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447" r:id="rId2"/>
    <p:sldId id="461" r:id="rId3"/>
    <p:sldId id="451" r:id="rId4"/>
    <p:sldId id="452" r:id="rId5"/>
    <p:sldId id="453" r:id="rId6"/>
    <p:sldId id="456" r:id="rId7"/>
    <p:sldId id="455" r:id="rId8"/>
    <p:sldId id="457" r:id="rId9"/>
    <p:sldId id="458" r:id="rId10"/>
    <p:sldId id="460" r:id="rId11"/>
  </p:sldIdLst>
  <p:sldSz cx="9144000" cy="5143500" type="screen16x9"/>
  <p:notesSz cx="6807200" cy="9939338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7FC"/>
    <a:srgbClr val="FF9900"/>
    <a:srgbClr val="FFFF66"/>
    <a:srgbClr val="CADFF2"/>
    <a:srgbClr val="FCF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Средний стиль 4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8276" autoAdjust="0"/>
  </p:normalViewPr>
  <p:slideViewPr>
    <p:cSldViewPr snapToGrid="0">
      <p:cViewPr varScale="1">
        <p:scale>
          <a:sx n="146" d="100"/>
          <a:sy n="146" d="100"/>
        </p:scale>
        <p:origin x="648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834" y="-84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110" tIns="45555" rIns="91110" bIns="45555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110" tIns="45555" rIns="91110" bIns="45555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50DEBE8-EC28-4F00-A46B-9DA60E9F63B6}" type="datetimeFigureOut">
              <a:rPr lang="ru-RU"/>
              <a:pPr>
                <a:defRPr/>
              </a:pPr>
              <a:t>01.04.2022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110" tIns="45555" rIns="91110" bIns="45555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wrap="square" lIns="91110" tIns="45555" rIns="91110" bIns="4555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B2DF147-0F16-4028-9E9C-3D3D2203321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110" tIns="45555" rIns="91110" bIns="4555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110" tIns="45555" rIns="91110" bIns="4555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94BC0F9-339F-48EA-97D6-05F9905F43EA}" type="datetimeFigureOut">
              <a:rPr lang="ru-RU"/>
              <a:pPr>
                <a:defRPr/>
              </a:pPr>
              <a:t>01.04.2022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65825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110" tIns="45555" rIns="91110" bIns="45555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1038" y="4784725"/>
            <a:ext cx="5445125" cy="3913188"/>
          </a:xfrm>
          <a:prstGeom prst="rect">
            <a:avLst/>
          </a:prstGeom>
        </p:spPr>
        <p:txBody>
          <a:bodyPr vert="horz" lIns="91110" tIns="45555" rIns="91110" bIns="45555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110" tIns="45555" rIns="91110" bIns="4555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wrap="square" lIns="91110" tIns="45555" rIns="91110" bIns="4555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2F968E7-27B5-4D30-9754-E7DDF950588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143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2A89FCE-E574-496F-B64E-2C76D46F8F24}" type="slidenum">
              <a:rPr lang="ru-RU" altLang="ru-RU" smtClean="0"/>
              <a:pPr/>
              <a:t>1</a:t>
            </a:fld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0DC78-41E3-4CB8-9C94-3E6A9F7DD43C}" type="datetimeFigureOut">
              <a:rPr lang="ru-RU"/>
              <a:pPr>
                <a:defRPr/>
              </a:pPr>
              <a:t>01.04.2022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93D0C-5096-456C-A4C5-96BB4B62B2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38849-11BF-4018-9AA5-59BEAC6D9321}" type="datetimeFigureOut">
              <a:rPr lang="ru-RU"/>
              <a:pPr>
                <a:defRPr/>
              </a:pPr>
              <a:t>01.04.2022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E375A-BB19-4928-8713-A78B2BC726C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46F3C-3A69-461F-AACC-07CCD4380C81}" type="datetimeFigureOut">
              <a:rPr lang="ru-RU"/>
              <a:pPr>
                <a:defRPr/>
              </a:pPr>
              <a:t>01.04.2022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53B0B-8E54-4307-A5EE-8578D6ACEDB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22E03-8BB2-4DE1-B0AD-B299F94A24D3}" type="datetimeFigureOut">
              <a:rPr lang="ru-RU"/>
              <a:pPr>
                <a:defRPr/>
              </a:pPr>
              <a:t>01.04.2022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733C3-B9F7-40AB-B0F6-ABE7E68F940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F3FA1-0244-4AEE-9E71-7072F39ADF84}" type="datetimeFigureOut">
              <a:rPr lang="ru-RU"/>
              <a:pPr>
                <a:defRPr/>
              </a:pPr>
              <a:t>01.04.2022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FD56E-5F80-49AB-B50E-83437CCA470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8A222-864B-4F34-823C-B8D820EF497D}" type="datetimeFigureOut">
              <a:rPr lang="ru-RU"/>
              <a:pPr>
                <a:defRPr/>
              </a:pPr>
              <a:t>01.04.2022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AC0C3-D957-49BC-B941-CE531EF1E01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85BD5-984E-44FF-B0F9-39852CB3C232}" type="datetimeFigureOut">
              <a:rPr lang="ru-RU"/>
              <a:pPr>
                <a:defRPr/>
              </a:pPr>
              <a:t>01.04.2022</a:t>
            </a:fld>
            <a:endParaRPr lang="ru-RU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A72AA-1474-4323-8E84-6C6793A97AC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C3505-0F13-477A-848B-03572BBDC20A}" type="datetimeFigureOut">
              <a:rPr lang="ru-RU"/>
              <a:pPr>
                <a:defRPr/>
              </a:pPr>
              <a:t>01.04.2022</a:t>
            </a:fld>
            <a:endParaRPr lang="ru-R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FEA96-34B0-45EB-BC5F-EC797420A1A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27D44-2CFE-4ED5-A292-EA120C53C681}" type="datetimeFigureOut">
              <a:rPr lang="ru-RU"/>
              <a:pPr>
                <a:defRPr/>
              </a:pPr>
              <a:t>01.04.2022</a:t>
            </a:fld>
            <a:endParaRPr lang="ru-RU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A854D-8DB0-4219-8FFA-2FB110F05CB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F26FF-BF0A-463D-A903-B3803C1F4AA1}" type="datetimeFigureOut">
              <a:rPr lang="ru-RU"/>
              <a:pPr>
                <a:defRPr/>
              </a:pPr>
              <a:t>01.04.2022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3B202-4072-4B58-B406-D95C5C4789D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ru-RU" noProof="0" dirty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3E219-482B-4B9B-A5DD-260AD1F2112B}" type="datetimeFigureOut">
              <a:rPr lang="ru-RU"/>
              <a:pPr>
                <a:defRPr/>
              </a:pPr>
              <a:t>01.04.2022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9255B-47EA-477B-B18D-7C0CE102939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  <a:endParaRPr lang="en-US" altLang="ru-RU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  <a:endParaRPr lang="en-US" alt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242235-204E-4E93-8097-CCEF30E9B3FF}" type="datetimeFigureOut">
              <a:rPr lang="ru-RU"/>
              <a:pPr>
                <a:defRPr/>
              </a:pPr>
              <a:t>01.04.2022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48F0F722-C74C-417E-A7DF-A72DA67F226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 txBox="1">
            <a:spLocks noChangeArrowheads="1"/>
          </p:cNvSpPr>
          <p:nvPr/>
        </p:nvSpPr>
        <p:spPr bwMode="auto">
          <a:xfrm>
            <a:off x="1058863" y="165100"/>
            <a:ext cx="7205662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altLang="ru-RU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АППАРАТ ПРАВИТЕЛЬСТВА</a:t>
            </a:r>
          </a:p>
          <a:p>
            <a:pPr eaLnBrk="1" hangingPunct="1"/>
            <a:r>
              <a:rPr lang="ru-RU" altLang="ru-RU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ТВЕРСКОЙ ОБЛАСТИ</a:t>
            </a: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1439863" y="4221163"/>
            <a:ext cx="66738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16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апреля </a:t>
            </a:r>
            <a:r>
              <a:rPr lang="ru-RU" sz="16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2022 года</a:t>
            </a:r>
            <a:r>
              <a:rPr lang="en-US" sz="16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16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3" name="Rectangle 6"/>
          <p:cNvSpPr>
            <a:spLocks noChangeArrowheads="1"/>
          </p:cNvSpPr>
          <p:nvPr/>
        </p:nvSpPr>
        <p:spPr bwMode="auto">
          <a:xfrm>
            <a:off x="819150" y="1352550"/>
            <a:ext cx="81534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kern="50" dirty="0">
                <a:latin typeface="Times New Roman" pitchFamily="18" charset="0"/>
                <a:ea typeface="Arial Unicode MS"/>
                <a:cs typeface="Times New Roman" pitchFamily="18" charset="0"/>
              </a:rPr>
              <a:t>О формировании федерального и регионального организационных комитетов по подготовке и проведению празднования 950-летия первого летописного упоминания города Торопца Тверской области</a:t>
            </a:r>
          </a:p>
        </p:txBody>
      </p:sp>
      <p:pic>
        <p:nvPicPr>
          <p:cNvPr id="2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49225" y="85725"/>
            <a:ext cx="720725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3" descr="https://tverlife.ru/upload/medialibrary/50e/50e78b20826d0ee7c7d8cfc259b53ce8.jpg"/>
          <p:cNvSpPr>
            <a:spLocks noChangeAspect="1" noChangeArrowheads="1"/>
          </p:cNvSpPr>
          <p:nvPr/>
        </p:nvSpPr>
        <p:spPr bwMode="auto">
          <a:xfrm>
            <a:off x="1258888" y="-10795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 altLang="ru-RU">
              <a:latin typeface="Calibri" pitchFamily="34" charset="0"/>
            </a:endParaRPr>
          </a:p>
        </p:txBody>
      </p:sp>
      <p:sp>
        <p:nvSpPr>
          <p:cNvPr id="12291" name="AutoShape 5" descr="https://tverlife.ru/upload/medialibrary/50e/50e78b20826d0ee7c7d8cfc259b53ce8.jpg"/>
          <p:cNvSpPr>
            <a:spLocks noChangeAspect="1" noChangeArrowheads="1"/>
          </p:cNvSpPr>
          <p:nvPr/>
        </p:nvSpPr>
        <p:spPr bwMode="auto">
          <a:xfrm>
            <a:off x="1258888" y="-10795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 altLang="ru-RU">
              <a:latin typeface="Calibri" pitchFamily="34" charset="0"/>
            </a:endParaRPr>
          </a:p>
        </p:txBody>
      </p:sp>
      <p:sp>
        <p:nvSpPr>
          <p:cNvPr id="12292" name="AutoShape 7" descr="https://tverlife.ru/upload/medialibrary/50e/50e78b20826d0ee7c7d8cfc259b53ce8.jpg"/>
          <p:cNvSpPr>
            <a:spLocks noChangeAspect="1" noChangeArrowheads="1"/>
          </p:cNvSpPr>
          <p:nvPr/>
        </p:nvSpPr>
        <p:spPr bwMode="auto">
          <a:xfrm>
            <a:off x="1258888" y="-10795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 altLang="ru-RU">
              <a:latin typeface="Calibri" pitchFamily="34" charset="0"/>
            </a:endParaRPr>
          </a:p>
        </p:txBody>
      </p:sp>
      <p:sp>
        <p:nvSpPr>
          <p:cNvPr id="12293" name="AutoShape 9" descr="https://tverlife.ru/upload/medialibrary/50e/50e78b20826d0ee7c7d8cfc259b53ce8.jpg"/>
          <p:cNvSpPr>
            <a:spLocks noChangeAspect="1" noChangeArrowheads="1"/>
          </p:cNvSpPr>
          <p:nvPr/>
        </p:nvSpPr>
        <p:spPr bwMode="auto">
          <a:xfrm>
            <a:off x="1258888" y="-10795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 altLang="ru-RU">
              <a:latin typeface="Calibri" pitchFamily="34" charset="0"/>
            </a:endParaRPr>
          </a:p>
        </p:txBody>
      </p:sp>
      <p:sp>
        <p:nvSpPr>
          <p:cNvPr id="12294" name="Rectangle 3"/>
          <p:cNvSpPr txBox="1">
            <a:spLocks noChangeArrowheads="1"/>
          </p:cNvSpPr>
          <p:nvPr/>
        </p:nvSpPr>
        <p:spPr bwMode="auto">
          <a:xfrm>
            <a:off x="784225" y="-19050"/>
            <a:ext cx="8399463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altLang="ru-RU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ПРЕДЛОЖЕНИЯ ПО СОСТАВУ РЕГИОНАЛЬНОГО ОРГКОМИТЕТА</a:t>
            </a:r>
            <a:endParaRPr lang="ru-RU" altLang="ru-RU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5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49225" y="85725"/>
            <a:ext cx="720725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6" name="Номер слайда 11"/>
          <p:cNvSpPr>
            <a:spLocks noGrp="1"/>
          </p:cNvSpPr>
          <p:nvPr>
            <p:ph type="sldNum" sz="quarter" idx="12"/>
          </p:nvPr>
        </p:nvSpPr>
        <p:spPr bwMode="auto">
          <a:xfrm>
            <a:off x="8810625" y="4892675"/>
            <a:ext cx="396875" cy="36036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C8A1B85C-2C9D-4379-AEDF-DD2004FFFC34}" type="slidenum">
              <a:rPr lang="ru-RU" altLang="ru-RU" smtClean="0"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ru-RU" altLang="ru-RU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021393"/>
              </p:ext>
            </p:extLst>
          </p:nvPr>
        </p:nvGraphicFramePr>
        <p:xfrm>
          <a:off x="892611" y="359761"/>
          <a:ext cx="8138809" cy="4438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6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984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ФИО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Должность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281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Епишин А.Н.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Сенатор РФ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461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Жуков И.А.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главный федеральный инспектор по ТО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506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5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Калямин М.Н.</a:t>
                      </a:r>
                      <a:endParaRPr kumimoji="0" lang="ru-RU" sz="13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и.о. </a:t>
                      </a:r>
                      <a:r>
                        <a:rPr kumimoji="0" lang="ru-RU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начальника </a:t>
                      </a:r>
                      <a:r>
                        <a:rPr kumimoji="0" lang="ru-RU" sz="13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Главархитектуры</a:t>
                      </a:r>
                      <a:r>
                        <a:rPr kumimoji="0" lang="ru-RU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ТО</a:t>
                      </a:r>
                      <a:endParaRPr kumimoji="0" lang="ru-RU" sz="13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5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Леонтьева Т.Г.</a:t>
                      </a:r>
                      <a:endParaRPr kumimoji="0" lang="ru-RU" sz="13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декан исторического факультета ФГБОУ ВО «Тверской госуниверситет»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030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Лунькова</a:t>
                      </a:r>
                      <a:r>
                        <a:rPr kumimoji="0" lang="ru-RU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Е.В.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и.о. начальника </a:t>
                      </a:r>
                      <a:r>
                        <a:rPr kumimoji="0" lang="ru-RU" sz="13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Госохранкультуры</a:t>
                      </a:r>
                      <a:r>
                        <a:rPr kumimoji="0" lang="ru-RU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ТО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183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Морозов Е.В.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заместитель Председателя Правительства ТО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455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Перов В.В.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Министр туризма ТО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599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Подтихова М.И.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заместитель Председателя Правительства ТО – Министр финансов ТО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6349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Прохорова А.С.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врио</a:t>
                      </a:r>
                      <a:r>
                        <a:rPr kumimoji="0" lang="ru-RU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председателя КДМ ТО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4018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Пугач А.Д.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художественный руководитель ГАУК ТО «Дом поэзии Андрея Дементьева»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6026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Репина И.А.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директор ГБУК ТО «Тверской государственный объединенный музей» 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391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Салимов</a:t>
                      </a:r>
                      <a:r>
                        <a:rPr kumimoji="0" lang="ru-RU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А.М.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главный научный сотрудник филиала ФГБУ «ЦНИИ Минстроя РФ»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7635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0963" algn="l"/>
                        </a:tabLst>
                      </a:pPr>
                      <a:r>
                        <a:rPr kumimoji="0" lang="ru-RU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Скорый А.В.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руководитель аппарата Правительства ТО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2364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0963" algn="l"/>
                        </a:tabLst>
                      </a:pPr>
                      <a:r>
                        <a:rPr kumimoji="0" lang="ru-RU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Цветков А.И.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заместитель Председателя Правительства ТО – Министр энергетики и ЖКХ ТО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3" descr="https://tverlife.ru/upload/medialibrary/50e/50e78b20826d0ee7c7d8cfc259b53ce8.jpg"/>
          <p:cNvSpPr>
            <a:spLocks noChangeAspect="1" noChangeArrowheads="1"/>
          </p:cNvSpPr>
          <p:nvPr/>
        </p:nvSpPr>
        <p:spPr bwMode="auto">
          <a:xfrm>
            <a:off x="1258888" y="-10795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 altLang="ru-RU">
              <a:latin typeface="Calibri" pitchFamily="34" charset="0"/>
            </a:endParaRPr>
          </a:p>
        </p:txBody>
      </p:sp>
      <p:sp>
        <p:nvSpPr>
          <p:cNvPr id="3075" name="AutoShape 5" descr="https://tverlife.ru/upload/medialibrary/50e/50e78b20826d0ee7c7d8cfc259b53ce8.jpg"/>
          <p:cNvSpPr>
            <a:spLocks noChangeAspect="1" noChangeArrowheads="1"/>
          </p:cNvSpPr>
          <p:nvPr/>
        </p:nvSpPr>
        <p:spPr bwMode="auto">
          <a:xfrm>
            <a:off x="1258888" y="-10795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 altLang="ru-RU">
              <a:latin typeface="Calibri" pitchFamily="34" charset="0"/>
            </a:endParaRPr>
          </a:p>
        </p:txBody>
      </p:sp>
      <p:sp>
        <p:nvSpPr>
          <p:cNvPr id="3076" name="AutoShape 7" descr="https://tverlife.ru/upload/medialibrary/50e/50e78b20826d0ee7c7d8cfc259b53ce8.jpg"/>
          <p:cNvSpPr>
            <a:spLocks noChangeAspect="1" noChangeArrowheads="1"/>
          </p:cNvSpPr>
          <p:nvPr/>
        </p:nvSpPr>
        <p:spPr bwMode="auto">
          <a:xfrm>
            <a:off x="1258888" y="-10795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 altLang="ru-RU">
              <a:latin typeface="Calibri" pitchFamily="34" charset="0"/>
            </a:endParaRPr>
          </a:p>
        </p:txBody>
      </p:sp>
      <p:sp>
        <p:nvSpPr>
          <p:cNvPr id="3077" name="AutoShape 9" descr="https://tverlife.ru/upload/medialibrary/50e/50e78b20826d0ee7c7d8cfc259b53ce8.jpg"/>
          <p:cNvSpPr>
            <a:spLocks noChangeAspect="1" noChangeArrowheads="1"/>
          </p:cNvSpPr>
          <p:nvPr/>
        </p:nvSpPr>
        <p:spPr bwMode="auto">
          <a:xfrm>
            <a:off x="1258888" y="-10795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 altLang="ru-RU">
              <a:latin typeface="Calibri" pitchFamily="34" charset="0"/>
            </a:endParaRPr>
          </a:p>
        </p:txBody>
      </p:sp>
      <p:sp>
        <p:nvSpPr>
          <p:cNvPr id="5126" name="Rectangle 3"/>
          <p:cNvSpPr txBox="1">
            <a:spLocks noChangeArrowheads="1"/>
          </p:cNvSpPr>
          <p:nvPr/>
        </p:nvSpPr>
        <p:spPr bwMode="auto">
          <a:xfrm>
            <a:off x="784225" y="-19050"/>
            <a:ext cx="8399463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ts val="1900"/>
              </a:lnSpc>
              <a:defRPr/>
            </a:pPr>
            <a:r>
              <a:rPr lang="ru-RU" altLang="ru-RU" b="1" spc="-40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СОСТАВ ОРГКОМИТЕТА ПО ПОДГОТОВКЕ И ПРОВЕДЕНИЮ ПРАЗДНОВАНИЯ 800-ЛЕТИЯ ОСНОВАНИЯ Г.</a:t>
            </a:r>
            <a:r>
              <a:rPr lang="en-US" altLang="ru-RU" b="1" spc="-40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b="1" spc="-40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НИЖНИЙ НОВГОРОД</a:t>
            </a:r>
          </a:p>
        </p:txBody>
      </p:sp>
      <p:pic>
        <p:nvPicPr>
          <p:cNvPr id="3079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49225" y="85725"/>
            <a:ext cx="720725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0" name="Номер слайда 11"/>
          <p:cNvSpPr>
            <a:spLocks noGrp="1"/>
          </p:cNvSpPr>
          <p:nvPr>
            <p:ph type="sldNum" sz="quarter" idx="12"/>
          </p:nvPr>
        </p:nvSpPr>
        <p:spPr bwMode="auto">
          <a:xfrm>
            <a:off x="8810625" y="4892675"/>
            <a:ext cx="396875" cy="36036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7594A56D-BAAD-4753-9322-CA00AD3067F0}" type="slidenum">
              <a:rPr lang="ru-RU" altLang="ru-RU" smtClean="0"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ru-RU" alt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1005156" y="869310"/>
            <a:ext cx="3158281" cy="29152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lIns="91406" tIns="45568" rIns="91406" bIns="45568" anchor="ctr"/>
          <a:lstStyle/>
          <a:p>
            <a:pPr algn="ctr">
              <a:lnSpc>
                <a:spcPct val="90000"/>
              </a:lnSpc>
              <a:spcBef>
                <a:spcPts val="750"/>
              </a:spcBef>
              <a:tabLst>
                <a:tab pos="0" algn="l"/>
                <a:tab pos="334963" algn="l"/>
                <a:tab pos="671513" algn="l"/>
                <a:tab pos="1009650" algn="l"/>
                <a:tab pos="1346200" algn="l"/>
                <a:tab pos="1682750" algn="l"/>
                <a:tab pos="2019300" algn="l"/>
                <a:tab pos="2357438" algn="l"/>
                <a:tab pos="2693988" algn="l"/>
                <a:tab pos="3030538" algn="l"/>
                <a:tab pos="3367088" algn="l"/>
                <a:tab pos="3705225" algn="l"/>
                <a:tab pos="4041775" algn="l"/>
                <a:tab pos="4378325" algn="l"/>
                <a:tab pos="4714875" algn="l"/>
                <a:tab pos="5053013" algn="l"/>
                <a:tab pos="5389563" algn="l"/>
                <a:tab pos="5726113" algn="l"/>
                <a:tab pos="6062663" algn="l"/>
                <a:tab pos="6400800" algn="l"/>
                <a:tab pos="6737350" algn="l"/>
                <a:tab pos="6738938" algn="l"/>
                <a:tab pos="7075488" algn="l"/>
                <a:tab pos="7412038" algn="l"/>
                <a:tab pos="7748588" algn="l"/>
              </a:tabLst>
            </a:pPr>
            <a:r>
              <a:rPr lang="ru-RU" altLang="ru-RU" sz="1600" i="1" dirty="0">
                <a:latin typeface="Times New Roman" pitchFamily="18" charset="0"/>
                <a:cs typeface="Times New Roman" pitchFamily="18" charset="0"/>
              </a:rPr>
              <a:t>Количество членов Оргкомитета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972782" y="855067"/>
            <a:ext cx="2354095" cy="3252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39 человек</a:t>
            </a:r>
          </a:p>
        </p:txBody>
      </p:sp>
      <p:cxnSp>
        <p:nvCxnSpPr>
          <p:cNvPr id="13" name="Прямая со стрелкой 12"/>
          <p:cNvCxnSpPr>
            <a:stCxn id="10" idx="3"/>
            <a:endCxn id="11" idx="1"/>
          </p:cNvCxnSpPr>
          <p:nvPr/>
        </p:nvCxnSpPr>
        <p:spPr>
          <a:xfrm>
            <a:off x="4163437" y="1015071"/>
            <a:ext cx="1809345" cy="260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Скругленный прямоугольник 15"/>
          <p:cNvSpPr/>
          <p:nvPr/>
        </p:nvSpPr>
        <p:spPr>
          <a:xfrm>
            <a:off x="995463" y="2012653"/>
            <a:ext cx="2707533" cy="8278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Сопредседатели Оргкомитета</a:t>
            </a:r>
          </a:p>
        </p:txBody>
      </p: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4753582" y="1614786"/>
            <a:ext cx="4234775" cy="73930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lIns="91406" tIns="45568" rIns="91406" bIns="45568" anchor="ctr"/>
          <a:lstStyle/>
          <a:p>
            <a:pPr lvl="0" algn="ctr" defTabSz="685800" eaLnBrk="1" hangingPunct="1"/>
            <a:r>
              <a:rPr lang="ru-RU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Кириенко С.В. </a:t>
            </a:r>
          </a:p>
          <a:p>
            <a:pPr lvl="0" algn="ctr" defTabSz="685800" eaLnBrk="1" hangingPunct="1"/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Первый заместитель Руководителя </a:t>
            </a:r>
          </a:p>
          <a:p>
            <a:pPr lvl="0" algn="ctr" defTabSz="685800" eaLnBrk="1" hangingPunct="1"/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Администрации Президента РФ</a:t>
            </a:r>
            <a:endParaRPr lang="ru-RU" sz="1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4756824" y="2512973"/>
            <a:ext cx="4234775" cy="73930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lIns="91406" tIns="45568" rIns="91406" bIns="45568" anchor="ctr"/>
          <a:lstStyle/>
          <a:p>
            <a:pPr lvl="0" algn="ctr" defTabSz="685800" eaLnBrk="1" hangingPunct="1"/>
            <a:r>
              <a:rPr lang="ru-RU" sz="1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Чернышенко</a:t>
            </a:r>
            <a:r>
              <a:rPr lang="ru-RU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Д.Н.</a:t>
            </a:r>
          </a:p>
          <a:p>
            <a:pPr lvl="0" algn="ctr" defTabSz="685800" eaLnBrk="1" hangingPunct="1"/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Заместитель Председателя Правительства РФ</a:t>
            </a:r>
            <a:endParaRPr lang="ru-RU" sz="1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Прямая со стрелкой 20"/>
          <p:cNvCxnSpPr>
            <a:stCxn id="16" idx="3"/>
            <a:endCxn id="18" idx="1"/>
          </p:cNvCxnSpPr>
          <p:nvPr/>
        </p:nvCxnSpPr>
        <p:spPr>
          <a:xfrm flipV="1">
            <a:off x="3702996" y="1984437"/>
            <a:ext cx="1050586" cy="4421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6" idx="3"/>
            <a:endCxn id="19" idx="1"/>
          </p:cNvCxnSpPr>
          <p:nvPr/>
        </p:nvCxnSpPr>
        <p:spPr>
          <a:xfrm>
            <a:off x="3702996" y="2426562"/>
            <a:ext cx="1053828" cy="4560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Скругленный прямоугольник 23"/>
          <p:cNvSpPr/>
          <p:nvPr/>
        </p:nvSpPr>
        <p:spPr>
          <a:xfrm>
            <a:off x="1018161" y="3708515"/>
            <a:ext cx="2707533" cy="8278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Заместитель председателя Оргкомитета</a:t>
            </a:r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4766552" y="3741906"/>
            <a:ext cx="4234775" cy="73930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lIns="91406" tIns="45568" rIns="91406" bIns="45568" anchor="ctr"/>
          <a:lstStyle/>
          <a:p>
            <a:pPr lvl="0" algn="ctr" defTabSz="685800" eaLnBrk="1" hangingPunct="1"/>
            <a:r>
              <a:rPr lang="ru-RU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Никитин Г.С.</a:t>
            </a:r>
          </a:p>
          <a:p>
            <a:pPr lvl="0" algn="ctr" defTabSz="685800" eaLnBrk="1" hangingPunct="1"/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Губернатор Нижегородской области</a:t>
            </a:r>
            <a:endParaRPr lang="ru-RU" sz="1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Прямая со стрелкой 26"/>
          <p:cNvCxnSpPr>
            <a:stCxn id="24" idx="3"/>
            <a:endCxn id="25" idx="1"/>
          </p:cNvCxnSpPr>
          <p:nvPr/>
        </p:nvCxnSpPr>
        <p:spPr>
          <a:xfrm flipV="1">
            <a:off x="3725694" y="4111557"/>
            <a:ext cx="1040858" cy="108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3" descr="https://tverlife.ru/upload/medialibrary/50e/50e78b20826d0ee7c7d8cfc259b53ce8.jpg"/>
          <p:cNvSpPr>
            <a:spLocks noChangeAspect="1" noChangeArrowheads="1"/>
          </p:cNvSpPr>
          <p:nvPr/>
        </p:nvSpPr>
        <p:spPr bwMode="auto">
          <a:xfrm>
            <a:off x="1258888" y="-10795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 altLang="ru-RU">
              <a:latin typeface="Calibri" pitchFamily="34" charset="0"/>
            </a:endParaRPr>
          </a:p>
        </p:txBody>
      </p:sp>
      <p:sp>
        <p:nvSpPr>
          <p:cNvPr id="3075" name="AutoShape 5" descr="https://tverlife.ru/upload/medialibrary/50e/50e78b20826d0ee7c7d8cfc259b53ce8.jpg"/>
          <p:cNvSpPr>
            <a:spLocks noChangeAspect="1" noChangeArrowheads="1"/>
          </p:cNvSpPr>
          <p:nvPr/>
        </p:nvSpPr>
        <p:spPr bwMode="auto">
          <a:xfrm>
            <a:off x="1258888" y="-10795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 altLang="ru-RU">
              <a:latin typeface="Calibri" pitchFamily="34" charset="0"/>
            </a:endParaRPr>
          </a:p>
        </p:txBody>
      </p:sp>
      <p:sp>
        <p:nvSpPr>
          <p:cNvPr id="3076" name="AutoShape 7" descr="https://tverlife.ru/upload/medialibrary/50e/50e78b20826d0ee7c7d8cfc259b53ce8.jpg"/>
          <p:cNvSpPr>
            <a:spLocks noChangeAspect="1" noChangeArrowheads="1"/>
          </p:cNvSpPr>
          <p:nvPr/>
        </p:nvSpPr>
        <p:spPr bwMode="auto">
          <a:xfrm>
            <a:off x="1258888" y="-10795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 altLang="ru-RU">
              <a:latin typeface="Calibri" pitchFamily="34" charset="0"/>
            </a:endParaRPr>
          </a:p>
        </p:txBody>
      </p:sp>
      <p:sp>
        <p:nvSpPr>
          <p:cNvPr id="3077" name="AutoShape 9" descr="https://tverlife.ru/upload/medialibrary/50e/50e78b20826d0ee7c7d8cfc259b53ce8.jpg"/>
          <p:cNvSpPr>
            <a:spLocks noChangeAspect="1" noChangeArrowheads="1"/>
          </p:cNvSpPr>
          <p:nvPr/>
        </p:nvSpPr>
        <p:spPr bwMode="auto">
          <a:xfrm>
            <a:off x="1258888" y="-10795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 altLang="ru-RU">
              <a:latin typeface="Calibri" pitchFamily="34" charset="0"/>
            </a:endParaRPr>
          </a:p>
        </p:txBody>
      </p:sp>
      <p:sp>
        <p:nvSpPr>
          <p:cNvPr id="5126" name="Rectangle 3"/>
          <p:cNvSpPr txBox="1">
            <a:spLocks noChangeArrowheads="1"/>
          </p:cNvSpPr>
          <p:nvPr/>
        </p:nvSpPr>
        <p:spPr bwMode="auto">
          <a:xfrm>
            <a:off x="784225" y="-19050"/>
            <a:ext cx="8399463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ts val="1900"/>
              </a:lnSpc>
              <a:defRPr/>
            </a:pPr>
            <a:r>
              <a:rPr lang="ru-RU" altLang="ru-RU" b="1" spc="-40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ЧЛЕНЫ ОРГКОМИТЕТА ПО ПОДГОТОВКЕ И ПРОВЕДЕНИЮ ПРАЗДНОВАНИЯ 800-ЛЕТИЯ ОСНОВАНИЯ Г.</a:t>
            </a:r>
            <a:r>
              <a:rPr lang="en-US" altLang="ru-RU" b="1" spc="-40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b="1" spc="-40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НИЖНИЙ НОВГОРОД</a:t>
            </a:r>
          </a:p>
        </p:txBody>
      </p:sp>
      <p:pic>
        <p:nvPicPr>
          <p:cNvPr id="3079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49225" y="85725"/>
            <a:ext cx="720725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0" name="Номер слайда 11"/>
          <p:cNvSpPr>
            <a:spLocks noGrp="1"/>
          </p:cNvSpPr>
          <p:nvPr>
            <p:ph type="sldNum" sz="quarter" idx="12"/>
          </p:nvPr>
        </p:nvSpPr>
        <p:spPr bwMode="auto">
          <a:xfrm>
            <a:off x="8810625" y="4892675"/>
            <a:ext cx="396875" cy="36036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7594A56D-BAAD-4753-9322-CA00AD3067F0}" type="slidenum">
              <a:rPr lang="ru-RU" altLang="ru-RU" smtClean="0"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ru-RU" altLang="ru-RU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856034" y="522699"/>
          <a:ext cx="8138809" cy="4334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3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ФИО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Должность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15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Алафинов</a:t>
                      </a: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И.С.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615" marR="94615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первый заместитель Министра транспорта РФ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615" marR="94615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194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Артизов</a:t>
                      </a: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А.Н.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615" marR="94615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руководитель Федерального архивного агентства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615" marR="94615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628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Беркович О.А.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615" marR="94615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заместитель Председателя Правительства Нижегородской области, министр культуры Нижегородской области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615" marR="94615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312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Беспрозванных А.С.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615" marR="94615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заместитель Министра промышленности и торговли РФ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615" marR="94615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312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Воробьев В.Н.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615" marR="94615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первый исполнительный вице-президент ПАО «ЛУКОЙЛ» 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615" marR="94615" marT="0" marB="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342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Галкин С.С.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615" marR="94615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заместитель Министра экономического развития РФ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615" marR="94615" marT="0" marB="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401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Георгий (Данилов В.Т.)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615" marR="94615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митрополит Нижегородский и </a:t>
                      </a:r>
                      <a:r>
                        <a:rPr kumimoji="0" 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Арзамасский</a:t>
                      </a: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615" marR="94615" marT="0" marB="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401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Гордеев Ю.С.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615" marR="94615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заместитель Министра строительства и ЖКХ РФ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615" marR="94615" marT="0" marB="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401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Горнин Л.В.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615" marR="94615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первый заместитель Министра финансов РФ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615" marR="94615" marT="0" marB="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2342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Десятков В.Н.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615" marR="94615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заместитель Министра транспорта РФ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615" marR="94615" marT="0" marB="0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86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Добродеев О.Б.</a:t>
                      </a:r>
                    </a:p>
                  </a:txBody>
                  <a:tcPr marL="94615" marR="94615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генеральный директор ФГУП «ВГТРК»</a:t>
                      </a:r>
                    </a:p>
                  </a:txBody>
                  <a:tcPr marL="94615" marR="94615" marT="0" marB="0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2342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Догузова</a:t>
                      </a: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З.В.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615" marR="94615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руководитель Федерального агентства по туризму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615" marR="94615" marT="0" marB="0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401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Еремина Н.К.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615" marR="94615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президент АО «Объединенная металлургическая компания»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615" marR="94615" marT="0" marB="0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3" descr="https://tverlife.ru/upload/medialibrary/50e/50e78b20826d0ee7c7d8cfc259b53ce8.jpg"/>
          <p:cNvSpPr>
            <a:spLocks noChangeAspect="1" noChangeArrowheads="1"/>
          </p:cNvSpPr>
          <p:nvPr/>
        </p:nvSpPr>
        <p:spPr bwMode="auto">
          <a:xfrm>
            <a:off x="1258888" y="-10795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 altLang="ru-RU">
              <a:latin typeface="Calibri" pitchFamily="34" charset="0"/>
            </a:endParaRPr>
          </a:p>
        </p:txBody>
      </p:sp>
      <p:sp>
        <p:nvSpPr>
          <p:cNvPr id="4099" name="AutoShape 5" descr="https://tverlife.ru/upload/medialibrary/50e/50e78b20826d0ee7c7d8cfc259b53ce8.jpg"/>
          <p:cNvSpPr>
            <a:spLocks noChangeAspect="1" noChangeArrowheads="1"/>
          </p:cNvSpPr>
          <p:nvPr/>
        </p:nvSpPr>
        <p:spPr bwMode="auto">
          <a:xfrm>
            <a:off x="1258888" y="-10795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 altLang="ru-RU">
              <a:latin typeface="Calibri" pitchFamily="34" charset="0"/>
            </a:endParaRPr>
          </a:p>
        </p:txBody>
      </p:sp>
      <p:sp>
        <p:nvSpPr>
          <p:cNvPr id="4100" name="AutoShape 7" descr="https://tverlife.ru/upload/medialibrary/50e/50e78b20826d0ee7c7d8cfc259b53ce8.jpg"/>
          <p:cNvSpPr>
            <a:spLocks noChangeAspect="1" noChangeArrowheads="1"/>
          </p:cNvSpPr>
          <p:nvPr/>
        </p:nvSpPr>
        <p:spPr bwMode="auto">
          <a:xfrm>
            <a:off x="1258888" y="-10795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 altLang="ru-RU">
              <a:latin typeface="Calibri" pitchFamily="34" charset="0"/>
            </a:endParaRPr>
          </a:p>
        </p:txBody>
      </p:sp>
      <p:sp>
        <p:nvSpPr>
          <p:cNvPr id="4101" name="AutoShape 9" descr="https://tverlife.ru/upload/medialibrary/50e/50e78b20826d0ee7c7d8cfc259b53ce8.jpg"/>
          <p:cNvSpPr>
            <a:spLocks noChangeAspect="1" noChangeArrowheads="1"/>
          </p:cNvSpPr>
          <p:nvPr/>
        </p:nvSpPr>
        <p:spPr bwMode="auto">
          <a:xfrm>
            <a:off x="1258888" y="-10795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 altLang="ru-RU">
              <a:latin typeface="Calibri" pitchFamily="34" charset="0"/>
            </a:endParaRPr>
          </a:p>
        </p:txBody>
      </p:sp>
      <p:sp>
        <p:nvSpPr>
          <p:cNvPr id="5126" name="Rectangle 3"/>
          <p:cNvSpPr txBox="1">
            <a:spLocks noChangeArrowheads="1"/>
          </p:cNvSpPr>
          <p:nvPr/>
        </p:nvSpPr>
        <p:spPr bwMode="auto">
          <a:xfrm>
            <a:off x="784225" y="-19050"/>
            <a:ext cx="8399463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ts val="1900"/>
              </a:lnSpc>
              <a:defRPr/>
            </a:pPr>
            <a:r>
              <a:rPr lang="ru-RU" altLang="ru-RU" b="1" spc="-40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ЧЛЕНЫ ОРГКОМИТЕТА ПО ПОДГОТОВКЕ И ПРОВЕДЕНИЮ ПРАЗДНОВАНИЯ 800-ЛЕТИЯ ОСНОВАНИЯ Г.НИЖНИЙ НОВГОРОД</a:t>
            </a:r>
          </a:p>
        </p:txBody>
      </p:sp>
      <p:pic>
        <p:nvPicPr>
          <p:cNvPr id="4103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49225" y="85725"/>
            <a:ext cx="720725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4" name="Номер слайда 11"/>
          <p:cNvSpPr>
            <a:spLocks noGrp="1"/>
          </p:cNvSpPr>
          <p:nvPr>
            <p:ph type="sldNum" sz="quarter" idx="12"/>
          </p:nvPr>
        </p:nvSpPr>
        <p:spPr bwMode="auto">
          <a:xfrm>
            <a:off x="8810625" y="4892675"/>
            <a:ext cx="396875" cy="36036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F3E48F8-C6EB-49A7-A5B5-C21419D2E129}" type="slidenum">
              <a:rPr lang="ru-RU" altLang="ru-RU" smtClean="0"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ru-RU" altLang="ru-RU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4" name="Таблица 33"/>
          <p:cNvGraphicFramePr>
            <a:graphicFrameLocks noGrp="1"/>
          </p:cNvGraphicFramePr>
          <p:nvPr/>
        </p:nvGraphicFramePr>
        <p:xfrm>
          <a:off x="874713" y="623888"/>
          <a:ext cx="8191500" cy="3968115"/>
        </p:xfrm>
        <a:graphic>
          <a:graphicData uri="http://schemas.openxmlformats.org/drawingml/2006/table">
            <a:tbl>
              <a:tblPr/>
              <a:tblGrid>
                <a:gridCol w="47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ФИО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Должность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Кадыров А.Р.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615" marR="9461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первый заместитель Министра спорта РФ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615" marR="9461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Колтыпин</a:t>
                      </a: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П.Н.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615" marR="9461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вице-президент ПАО «Сбербанк России» - председатель Волго-Вятского банка ПАО «Сбербанк России» 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615" marR="9461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Ливинский</a:t>
                      </a: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П.А.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615" marR="9461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председатель правления, генеральный директор ПАО  «Российские сети» 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615" marR="9461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Лихачев А.Е.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615" marR="9461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генеральный директор ГК «</a:t>
                      </a:r>
                      <a:r>
                        <a:rPr kumimoji="0" 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Росатом</a:t>
                      </a: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»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615" marR="9461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Люлин</a:t>
                      </a: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Е.Б.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615" marR="9461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Председатель Законодательного Собрания Нижегородской области 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615" marR="9461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Машковцев</a:t>
                      </a: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О.А.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615" marR="9461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заместитель полпреда Президента РФ в ПФО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615" marR="9461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Мельникова В.В.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615" marR="9461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директор частного учреждения дополнительного профессионального образования Институт </a:t>
                      </a:r>
                      <a:r>
                        <a:rPr kumimoji="0" 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медиа</a:t>
                      </a: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архитектуры и дизайна «Стрелка»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615" marR="9461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Мещеряков А.А.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615" marR="9461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статс-секретарь - заместитель генерального директора ОАО «РЖД»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615" marR="9461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Минниханов</a:t>
                      </a: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Р.Н.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615" marR="9461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Президент Республики Татарстан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615" marR="9461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Нагорных Ю.Д.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615" marR="9461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директор ОАО «РЖД» по коммуникациям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615" marR="9461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Николаев А.В.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615" marR="9461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заместитель Министра просвещения РФ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615" marR="9461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3" descr="https://tverlife.ru/upload/medialibrary/50e/50e78b20826d0ee7c7d8cfc259b53ce8.jpg"/>
          <p:cNvSpPr>
            <a:spLocks noChangeAspect="1" noChangeArrowheads="1"/>
          </p:cNvSpPr>
          <p:nvPr/>
        </p:nvSpPr>
        <p:spPr bwMode="auto">
          <a:xfrm>
            <a:off x="1258888" y="-10795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 altLang="ru-RU">
              <a:latin typeface="Calibri" pitchFamily="34" charset="0"/>
            </a:endParaRPr>
          </a:p>
        </p:txBody>
      </p:sp>
      <p:sp>
        <p:nvSpPr>
          <p:cNvPr id="5123" name="AutoShape 5" descr="https://tverlife.ru/upload/medialibrary/50e/50e78b20826d0ee7c7d8cfc259b53ce8.jpg"/>
          <p:cNvSpPr>
            <a:spLocks noChangeAspect="1" noChangeArrowheads="1"/>
          </p:cNvSpPr>
          <p:nvPr/>
        </p:nvSpPr>
        <p:spPr bwMode="auto">
          <a:xfrm>
            <a:off x="1258888" y="-10795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 altLang="ru-RU">
              <a:latin typeface="Calibri" pitchFamily="34" charset="0"/>
            </a:endParaRPr>
          </a:p>
        </p:txBody>
      </p:sp>
      <p:sp>
        <p:nvSpPr>
          <p:cNvPr id="5124" name="AutoShape 7" descr="https://tverlife.ru/upload/medialibrary/50e/50e78b20826d0ee7c7d8cfc259b53ce8.jpg"/>
          <p:cNvSpPr>
            <a:spLocks noChangeAspect="1" noChangeArrowheads="1"/>
          </p:cNvSpPr>
          <p:nvPr/>
        </p:nvSpPr>
        <p:spPr bwMode="auto">
          <a:xfrm>
            <a:off x="1258888" y="-10795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 altLang="ru-RU">
              <a:latin typeface="Calibri" pitchFamily="34" charset="0"/>
            </a:endParaRPr>
          </a:p>
        </p:txBody>
      </p:sp>
      <p:sp>
        <p:nvSpPr>
          <p:cNvPr id="5125" name="AutoShape 9" descr="https://tverlife.ru/upload/medialibrary/50e/50e78b20826d0ee7c7d8cfc259b53ce8.jpg"/>
          <p:cNvSpPr>
            <a:spLocks noChangeAspect="1" noChangeArrowheads="1"/>
          </p:cNvSpPr>
          <p:nvPr/>
        </p:nvSpPr>
        <p:spPr bwMode="auto">
          <a:xfrm>
            <a:off x="1258888" y="-10795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 altLang="ru-RU">
              <a:latin typeface="Calibri" pitchFamily="34" charset="0"/>
            </a:endParaRPr>
          </a:p>
        </p:txBody>
      </p:sp>
      <p:sp>
        <p:nvSpPr>
          <p:cNvPr id="5126" name="Rectangle 3"/>
          <p:cNvSpPr txBox="1">
            <a:spLocks noChangeArrowheads="1"/>
          </p:cNvSpPr>
          <p:nvPr/>
        </p:nvSpPr>
        <p:spPr bwMode="auto">
          <a:xfrm>
            <a:off x="784225" y="-19050"/>
            <a:ext cx="8399463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ts val="1900"/>
              </a:lnSpc>
              <a:defRPr/>
            </a:pPr>
            <a:r>
              <a:rPr lang="ru-RU" altLang="ru-RU" b="1" spc="-40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ЧЛЕНЫ ОРГКОМИТЕТА ПО ПОДГОТОВКЕ И ПРОВЕДЕНИЮ ПРАЗДНОВАНИЯ 800-ЛЕТИЯ ОСНОВАНИЯ Г.НИЖНИЙ НОВГОРОД</a:t>
            </a:r>
          </a:p>
        </p:txBody>
      </p:sp>
      <p:pic>
        <p:nvPicPr>
          <p:cNvPr id="5127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49225" y="85725"/>
            <a:ext cx="720725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Номер слайда 11"/>
          <p:cNvSpPr>
            <a:spLocks noGrp="1"/>
          </p:cNvSpPr>
          <p:nvPr>
            <p:ph type="sldNum" sz="quarter" idx="12"/>
          </p:nvPr>
        </p:nvSpPr>
        <p:spPr bwMode="auto">
          <a:xfrm>
            <a:off x="8810625" y="4892675"/>
            <a:ext cx="396875" cy="36036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3C0DFB7F-43D9-4D72-83FF-5C59B906EFF6}" type="slidenum">
              <a:rPr lang="ru-RU" altLang="ru-RU" smtClean="0"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ru-RU" altLang="ru-RU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4" name="Таблица 33"/>
          <p:cNvGraphicFramePr>
            <a:graphicFrameLocks noGrp="1"/>
          </p:cNvGraphicFramePr>
          <p:nvPr/>
        </p:nvGraphicFramePr>
        <p:xfrm>
          <a:off x="874713" y="533400"/>
          <a:ext cx="8191500" cy="4150995"/>
        </p:xfrm>
        <a:graphic>
          <a:graphicData uri="http://schemas.openxmlformats.org/drawingml/2006/table">
            <a:tbl>
              <a:tblPr/>
              <a:tblGrid>
                <a:gridCol w="47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№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ФИО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Должность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Никонов В.А.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615" marR="9461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председатель Комитета Государственной Думы по образованию и науке 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615" marR="9461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922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Носов Е.А.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615" marR="9461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заместитель руководителя Федерального дорожного агентства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615" marR="9461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08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Рюмин А.В.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615" marR="9461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генеральный директор ПАО «Российские сети» 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615" marR="9461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290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Обрывалин</a:t>
                      </a: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С.Г.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615" marR="9461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первый заместитель Министра культуры РФ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615" marR="9461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948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Сергеев А.М.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615" marR="9461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президент Российской академии наук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615" marR="9461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691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Синелобов А.А.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615" marR="9461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директор нижегородского филиала ПАО «</a:t>
                      </a:r>
                      <a:r>
                        <a:rPr kumimoji="0" 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Ростелеком</a:t>
                      </a: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»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615" marR="9461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Скляр А.В.</a:t>
                      </a:r>
                    </a:p>
                  </a:txBody>
                  <a:tcPr marL="94615" marR="9461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заместитель Министра труда и социальной защиты РФ</a:t>
                      </a:r>
                    </a:p>
                  </a:txBody>
                  <a:tcPr marL="94615" marR="9461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Сорокин В.Н.</a:t>
                      </a:r>
                    </a:p>
                  </a:txBody>
                  <a:tcPr marL="94615" marR="9461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президент ООО «Управляющая компания «Группа ГАЗ»</a:t>
                      </a:r>
                    </a:p>
                  </a:txBody>
                  <a:tcPr marL="94615" marR="9461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Сучков В.И.</a:t>
                      </a:r>
                    </a:p>
                  </a:txBody>
                  <a:tcPr marL="94615" marR="9461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руководитель Департамента национальной политики и межрегиональных связей города Москвы</a:t>
                      </a:r>
                    </a:p>
                  </a:txBody>
                  <a:tcPr marL="94615" marR="9461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Фисенко</a:t>
                      </a: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В.С.</a:t>
                      </a:r>
                    </a:p>
                  </a:txBody>
                  <a:tcPr marL="94615" marR="9461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первый заместитель Министра здравоохранения РФ</a:t>
                      </a:r>
                    </a:p>
                  </a:txBody>
                  <a:tcPr marL="94615" marR="9461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Часовская Е.В.</a:t>
                      </a:r>
                    </a:p>
                  </a:txBody>
                  <a:tcPr marL="94615" marR="9461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заместитель директора департамента </a:t>
                      </a:r>
                      <a:r>
                        <a:rPr kumimoji="0" 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Минцифры</a:t>
                      </a: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России</a:t>
                      </a:r>
                    </a:p>
                  </a:txBody>
                  <a:tcPr marL="94615" marR="9461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Шалабаев Ю.В.</a:t>
                      </a:r>
                    </a:p>
                  </a:txBody>
                  <a:tcPr marL="94615" marR="9461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глава города Нижний Новгород </a:t>
                      </a:r>
                    </a:p>
                  </a:txBody>
                  <a:tcPr marL="94615" marR="9461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3" descr="https://tverlife.ru/upload/medialibrary/50e/50e78b20826d0ee7c7d8cfc259b53ce8.jpg"/>
          <p:cNvSpPr>
            <a:spLocks noChangeAspect="1" noChangeArrowheads="1"/>
          </p:cNvSpPr>
          <p:nvPr/>
        </p:nvSpPr>
        <p:spPr bwMode="auto">
          <a:xfrm>
            <a:off x="1258888" y="-10795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 altLang="ru-RU">
              <a:latin typeface="Calibri" pitchFamily="34" charset="0"/>
            </a:endParaRPr>
          </a:p>
        </p:txBody>
      </p:sp>
      <p:sp>
        <p:nvSpPr>
          <p:cNvPr id="7171" name="AutoShape 5" descr="https://tverlife.ru/upload/medialibrary/50e/50e78b20826d0ee7c7d8cfc259b53ce8.jpg"/>
          <p:cNvSpPr>
            <a:spLocks noChangeAspect="1" noChangeArrowheads="1"/>
          </p:cNvSpPr>
          <p:nvPr/>
        </p:nvSpPr>
        <p:spPr bwMode="auto">
          <a:xfrm>
            <a:off x="1258888" y="-10795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 altLang="ru-RU">
              <a:latin typeface="Calibri" pitchFamily="34" charset="0"/>
            </a:endParaRPr>
          </a:p>
        </p:txBody>
      </p:sp>
      <p:sp>
        <p:nvSpPr>
          <p:cNvPr id="7172" name="AutoShape 7" descr="https://tverlife.ru/upload/medialibrary/50e/50e78b20826d0ee7c7d8cfc259b53ce8.jpg"/>
          <p:cNvSpPr>
            <a:spLocks noChangeAspect="1" noChangeArrowheads="1"/>
          </p:cNvSpPr>
          <p:nvPr/>
        </p:nvSpPr>
        <p:spPr bwMode="auto">
          <a:xfrm>
            <a:off x="1258888" y="-10795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 altLang="ru-RU">
              <a:latin typeface="Calibri" pitchFamily="34" charset="0"/>
            </a:endParaRPr>
          </a:p>
        </p:txBody>
      </p:sp>
      <p:sp>
        <p:nvSpPr>
          <p:cNvPr id="7173" name="AutoShape 9" descr="https://tverlife.ru/upload/medialibrary/50e/50e78b20826d0ee7c7d8cfc259b53ce8.jpg"/>
          <p:cNvSpPr>
            <a:spLocks noChangeAspect="1" noChangeArrowheads="1"/>
          </p:cNvSpPr>
          <p:nvPr/>
        </p:nvSpPr>
        <p:spPr bwMode="auto">
          <a:xfrm>
            <a:off x="1258888" y="-10795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 altLang="ru-RU">
              <a:latin typeface="Calibri" pitchFamily="34" charset="0"/>
            </a:endParaRPr>
          </a:p>
        </p:txBody>
      </p:sp>
      <p:sp>
        <p:nvSpPr>
          <p:cNvPr id="5126" name="Rectangle 3"/>
          <p:cNvSpPr txBox="1">
            <a:spLocks noChangeArrowheads="1"/>
          </p:cNvSpPr>
          <p:nvPr/>
        </p:nvSpPr>
        <p:spPr bwMode="auto">
          <a:xfrm>
            <a:off x="784225" y="-11922"/>
            <a:ext cx="8399463" cy="777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ts val="1900"/>
              </a:lnSpc>
              <a:defRPr/>
            </a:pPr>
            <a:r>
              <a:rPr lang="ru-RU" altLang="ru-RU" sz="1700" b="1" spc="-40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ПРЕДЛОЖЕНИЯ ПО ВКЛЮЧЕНИЮ В СОСТАВ ФЕДЕРАЛЬНОГО ОРГКОМИТЕТА ПО ПРАЗДНОВАНИЮ 950-ЛЕТИЯ ПЕРВОГО ЛЕТОПИСНОГО УПОМИНАНИЯ Г. ТОРОПЦА ТО ФОИВ И ГОС. ОРГАНИЗАЦИЙ</a:t>
            </a:r>
          </a:p>
        </p:txBody>
      </p:sp>
      <p:pic>
        <p:nvPicPr>
          <p:cNvPr id="7175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49225" y="85725"/>
            <a:ext cx="720725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6" name="Номер слайда 11"/>
          <p:cNvSpPr>
            <a:spLocks noGrp="1"/>
          </p:cNvSpPr>
          <p:nvPr>
            <p:ph type="sldNum" sz="quarter" idx="12"/>
          </p:nvPr>
        </p:nvSpPr>
        <p:spPr bwMode="auto">
          <a:xfrm>
            <a:off x="8810625" y="4892675"/>
            <a:ext cx="396875" cy="36036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61B84C5-F5EB-4CE8-877E-A1ABE55C8055}" type="slidenum">
              <a:rPr lang="ru-RU" altLang="ru-RU" smtClean="0"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ru-RU" altLang="ru-RU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7" name="Picture 18" descr="C:\Users\MetallichenkoAY\Desktop\64d2ee8353d46959f93438bf967febfb.png"/>
          <p:cNvPicPr>
            <a:picLocks noChangeAspect="1" noChangeArrowheads="1"/>
          </p:cNvPicPr>
          <p:nvPr/>
        </p:nvPicPr>
        <p:blipFill>
          <a:blip r:embed="rId3" cstate="print"/>
          <a:srcRect r="79237"/>
          <a:stretch>
            <a:fillRect/>
          </a:stretch>
        </p:blipFill>
        <p:spPr bwMode="auto">
          <a:xfrm>
            <a:off x="739307" y="3793310"/>
            <a:ext cx="401992" cy="458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8" name="Picture 22" descr="C:\Users\MetallichenkoAY\Desktop\preview.jpg"/>
          <p:cNvPicPr>
            <a:picLocks noChangeAspect="1" noChangeArrowheads="1"/>
          </p:cNvPicPr>
          <p:nvPr/>
        </p:nvPicPr>
        <p:blipFill>
          <a:blip r:embed="rId4" cstate="print"/>
          <a:srcRect l="16656" t="18373" r="16975" b="17114"/>
          <a:stretch>
            <a:fillRect/>
          </a:stretch>
        </p:blipFill>
        <p:spPr bwMode="auto">
          <a:xfrm>
            <a:off x="3439971" y="3323688"/>
            <a:ext cx="425112" cy="412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0" name="Picture 27" descr="C:\Users\MetallichenkoAY\Desktop\658bfaa30570bcf20a297f97ea33d29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433" y="2477291"/>
            <a:ext cx="413290" cy="414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1" name="AutoShape 3"/>
          <p:cNvSpPr>
            <a:spLocks noChangeArrowheads="1"/>
          </p:cNvSpPr>
          <p:nvPr/>
        </p:nvSpPr>
        <p:spPr bwMode="auto">
          <a:xfrm>
            <a:off x="1156860" y="2548627"/>
            <a:ext cx="2040297" cy="31181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lIns="91406" tIns="45568" rIns="91406" bIns="45568" anchor="ctr"/>
          <a:lstStyle/>
          <a:p>
            <a:pPr algn="ctr">
              <a:lnSpc>
                <a:spcPct val="90000"/>
              </a:lnSpc>
              <a:spcBef>
                <a:spcPts val="750"/>
              </a:spcBef>
              <a:tabLst>
                <a:tab pos="0" algn="l"/>
                <a:tab pos="334963" algn="l"/>
                <a:tab pos="671513" algn="l"/>
                <a:tab pos="1009650" algn="l"/>
                <a:tab pos="1346200" algn="l"/>
                <a:tab pos="1682750" algn="l"/>
                <a:tab pos="2019300" algn="l"/>
                <a:tab pos="2357438" algn="l"/>
                <a:tab pos="2693988" algn="l"/>
                <a:tab pos="3030538" algn="l"/>
                <a:tab pos="3367088" algn="l"/>
                <a:tab pos="3705225" algn="l"/>
                <a:tab pos="4041775" algn="l"/>
                <a:tab pos="4378325" algn="l"/>
                <a:tab pos="4714875" algn="l"/>
                <a:tab pos="5053013" algn="l"/>
                <a:tab pos="5389563" algn="l"/>
                <a:tab pos="5726113" algn="l"/>
                <a:tab pos="6062663" algn="l"/>
                <a:tab pos="6400800" algn="l"/>
                <a:tab pos="6737350" algn="l"/>
                <a:tab pos="6738938" algn="l"/>
                <a:tab pos="7075488" algn="l"/>
                <a:tab pos="7412038" algn="l"/>
                <a:tab pos="7748588" algn="l"/>
              </a:tabLst>
            </a:pPr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Минздрав России</a:t>
            </a:r>
          </a:p>
        </p:txBody>
      </p:sp>
      <p:pic>
        <p:nvPicPr>
          <p:cNvPr id="7182" name="Picture 28" descr="C:\Users\MetallichenkoAY\Desktop\og-image.jpg"/>
          <p:cNvPicPr>
            <a:picLocks noChangeAspect="1" noChangeArrowheads="1"/>
          </p:cNvPicPr>
          <p:nvPr/>
        </p:nvPicPr>
        <p:blipFill>
          <a:blip r:embed="rId6" cstate="print"/>
          <a:srcRect l="31294" r="30862" b="26208"/>
          <a:stretch>
            <a:fillRect/>
          </a:stretch>
        </p:blipFill>
        <p:spPr bwMode="auto">
          <a:xfrm>
            <a:off x="752277" y="2932840"/>
            <a:ext cx="389809" cy="397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3" name="AutoShape 3"/>
          <p:cNvSpPr>
            <a:spLocks noChangeArrowheads="1"/>
          </p:cNvSpPr>
          <p:nvPr/>
        </p:nvSpPr>
        <p:spPr bwMode="auto">
          <a:xfrm>
            <a:off x="1157390" y="2983129"/>
            <a:ext cx="2046253" cy="32164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lIns="91406" tIns="45568" rIns="91406" bIns="45568" anchor="ctr"/>
          <a:lstStyle/>
          <a:p>
            <a:pPr algn="ctr">
              <a:lnSpc>
                <a:spcPct val="90000"/>
              </a:lnSpc>
              <a:spcBef>
                <a:spcPts val="750"/>
              </a:spcBef>
              <a:tabLst>
                <a:tab pos="0" algn="l"/>
                <a:tab pos="334963" algn="l"/>
                <a:tab pos="671513" algn="l"/>
                <a:tab pos="1009650" algn="l"/>
                <a:tab pos="1346200" algn="l"/>
                <a:tab pos="1682750" algn="l"/>
                <a:tab pos="2019300" algn="l"/>
                <a:tab pos="2357438" algn="l"/>
                <a:tab pos="2693988" algn="l"/>
                <a:tab pos="3030538" algn="l"/>
                <a:tab pos="3367088" algn="l"/>
                <a:tab pos="3705225" algn="l"/>
                <a:tab pos="4041775" algn="l"/>
                <a:tab pos="4378325" algn="l"/>
                <a:tab pos="4714875" algn="l"/>
                <a:tab pos="5053013" algn="l"/>
                <a:tab pos="5389563" algn="l"/>
                <a:tab pos="5726113" algn="l"/>
                <a:tab pos="6062663" algn="l"/>
                <a:tab pos="6400800" algn="l"/>
                <a:tab pos="6737350" algn="l"/>
                <a:tab pos="6738938" algn="l"/>
                <a:tab pos="7075488" algn="l"/>
                <a:tab pos="7412038" algn="l"/>
                <a:tab pos="7748588" algn="l"/>
              </a:tabLst>
            </a:pPr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Минкультуры России</a:t>
            </a:r>
          </a:p>
        </p:txBody>
      </p:sp>
      <p:pic>
        <p:nvPicPr>
          <p:cNvPr id="7184" name="Picture 29" descr="C:\Users\MetallichenkoAY\Desktop\Министерство_природных_ресурсов_и_экологии_Российской_Федерации_(Минприроды_России)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6336" y="3330093"/>
            <a:ext cx="440987" cy="466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5" name="AutoShape 3"/>
          <p:cNvSpPr>
            <a:spLocks noChangeArrowheads="1"/>
          </p:cNvSpPr>
          <p:nvPr/>
        </p:nvSpPr>
        <p:spPr bwMode="auto">
          <a:xfrm>
            <a:off x="1158849" y="3443573"/>
            <a:ext cx="2051280" cy="28965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lIns="91406" tIns="45568" rIns="91406" bIns="45568" anchor="ctr"/>
          <a:lstStyle/>
          <a:p>
            <a:pPr algn="ctr">
              <a:lnSpc>
                <a:spcPct val="90000"/>
              </a:lnSpc>
              <a:spcBef>
                <a:spcPts val="750"/>
              </a:spcBef>
              <a:tabLst>
                <a:tab pos="0" algn="l"/>
                <a:tab pos="334963" algn="l"/>
                <a:tab pos="671513" algn="l"/>
                <a:tab pos="1009650" algn="l"/>
                <a:tab pos="1346200" algn="l"/>
                <a:tab pos="1682750" algn="l"/>
                <a:tab pos="2019300" algn="l"/>
                <a:tab pos="2357438" algn="l"/>
                <a:tab pos="2693988" algn="l"/>
                <a:tab pos="3030538" algn="l"/>
                <a:tab pos="3367088" algn="l"/>
                <a:tab pos="3705225" algn="l"/>
                <a:tab pos="4041775" algn="l"/>
                <a:tab pos="4378325" algn="l"/>
                <a:tab pos="4714875" algn="l"/>
                <a:tab pos="5053013" algn="l"/>
                <a:tab pos="5389563" algn="l"/>
                <a:tab pos="5726113" algn="l"/>
                <a:tab pos="6062663" algn="l"/>
                <a:tab pos="6400800" algn="l"/>
                <a:tab pos="6737350" algn="l"/>
                <a:tab pos="6738938" algn="l"/>
                <a:tab pos="7075488" algn="l"/>
                <a:tab pos="7412038" algn="l"/>
                <a:tab pos="7748588" algn="l"/>
              </a:tabLst>
            </a:pPr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Минприроды России</a:t>
            </a:r>
          </a:p>
        </p:txBody>
      </p:sp>
      <p:sp>
        <p:nvSpPr>
          <p:cNvPr id="7186" name="AutoShape 3"/>
          <p:cNvSpPr>
            <a:spLocks noChangeArrowheads="1"/>
          </p:cNvSpPr>
          <p:nvPr/>
        </p:nvSpPr>
        <p:spPr bwMode="auto">
          <a:xfrm>
            <a:off x="1160570" y="3909167"/>
            <a:ext cx="2056043" cy="289573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lIns="91406" tIns="45568" rIns="91406" bIns="45568" anchor="ctr"/>
          <a:lstStyle/>
          <a:p>
            <a:pPr algn="ctr">
              <a:lnSpc>
                <a:spcPct val="90000"/>
              </a:lnSpc>
              <a:spcBef>
                <a:spcPts val="750"/>
              </a:spcBef>
              <a:tabLst>
                <a:tab pos="0" algn="l"/>
                <a:tab pos="334963" algn="l"/>
                <a:tab pos="671513" algn="l"/>
                <a:tab pos="1009650" algn="l"/>
                <a:tab pos="1346200" algn="l"/>
                <a:tab pos="1682750" algn="l"/>
                <a:tab pos="2019300" algn="l"/>
                <a:tab pos="2357438" algn="l"/>
                <a:tab pos="2693988" algn="l"/>
                <a:tab pos="3030538" algn="l"/>
                <a:tab pos="3367088" algn="l"/>
                <a:tab pos="3705225" algn="l"/>
                <a:tab pos="4041775" algn="l"/>
                <a:tab pos="4378325" algn="l"/>
                <a:tab pos="4714875" algn="l"/>
                <a:tab pos="5053013" algn="l"/>
                <a:tab pos="5389563" algn="l"/>
                <a:tab pos="5726113" algn="l"/>
                <a:tab pos="6062663" algn="l"/>
                <a:tab pos="6400800" algn="l"/>
                <a:tab pos="6737350" algn="l"/>
                <a:tab pos="6738938" algn="l"/>
                <a:tab pos="7075488" algn="l"/>
                <a:tab pos="7412038" algn="l"/>
                <a:tab pos="7748588" algn="l"/>
              </a:tabLst>
            </a:pPr>
            <a:r>
              <a:rPr lang="ru-RU" altLang="ru-RU" sz="1400" dirty="0" err="1">
                <a:latin typeface="Times New Roman" pitchFamily="18" charset="0"/>
                <a:cs typeface="Times New Roman" pitchFamily="18" charset="0"/>
              </a:rPr>
              <a:t>Минспорт</a:t>
            </a:r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 России</a:t>
            </a:r>
          </a:p>
        </p:txBody>
      </p:sp>
      <p:pic>
        <p:nvPicPr>
          <p:cNvPr id="7187" name="Picture 30" descr="C:\Users\MetallichenkoAY\Desktop\207039_0_0_640_363_1920x0_80_0_0_14e3f221a497d135f61695131cb58e51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5253" y="4260976"/>
            <a:ext cx="422615" cy="383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8" name="AutoShape 3"/>
          <p:cNvSpPr>
            <a:spLocks noChangeArrowheads="1"/>
          </p:cNvSpPr>
          <p:nvPr/>
        </p:nvSpPr>
        <p:spPr bwMode="auto">
          <a:xfrm>
            <a:off x="1160571" y="4338516"/>
            <a:ext cx="2049558" cy="2934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lIns="91406" tIns="45568" rIns="91406" bIns="45568" anchor="ctr"/>
          <a:lstStyle/>
          <a:p>
            <a:pPr algn="ctr">
              <a:lnSpc>
                <a:spcPct val="90000"/>
              </a:lnSpc>
              <a:spcBef>
                <a:spcPts val="750"/>
              </a:spcBef>
              <a:tabLst>
                <a:tab pos="0" algn="l"/>
                <a:tab pos="334963" algn="l"/>
                <a:tab pos="671513" algn="l"/>
                <a:tab pos="1009650" algn="l"/>
                <a:tab pos="1346200" algn="l"/>
                <a:tab pos="1682750" algn="l"/>
                <a:tab pos="2019300" algn="l"/>
                <a:tab pos="2357438" algn="l"/>
                <a:tab pos="2693988" algn="l"/>
                <a:tab pos="3030538" algn="l"/>
                <a:tab pos="3367088" algn="l"/>
                <a:tab pos="3705225" algn="l"/>
                <a:tab pos="4041775" algn="l"/>
                <a:tab pos="4378325" algn="l"/>
                <a:tab pos="4714875" algn="l"/>
                <a:tab pos="5053013" algn="l"/>
                <a:tab pos="5389563" algn="l"/>
                <a:tab pos="5726113" algn="l"/>
                <a:tab pos="6062663" algn="l"/>
                <a:tab pos="6400800" algn="l"/>
                <a:tab pos="6737350" algn="l"/>
                <a:tab pos="6738938" algn="l"/>
                <a:tab pos="7075488" algn="l"/>
                <a:tab pos="7412038" algn="l"/>
                <a:tab pos="7748588" algn="l"/>
              </a:tabLst>
            </a:pPr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Минстрой России</a:t>
            </a:r>
          </a:p>
        </p:txBody>
      </p:sp>
      <p:pic>
        <p:nvPicPr>
          <p:cNvPr id="7189" name="Picture 31" descr="C:\Users\MetallichenkoAY\Desktop\Минтранс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475977" y="2505540"/>
            <a:ext cx="360841" cy="39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90" name="AutoShape 3"/>
          <p:cNvSpPr>
            <a:spLocks noChangeArrowheads="1"/>
          </p:cNvSpPr>
          <p:nvPr/>
        </p:nvSpPr>
        <p:spPr bwMode="auto">
          <a:xfrm>
            <a:off x="3869849" y="2564679"/>
            <a:ext cx="2063980" cy="289023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lIns="91406" tIns="45568" rIns="91406" bIns="45568" anchor="ctr"/>
          <a:lstStyle/>
          <a:p>
            <a:pPr algn="ctr">
              <a:lnSpc>
                <a:spcPct val="90000"/>
              </a:lnSpc>
              <a:spcBef>
                <a:spcPts val="750"/>
              </a:spcBef>
              <a:tabLst>
                <a:tab pos="0" algn="l"/>
                <a:tab pos="334963" algn="l"/>
                <a:tab pos="671513" algn="l"/>
                <a:tab pos="1009650" algn="l"/>
                <a:tab pos="1346200" algn="l"/>
                <a:tab pos="1682750" algn="l"/>
                <a:tab pos="2019300" algn="l"/>
                <a:tab pos="2357438" algn="l"/>
                <a:tab pos="2693988" algn="l"/>
                <a:tab pos="3030538" algn="l"/>
                <a:tab pos="3367088" algn="l"/>
                <a:tab pos="3705225" algn="l"/>
                <a:tab pos="4041775" algn="l"/>
                <a:tab pos="4378325" algn="l"/>
                <a:tab pos="4714875" algn="l"/>
                <a:tab pos="5053013" algn="l"/>
                <a:tab pos="5389563" algn="l"/>
                <a:tab pos="5726113" algn="l"/>
                <a:tab pos="6062663" algn="l"/>
                <a:tab pos="6400800" algn="l"/>
                <a:tab pos="6737350" algn="l"/>
                <a:tab pos="6738938" algn="l"/>
                <a:tab pos="7075488" algn="l"/>
                <a:tab pos="7412038" algn="l"/>
                <a:tab pos="7748588" algn="l"/>
              </a:tabLst>
            </a:pPr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Минтранс России</a:t>
            </a:r>
          </a:p>
        </p:txBody>
      </p:sp>
      <p:pic>
        <p:nvPicPr>
          <p:cNvPr id="7191" name="Picture 32" descr="C:\Users\MetallichenkoAY\Desktop\5e0471da6751cff0f619eea427238ba76bb5fb6678854329c32581c0.jpeg.1024x1024_q85_crop-,0_upscale-True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415826" y="2878998"/>
            <a:ext cx="481683" cy="480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92" name="AutoShape 3"/>
          <p:cNvSpPr>
            <a:spLocks noChangeArrowheads="1"/>
          </p:cNvSpPr>
          <p:nvPr/>
        </p:nvSpPr>
        <p:spPr bwMode="auto">
          <a:xfrm>
            <a:off x="3876468" y="2971523"/>
            <a:ext cx="2063845" cy="30415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lIns="91406" tIns="45568" rIns="91406" bIns="45568" anchor="ctr"/>
          <a:lstStyle/>
          <a:p>
            <a:pPr algn="ctr">
              <a:lnSpc>
                <a:spcPts val="1600"/>
              </a:lnSpc>
              <a:spcBef>
                <a:spcPts val="750"/>
              </a:spcBef>
              <a:tabLst>
                <a:tab pos="0" algn="l"/>
                <a:tab pos="334963" algn="l"/>
                <a:tab pos="671513" algn="l"/>
                <a:tab pos="1009650" algn="l"/>
                <a:tab pos="1346200" algn="l"/>
                <a:tab pos="1682750" algn="l"/>
                <a:tab pos="2019300" algn="l"/>
                <a:tab pos="2357438" algn="l"/>
                <a:tab pos="2693988" algn="l"/>
                <a:tab pos="3030538" algn="l"/>
                <a:tab pos="3367088" algn="l"/>
                <a:tab pos="3705225" algn="l"/>
                <a:tab pos="4041775" algn="l"/>
                <a:tab pos="4378325" algn="l"/>
                <a:tab pos="4714875" algn="l"/>
                <a:tab pos="5053013" algn="l"/>
                <a:tab pos="5389563" algn="l"/>
                <a:tab pos="5726113" algn="l"/>
                <a:tab pos="6062663" algn="l"/>
                <a:tab pos="6400800" algn="l"/>
                <a:tab pos="6737350" algn="l"/>
                <a:tab pos="6738938" algn="l"/>
                <a:tab pos="7075488" algn="l"/>
                <a:tab pos="7412038" algn="l"/>
                <a:tab pos="7748588" algn="l"/>
              </a:tabLst>
            </a:pPr>
            <a:r>
              <a:rPr lang="ru-RU" altLang="ru-RU" sz="1400" spc="-30" dirty="0" err="1">
                <a:latin typeface="Times New Roman" pitchFamily="18" charset="0"/>
                <a:cs typeface="Times New Roman" pitchFamily="18" charset="0"/>
              </a:rPr>
              <a:t>Минпросвещения</a:t>
            </a:r>
            <a:r>
              <a:rPr lang="ru-RU" altLang="ru-RU" sz="1400" spc="-30" dirty="0">
                <a:latin typeface="Times New Roman" pitchFamily="18" charset="0"/>
                <a:cs typeface="Times New Roman" pitchFamily="18" charset="0"/>
              </a:rPr>
              <a:t> России</a:t>
            </a:r>
          </a:p>
        </p:txBody>
      </p:sp>
      <p:sp>
        <p:nvSpPr>
          <p:cNvPr id="7193" name="AutoShape 3"/>
          <p:cNvSpPr>
            <a:spLocks noChangeArrowheads="1"/>
          </p:cNvSpPr>
          <p:nvPr/>
        </p:nvSpPr>
        <p:spPr bwMode="auto">
          <a:xfrm>
            <a:off x="3882953" y="3403247"/>
            <a:ext cx="2057360" cy="2737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lIns="91406" tIns="45568" rIns="91406" bIns="45568" anchor="ctr"/>
          <a:lstStyle/>
          <a:p>
            <a:pPr algn="ctr">
              <a:lnSpc>
                <a:spcPct val="90000"/>
              </a:lnSpc>
              <a:spcBef>
                <a:spcPts val="750"/>
              </a:spcBef>
              <a:tabLst>
                <a:tab pos="0" algn="l"/>
                <a:tab pos="334963" algn="l"/>
                <a:tab pos="671513" algn="l"/>
                <a:tab pos="1009650" algn="l"/>
                <a:tab pos="1346200" algn="l"/>
                <a:tab pos="1682750" algn="l"/>
                <a:tab pos="2019300" algn="l"/>
                <a:tab pos="2357438" algn="l"/>
                <a:tab pos="2693988" algn="l"/>
                <a:tab pos="3030538" algn="l"/>
                <a:tab pos="3367088" algn="l"/>
                <a:tab pos="3705225" algn="l"/>
                <a:tab pos="4041775" algn="l"/>
                <a:tab pos="4378325" algn="l"/>
                <a:tab pos="4714875" algn="l"/>
                <a:tab pos="5053013" algn="l"/>
                <a:tab pos="5389563" algn="l"/>
                <a:tab pos="5726113" algn="l"/>
                <a:tab pos="6062663" algn="l"/>
                <a:tab pos="6400800" algn="l"/>
                <a:tab pos="6737350" algn="l"/>
                <a:tab pos="6738938" algn="l"/>
                <a:tab pos="7075488" algn="l"/>
                <a:tab pos="7412038" algn="l"/>
                <a:tab pos="7748588" algn="l"/>
              </a:tabLst>
            </a:pPr>
            <a:r>
              <a:rPr lang="ru-RU" altLang="ru-RU" sz="1400" dirty="0" err="1">
                <a:latin typeface="Times New Roman" pitchFamily="18" charset="0"/>
                <a:cs typeface="Times New Roman" pitchFamily="18" charset="0"/>
              </a:rPr>
              <a:t>Минцифры</a:t>
            </a:r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 России</a:t>
            </a:r>
          </a:p>
        </p:txBody>
      </p:sp>
      <p:pic>
        <p:nvPicPr>
          <p:cNvPr id="7194" name="Picture 33" descr="C:\Users\MetallichenkoAY\Desktop\640px-Min-econom-develop-russia-emblem.svg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476016" y="3781521"/>
            <a:ext cx="384723" cy="421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95" name="AutoShape 3"/>
          <p:cNvSpPr>
            <a:spLocks noChangeArrowheads="1"/>
          </p:cNvSpPr>
          <p:nvPr/>
        </p:nvSpPr>
        <p:spPr bwMode="auto">
          <a:xfrm>
            <a:off x="3884580" y="3821372"/>
            <a:ext cx="2055778" cy="37465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lIns="91406" tIns="45568" rIns="91406" bIns="45568" anchor="ctr"/>
          <a:lstStyle/>
          <a:p>
            <a:pPr algn="ctr">
              <a:lnSpc>
                <a:spcPct val="90000"/>
              </a:lnSpc>
              <a:spcBef>
                <a:spcPts val="750"/>
              </a:spcBef>
              <a:tabLst>
                <a:tab pos="0" algn="l"/>
                <a:tab pos="334963" algn="l"/>
                <a:tab pos="671513" algn="l"/>
                <a:tab pos="1009650" algn="l"/>
                <a:tab pos="1346200" algn="l"/>
                <a:tab pos="1682750" algn="l"/>
                <a:tab pos="2019300" algn="l"/>
                <a:tab pos="2357438" algn="l"/>
                <a:tab pos="2693988" algn="l"/>
                <a:tab pos="3030538" algn="l"/>
                <a:tab pos="3367088" algn="l"/>
                <a:tab pos="3705225" algn="l"/>
                <a:tab pos="4041775" algn="l"/>
                <a:tab pos="4378325" algn="l"/>
                <a:tab pos="4714875" algn="l"/>
                <a:tab pos="5053013" algn="l"/>
                <a:tab pos="5389563" algn="l"/>
                <a:tab pos="5726113" algn="l"/>
                <a:tab pos="6062663" algn="l"/>
                <a:tab pos="6400800" algn="l"/>
                <a:tab pos="6737350" algn="l"/>
                <a:tab pos="6738938" algn="l"/>
                <a:tab pos="7075488" algn="l"/>
                <a:tab pos="7412038" algn="l"/>
                <a:tab pos="7748588" algn="l"/>
              </a:tabLst>
            </a:pPr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Минэкономразвития России</a:t>
            </a:r>
          </a:p>
        </p:txBody>
      </p:sp>
      <p:pic>
        <p:nvPicPr>
          <p:cNvPr id="7196" name="Picture 34" descr="C:\Users\MetallichenkoAY\Desktop\99283_html_408ce150e (1).jpg"/>
          <p:cNvPicPr>
            <a:picLocks noChangeAspect="1" noChangeArrowheads="1"/>
          </p:cNvPicPr>
          <p:nvPr/>
        </p:nvPicPr>
        <p:blipFill>
          <a:blip r:embed="rId12" cstate="print"/>
          <a:srcRect l="30446" r="30446" b="1511"/>
          <a:stretch>
            <a:fillRect/>
          </a:stretch>
        </p:blipFill>
        <p:spPr bwMode="auto">
          <a:xfrm>
            <a:off x="3469525" y="4245323"/>
            <a:ext cx="389106" cy="425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97" name="AutoShape 3"/>
          <p:cNvSpPr>
            <a:spLocks noChangeArrowheads="1"/>
          </p:cNvSpPr>
          <p:nvPr/>
        </p:nvSpPr>
        <p:spPr bwMode="auto">
          <a:xfrm>
            <a:off x="3891058" y="4310693"/>
            <a:ext cx="2049299" cy="30021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lIns="91406" tIns="45568" rIns="91406" bIns="45568" anchor="ctr"/>
          <a:lstStyle/>
          <a:p>
            <a:pPr algn="ctr">
              <a:lnSpc>
                <a:spcPct val="90000"/>
              </a:lnSpc>
              <a:spcBef>
                <a:spcPts val="750"/>
              </a:spcBef>
              <a:tabLst>
                <a:tab pos="0" algn="l"/>
                <a:tab pos="334963" algn="l"/>
                <a:tab pos="671513" algn="l"/>
                <a:tab pos="1009650" algn="l"/>
                <a:tab pos="1346200" algn="l"/>
                <a:tab pos="1682750" algn="l"/>
                <a:tab pos="2019300" algn="l"/>
                <a:tab pos="2357438" algn="l"/>
                <a:tab pos="2693988" algn="l"/>
                <a:tab pos="3030538" algn="l"/>
                <a:tab pos="3367088" algn="l"/>
                <a:tab pos="3705225" algn="l"/>
                <a:tab pos="4041775" algn="l"/>
                <a:tab pos="4378325" algn="l"/>
                <a:tab pos="4714875" algn="l"/>
                <a:tab pos="5053013" algn="l"/>
                <a:tab pos="5389563" algn="l"/>
                <a:tab pos="5726113" algn="l"/>
                <a:tab pos="6062663" algn="l"/>
                <a:tab pos="6400800" algn="l"/>
                <a:tab pos="6737350" algn="l"/>
                <a:tab pos="6738938" algn="l"/>
                <a:tab pos="7075488" algn="l"/>
                <a:tab pos="7412038" algn="l"/>
                <a:tab pos="7748588" algn="l"/>
              </a:tabLst>
            </a:pPr>
            <a:r>
              <a:rPr lang="ru-RU" altLang="ru-RU" sz="1500">
                <a:latin typeface="Times New Roman" pitchFamily="18" charset="0"/>
                <a:cs typeface="Times New Roman" pitchFamily="18" charset="0"/>
              </a:rPr>
              <a:t>Ростуризм</a:t>
            </a:r>
          </a:p>
        </p:txBody>
      </p:sp>
      <p:pic>
        <p:nvPicPr>
          <p:cNvPr id="7199" name="Picture 32" descr="C:\Users\MetallichenkoAY\Desktop\gerb_minfina_ministersva_finansov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4981" y="4671304"/>
            <a:ext cx="340964" cy="41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00" name="AutoShape 3"/>
          <p:cNvSpPr>
            <a:spLocks noChangeArrowheads="1"/>
          </p:cNvSpPr>
          <p:nvPr/>
        </p:nvSpPr>
        <p:spPr bwMode="auto">
          <a:xfrm>
            <a:off x="1154305" y="4779481"/>
            <a:ext cx="2049294" cy="271787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lIns="91406" tIns="45568" rIns="91406" bIns="45568" anchor="ctr"/>
          <a:lstStyle/>
          <a:p>
            <a:pPr algn="ctr">
              <a:lnSpc>
                <a:spcPct val="90000"/>
              </a:lnSpc>
              <a:spcBef>
                <a:spcPts val="750"/>
              </a:spcBef>
              <a:tabLst>
                <a:tab pos="0" algn="l"/>
                <a:tab pos="334963" algn="l"/>
                <a:tab pos="671513" algn="l"/>
                <a:tab pos="1009650" algn="l"/>
                <a:tab pos="1346200" algn="l"/>
                <a:tab pos="1682750" algn="l"/>
                <a:tab pos="2019300" algn="l"/>
                <a:tab pos="2357438" algn="l"/>
                <a:tab pos="2693988" algn="l"/>
                <a:tab pos="3030538" algn="l"/>
                <a:tab pos="3367088" algn="l"/>
                <a:tab pos="3705225" algn="l"/>
                <a:tab pos="4041775" algn="l"/>
                <a:tab pos="4378325" algn="l"/>
                <a:tab pos="4714875" algn="l"/>
                <a:tab pos="5053013" algn="l"/>
                <a:tab pos="5389563" algn="l"/>
                <a:tab pos="5726113" algn="l"/>
                <a:tab pos="6062663" algn="l"/>
                <a:tab pos="6400800" algn="l"/>
                <a:tab pos="6737350" algn="l"/>
                <a:tab pos="6738938" algn="l"/>
                <a:tab pos="7075488" algn="l"/>
                <a:tab pos="7412038" algn="l"/>
                <a:tab pos="7748588" algn="l"/>
              </a:tabLst>
            </a:pPr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Минфин России</a:t>
            </a:r>
          </a:p>
        </p:txBody>
      </p:sp>
      <p:pic>
        <p:nvPicPr>
          <p:cNvPr id="7201" name="Picture 34" descr="C:\Users\MetallichenkoAY\Desktop\LOGO_-CLIENTS-07.jpg"/>
          <p:cNvPicPr>
            <a:picLocks noChangeAspect="1" noChangeArrowheads="1"/>
          </p:cNvPicPr>
          <p:nvPr/>
        </p:nvPicPr>
        <p:blipFill>
          <a:blip r:embed="rId14" cstate="print"/>
          <a:srcRect l="24725" t="7961" r="24002" b="8105"/>
          <a:stretch>
            <a:fillRect/>
          </a:stretch>
        </p:blipFill>
        <p:spPr bwMode="auto">
          <a:xfrm>
            <a:off x="3469532" y="4694585"/>
            <a:ext cx="402068" cy="439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02" name="AutoShape 3"/>
          <p:cNvSpPr>
            <a:spLocks noChangeArrowheads="1"/>
          </p:cNvSpPr>
          <p:nvPr/>
        </p:nvSpPr>
        <p:spPr bwMode="auto">
          <a:xfrm>
            <a:off x="3904996" y="4740619"/>
            <a:ext cx="2028876" cy="3169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lIns="91406" tIns="45568" rIns="91406" bIns="45568" anchor="ctr"/>
          <a:lstStyle/>
          <a:p>
            <a:pPr algn="ctr">
              <a:lnSpc>
                <a:spcPct val="90000"/>
              </a:lnSpc>
              <a:spcBef>
                <a:spcPts val="750"/>
              </a:spcBef>
              <a:tabLst>
                <a:tab pos="0" algn="l"/>
                <a:tab pos="334963" algn="l"/>
                <a:tab pos="671513" algn="l"/>
                <a:tab pos="1009650" algn="l"/>
                <a:tab pos="1346200" algn="l"/>
                <a:tab pos="1682750" algn="l"/>
                <a:tab pos="2019300" algn="l"/>
                <a:tab pos="2357438" algn="l"/>
                <a:tab pos="2693988" algn="l"/>
                <a:tab pos="3030538" algn="l"/>
                <a:tab pos="3367088" algn="l"/>
                <a:tab pos="3705225" algn="l"/>
                <a:tab pos="4041775" algn="l"/>
                <a:tab pos="4378325" algn="l"/>
                <a:tab pos="4714875" algn="l"/>
                <a:tab pos="5053013" algn="l"/>
                <a:tab pos="5389563" algn="l"/>
                <a:tab pos="5726113" algn="l"/>
                <a:tab pos="6062663" algn="l"/>
                <a:tab pos="6400800" algn="l"/>
                <a:tab pos="6737350" algn="l"/>
                <a:tab pos="6738938" algn="l"/>
                <a:tab pos="7075488" algn="l"/>
                <a:tab pos="7412038" algn="l"/>
                <a:tab pos="7748588" algn="l"/>
              </a:tabLst>
            </a:pPr>
            <a:r>
              <a:rPr lang="ru-RU" altLang="ru-RU" sz="1500" dirty="0" err="1">
                <a:latin typeface="Times New Roman" pitchFamily="18" charset="0"/>
                <a:cs typeface="Times New Roman" pitchFamily="18" charset="0"/>
              </a:rPr>
              <a:t>Росавтодор</a:t>
            </a:r>
            <a:endParaRPr lang="ru-RU" altLang="ru-RU" sz="15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9" name="Picture 26" descr="C:\Users\MetallichenkoAY\Desktop\Roskosmos.jpg"/>
          <p:cNvPicPr>
            <a:picLocks noChangeAspect="1" noChangeArrowheads="1"/>
          </p:cNvPicPr>
          <p:nvPr/>
        </p:nvPicPr>
        <p:blipFill>
          <a:blip r:embed="rId15" cstate="print"/>
          <a:srcRect l="26625" t="19669" r="27258" b="38911"/>
          <a:stretch>
            <a:fillRect/>
          </a:stretch>
        </p:blipFill>
        <p:spPr bwMode="auto">
          <a:xfrm>
            <a:off x="6127261" y="2529322"/>
            <a:ext cx="474577" cy="424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98" name="AutoShape 3"/>
          <p:cNvSpPr>
            <a:spLocks noChangeArrowheads="1"/>
          </p:cNvSpPr>
          <p:nvPr/>
        </p:nvSpPr>
        <p:spPr bwMode="auto">
          <a:xfrm>
            <a:off x="6640790" y="2551527"/>
            <a:ext cx="2400798" cy="38186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lIns="91406" tIns="45568" rIns="91406" bIns="45568" anchor="ctr"/>
          <a:lstStyle/>
          <a:p>
            <a:pPr algn="ctr">
              <a:lnSpc>
                <a:spcPct val="90000"/>
              </a:lnSpc>
              <a:spcBef>
                <a:spcPts val="750"/>
              </a:spcBef>
              <a:tabLst>
                <a:tab pos="0" algn="l"/>
                <a:tab pos="334963" algn="l"/>
                <a:tab pos="671513" algn="l"/>
                <a:tab pos="1009650" algn="l"/>
                <a:tab pos="1346200" algn="l"/>
                <a:tab pos="1682750" algn="l"/>
                <a:tab pos="2019300" algn="l"/>
                <a:tab pos="2357438" algn="l"/>
                <a:tab pos="2693988" algn="l"/>
                <a:tab pos="3030538" algn="l"/>
                <a:tab pos="3367088" algn="l"/>
                <a:tab pos="3705225" algn="l"/>
                <a:tab pos="4041775" algn="l"/>
                <a:tab pos="4378325" algn="l"/>
                <a:tab pos="4714875" algn="l"/>
                <a:tab pos="5053013" algn="l"/>
                <a:tab pos="5389563" algn="l"/>
                <a:tab pos="5726113" algn="l"/>
                <a:tab pos="6062663" algn="l"/>
                <a:tab pos="6400800" algn="l"/>
                <a:tab pos="6737350" algn="l"/>
                <a:tab pos="6738938" algn="l"/>
                <a:tab pos="7075488" algn="l"/>
                <a:tab pos="7412038" algn="l"/>
                <a:tab pos="7748588" algn="l"/>
              </a:tabLst>
            </a:pPr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ГК «</a:t>
            </a:r>
            <a:r>
              <a:rPr lang="ru-RU" altLang="ru-RU" sz="1400" dirty="0" err="1">
                <a:latin typeface="Times New Roman" pitchFamily="18" charset="0"/>
                <a:cs typeface="Times New Roman" pitchFamily="18" charset="0"/>
              </a:rPr>
              <a:t>Роскосмос</a:t>
            </a:r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»</a:t>
            </a:r>
          </a:p>
        </p:txBody>
      </p:sp>
      <p:pic>
        <p:nvPicPr>
          <p:cNvPr id="7203" name="Picture 35" descr="C:\Users\MetallichenkoAY\Desktop\cec95984ce242d095220b5d9a8d912ec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168405" y="3074346"/>
            <a:ext cx="401007" cy="399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04" name="AutoShape 3"/>
          <p:cNvSpPr>
            <a:spLocks noChangeArrowheads="1"/>
          </p:cNvSpPr>
          <p:nvPr/>
        </p:nvSpPr>
        <p:spPr bwMode="auto">
          <a:xfrm>
            <a:off x="6652736" y="3105406"/>
            <a:ext cx="2381536" cy="383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lIns="91406" tIns="45568" rIns="91406" bIns="45568" anchor="ctr"/>
          <a:lstStyle/>
          <a:p>
            <a:pPr algn="ctr">
              <a:lnSpc>
                <a:spcPct val="90000"/>
              </a:lnSpc>
              <a:spcBef>
                <a:spcPts val="750"/>
              </a:spcBef>
              <a:tabLst>
                <a:tab pos="0" algn="l"/>
                <a:tab pos="334963" algn="l"/>
                <a:tab pos="671513" algn="l"/>
                <a:tab pos="1009650" algn="l"/>
                <a:tab pos="1346200" algn="l"/>
                <a:tab pos="1682750" algn="l"/>
                <a:tab pos="2019300" algn="l"/>
                <a:tab pos="2357438" algn="l"/>
                <a:tab pos="2693988" algn="l"/>
                <a:tab pos="3030538" algn="l"/>
                <a:tab pos="3367088" algn="l"/>
                <a:tab pos="3705225" algn="l"/>
                <a:tab pos="4041775" algn="l"/>
                <a:tab pos="4378325" algn="l"/>
                <a:tab pos="4714875" algn="l"/>
                <a:tab pos="5053013" algn="l"/>
                <a:tab pos="5389563" algn="l"/>
                <a:tab pos="5726113" algn="l"/>
                <a:tab pos="6062663" algn="l"/>
                <a:tab pos="6400800" algn="l"/>
                <a:tab pos="6737350" algn="l"/>
                <a:tab pos="6738938" algn="l"/>
                <a:tab pos="7075488" algn="l"/>
                <a:tab pos="7412038" algn="l"/>
                <a:tab pos="7748588" algn="l"/>
              </a:tabLst>
            </a:pPr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ГК «</a:t>
            </a:r>
            <a:r>
              <a:rPr lang="ru-RU" altLang="ru-RU" sz="1400" dirty="0" err="1">
                <a:latin typeface="Times New Roman" pitchFamily="18" charset="0"/>
                <a:cs typeface="Times New Roman" pitchFamily="18" charset="0"/>
              </a:rPr>
              <a:t>Росатом</a:t>
            </a:r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»</a:t>
            </a:r>
          </a:p>
        </p:txBody>
      </p:sp>
      <p:pic>
        <p:nvPicPr>
          <p:cNvPr id="7205" name="Picture 36" descr="C:\Users\MetallichenkoAY\Desktop\scale_1200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189313" y="3656195"/>
            <a:ext cx="367129" cy="368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06" name="AutoShape 3"/>
          <p:cNvSpPr>
            <a:spLocks noChangeArrowheads="1"/>
          </p:cNvSpPr>
          <p:nvPr/>
        </p:nvSpPr>
        <p:spPr bwMode="auto">
          <a:xfrm>
            <a:off x="6661204" y="3651498"/>
            <a:ext cx="2365753" cy="393807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lIns="91406" tIns="45568" rIns="91406" bIns="45568" anchor="ctr"/>
          <a:lstStyle/>
          <a:p>
            <a:pPr algn="ctr">
              <a:lnSpc>
                <a:spcPct val="90000"/>
              </a:lnSpc>
              <a:spcBef>
                <a:spcPts val="750"/>
              </a:spcBef>
              <a:tabLst>
                <a:tab pos="0" algn="l"/>
                <a:tab pos="334963" algn="l"/>
                <a:tab pos="671513" algn="l"/>
                <a:tab pos="1009650" algn="l"/>
                <a:tab pos="1346200" algn="l"/>
                <a:tab pos="1682750" algn="l"/>
                <a:tab pos="2019300" algn="l"/>
                <a:tab pos="2357438" algn="l"/>
                <a:tab pos="2693988" algn="l"/>
                <a:tab pos="3030538" algn="l"/>
                <a:tab pos="3367088" algn="l"/>
                <a:tab pos="3705225" algn="l"/>
                <a:tab pos="4041775" algn="l"/>
                <a:tab pos="4378325" algn="l"/>
                <a:tab pos="4714875" algn="l"/>
                <a:tab pos="5053013" algn="l"/>
                <a:tab pos="5389563" algn="l"/>
                <a:tab pos="5726113" algn="l"/>
                <a:tab pos="6062663" algn="l"/>
                <a:tab pos="6400800" algn="l"/>
                <a:tab pos="6737350" algn="l"/>
                <a:tab pos="6738938" algn="l"/>
                <a:tab pos="7075488" algn="l"/>
                <a:tab pos="7412038" algn="l"/>
                <a:tab pos="7748588" algn="l"/>
              </a:tabLst>
            </a:pPr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ПАО «</a:t>
            </a:r>
            <a:r>
              <a:rPr lang="ru-RU" altLang="ru-RU" sz="1400" dirty="0" err="1">
                <a:latin typeface="Times New Roman" pitchFamily="18" charset="0"/>
                <a:cs typeface="Times New Roman" pitchFamily="18" charset="0"/>
              </a:rPr>
              <a:t>Россети</a:t>
            </a:r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»</a:t>
            </a:r>
          </a:p>
        </p:txBody>
      </p:sp>
      <p:pic>
        <p:nvPicPr>
          <p:cNvPr id="7207" name="Picture 37" descr="C:\Users\MetallichenkoAY\Desktop\scale_1200 (1).jpg"/>
          <p:cNvPicPr>
            <a:picLocks noChangeAspect="1" noChangeArrowheads="1"/>
          </p:cNvPicPr>
          <p:nvPr/>
        </p:nvPicPr>
        <p:blipFill>
          <a:blip r:embed="rId18" cstate="print"/>
          <a:srcRect l="3743" t="24586" r="56226" b="23593"/>
          <a:stretch>
            <a:fillRect/>
          </a:stretch>
        </p:blipFill>
        <p:spPr bwMode="auto">
          <a:xfrm>
            <a:off x="6127261" y="4152377"/>
            <a:ext cx="487547" cy="394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08" name="AutoShape 3"/>
          <p:cNvSpPr>
            <a:spLocks noChangeArrowheads="1"/>
          </p:cNvSpPr>
          <p:nvPr/>
        </p:nvSpPr>
        <p:spPr bwMode="auto">
          <a:xfrm>
            <a:off x="6666227" y="4155035"/>
            <a:ext cx="2353415" cy="38770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lIns="91406" tIns="45568" rIns="91406" bIns="45568" anchor="ctr"/>
          <a:lstStyle/>
          <a:p>
            <a:pPr algn="ctr">
              <a:lnSpc>
                <a:spcPct val="90000"/>
              </a:lnSpc>
              <a:spcBef>
                <a:spcPts val="750"/>
              </a:spcBef>
              <a:tabLst>
                <a:tab pos="0" algn="l"/>
                <a:tab pos="334963" algn="l"/>
                <a:tab pos="671513" algn="l"/>
                <a:tab pos="1009650" algn="l"/>
                <a:tab pos="1346200" algn="l"/>
                <a:tab pos="1682750" algn="l"/>
                <a:tab pos="2019300" algn="l"/>
                <a:tab pos="2357438" algn="l"/>
                <a:tab pos="2693988" algn="l"/>
                <a:tab pos="3030538" algn="l"/>
                <a:tab pos="3367088" algn="l"/>
                <a:tab pos="3705225" algn="l"/>
                <a:tab pos="4041775" algn="l"/>
                <a:tab pos="4378325" algn="l"/>
                <a:tab pos="4714875" algn="l"/>
                <a:tab pos="5053013" algn="l"/>
                <a:tab pos="5389563" algn="l"/>
                <a:tab pos="5726113" algn="l"/>
                <a:tab pos="6062663" algn="l"/>
                <a:tab pos="6400800" algn="l"/>
                <a:tab pos="6737350" algn="l"/>
                <a:tab pos="6738938" algn="l"/>
                <a:tab pos="7075488" algn="l"/>
                <a:tab pos="7412038" algn="l"/>
                <a:tab pos="7748588" algn="l"/>
              </a:tabLst>
            </a:pPr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ПАО «</a:t>
            </a:r>
            <a:r>
              <a:rPr lang="ru-RU" altLang="ru-RU" sz="1400" dirty="0" err="1">
                <a:latin typeface="Times New Roman" pitchFamily="18" charset="0"/>
                <a:cs typeface="Times New Roman" pitchFamily="18" charset="0"/>
              </a:rPr>
              <a:t>Ростелеком</a:t>
            </a:r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»</a:t>
            </a:r>
          </a:p>
        </p:txBody>
      </p:sp>
      <p:pic>
        <p:nvPicPr>
          <p:cNvPr id="7211" name="Picture 39" descr="C:\Users\MetallichenkoAY\Desktop\gazprom-transgaz-mos.jpg"/>
          <p:cNvPicPr>
            <a:picLocks noChangeAspect="1" noChangeArrowheads="1"/>
          </p:cNvPicPr>
          <p:nvPr/>
        </p:nvPicPr>
        <p:blipFill>
          <a:blip r:embed="rId19" cstate="print"/>
          <a:srcRect l="24153" t="36311" r="24026" b="35696"/>
          <a:stretch>
            <a:fillRect/>
          </a:stretch>
        </p:blipFill>
        <p:spPr bwMode="auto">
          <a:xfrm>
            <a:off x="6101590" y="4640478"/>
            <a:ext cx="5381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12" name="AutoShape 3"/>
          <p:cNvSpPr>
            <a:spLocks noChangeArrowheads="1"/>
          </p:cNvSpPr>
          <p:nvPr/>
        </p:nvSpPr>
        <p:spPr bwMode="auto">
          <a:xfrm>
            <a:off x="6669401" y="4643359"/>
            <a:ext cx="2342925" cy="33829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lIns="91406" tIns="45568" rIns="91406" bIns="45568" anchor="ctr"/>
          <a:lstStyle/>
          <a:p>
            <a:pPr algn="ctr">
              <a:lnSpc>
                <a:spcPct val="90000"/>
              </a:lnSpc>
              <a:spcBef>
                <a:spcPts val="750"/>
              </a:spcBef>
              <a:tabLst>
                <a:tab pos="0" algn="l"/>
                <a:tab pos="334963" algn="l"/>
                <a:tab pos="671513" algn="l"/>
                <a:tab pos="1009650" algn="l"/>
                <a:tab pos="1346200" algn="l"/>
                <a:tab pos="1682750" algn="l"/>
                <a:tab pos="2019300" algn="l"/>
                <a:tab pos="2357438" algn="l"/>
                <a:tab pos="2693988" algn="l"/>
                <a:tab pos="3030538" algn="l"/>
                <a:tab pos="3367088" algn="l"/>
                <a:tab pos="3705225" algn="l"/>
                <a:tab pos="4041775" algn="l"/>
                <a:tab pos="4378325" algn="l"/>
                <a:tab pos="4714875" algn="l"/>
                <a:tab pos="5053013" algn="l"/>
                <a:tab pos="5389563" algn="l"/>
                <a:tab pos="5726113" algn="l"/>
                <a:tab pos="6062663" algn="l"/>
                <a:tab pos="6400800" algn="l"/>
                <a:tab pos="6737350" algn="l"/>
                <a:tab pos="6738938" algn="l"/>
                <a:tab pos="7075488" algn="l"/>
                <a:tab pos="7412038" algn="l"/>
                <a:tab pos="7748588" algn="l"/>
              </a:tabLst>
            </a:pPr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ПАО «Газпром»</a:t>
            </a:r>
          </a:p>
        </p:txBody>
      </p:sp>
      <p:sp>
        <p:nvSpPr>
          <p:cNvPr id="43" name="AutoShape 3"/>
          <p:cNvSpPr>
            <a:spLocks noChangeArrowheads="1"/>
          </p:cNvSpPr>
          <p:nvPr/>
        </p:nvSpPr>
        <p:spPr bwMode="auto">
          <a:xfrm>
            <a:off x="998670" y="967049"/>
            <a:ext cx="3158281" cy="29152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lIns="91406" tIns="45568" rIns="91406" bIns="45568" anchor="ctr"/>
          <a:lstStyle/>
          <a:p>
            <a:pPr algn="ctr">
              <a:lnSpc>
                <a:spcPct val="90000"/>
              </a:lnSpc>
              <a:spcBef>
                <a:spcPts val="750"/>
              </a:spcBef>
              <a:tabLst>
                <a:tab pos="0" algn="l"/>
                <a:tab pos="334963" algn="l"/>
                <a:tab pos="671513" algn="l"/>
                <a:tab pos="1009650" algn="l"/>
                <a:tab pos="1346200" algn="l"/>
                <a:tab pos="1682750" algn="l"/>
                <a:tab pos="2019300" algn="l"/>
                <a:tab pos="2357438" algn="l"/>
                <a:tab pos="2693988" algn="l"/>
                <a:tab pos="3030538" algn="l"/>
                <a:tab pos="3367088" algn="l"/>
                <a:tab pos="3705225" algn="l"/>
                <a:tab pos="4041775" algn="l"/>
                <a:tab pos="4378325" algn="l"/>
                <a:tab pos="4714875" algn="l"/>
                <a:tab pos="5053013" algn="l"/>
                <a:tab pos="5389563" algn="l"/>
                <a:tab pos="5726113" algn="l"/>
                <a:tab pos="6062663" algn="l"/>
                <a:tab pos="6400800" algn="l"/>
                <a:tab pos="6737350" algn="l"/>
                <a:tab pos="6738938" algn="l"/>
                <a:tab pos="7075488" algn="l"/>
                <a:tab pos="7412038" algn="l"/>
                <a:tab pos="7748588" algn="l"/>
              </a:tabLst>
            </a:pPr>
            <a:r>
              <a:rPr lang="ru-RU" altLang="ru-RU" sz="1600" i="1" dirty="0">
                <a:latin typeface="Times New Roman" pitchFamily="18" charset="0"/>
                <a:cs typeface="Times New Roman" pitchFamily="18" charset="0"/>
              </a:rPr>
              <a:t>Председатель Оргкомитета</a:t>
            </a:r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4725620" y="784562"/>
            <a:ext cx="4269224" cy="6492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ru-RU" sz="1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Заместитель Председателя Правительства РФ – Руководитель Аппарата Правительства РФ</a:t>
            </a:r>
          </a:p>
          <a:p>
            <a:pPr algn="ctr">
              <a:lnSpc>
                <a:spcPts val="1600"/>
              </a:lnSpc>
              <a:defRPr/>
            </a:pPr>
            <a:r>
              <a:rPr lang="ru-RU" sz="1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Григоренко</a:t>
            </a:r>
            <a:r>
              <a:rPr lang="ru-RU" sz="1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Дмитрий Юрьевич</a:t>
            </a:r>
          </a:p>
        </p:txBody>
      </p:sp>
      <p:cxnSp>
        <p:nvCxnSpPr>
          <p:cNvPr id="45" name="Прямая со стрелкой 44"/>
          <p:cNvCxnSpPr>
            <a:stCxn id="43" idx="3"/>
            <a:endCxn id="44" idx="1"/>
          </p:cNvCxnSpPr>
          <p:nvPr/>
        </p:nvCxnSpPr>
        <p:spPr>
          <a:xfrm flipV="1">
            <a:off x="4156951" y="1109171"/>
            <a:ext cx="568669" cy="36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кругленный прямоугольник 52"/>
          <p:cNvSpPr/>
          <p:nvPr/>
        </p:nvSpPr>
        <p:spPr>
          <a:xfrm>
            <a:off x="4739030" y="1558143"/>
            <a:ext cx="4269224" cy="4608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Губернатор Тверской области</a:t>
            </a:r>
          </a:p>
          <a:p>
            <a:pPr algn="ctr">
              <a:defRPr/>
            </a:pPr>
            <a:r>
              <a:rPr lang="ru-RU" sz="1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Руденя</a:t>
            </a:r>
            <a:r>
              <a:rPr lang="ru-RU" sz="1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Игорь Михайлович</a:t>
            </a:r>
          </a:p>
        </p:txBody>
      </p:sp>
      <p:sp>
        <p:nvSpPr>
          <p:cNvPr id="54" name="AutoShape 3"/>
          <p:cNvSpPr>
            <a:spLocks noChangeArrowheads="1"/>
          </p:cNvSpPr>
          <p:nvPr/>
        </p:nvSpPr>
        <p:spPr bwMode="auto">
          <a:xfrm>
            <a:off x="1004766" y="1572992"/>
            <a:ext cx="3158281" cy="43869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lIns="91406" tIns="45568" rIns="91406" bIns="45568" anchor="ctr"/>
          <a:lstStyle/>
          <a:p>
            <a:pPr algn="ctr">
              <a:lnSpc>
                <a:spcPct val="90000"/>
              </a:lnSpc>
              <a:spcBef>
                <a:spcPts val="750"/>
              </a:spcBef>
              <a:tabLst>
                <a:tab pos="0" algn="l"/>
                <a:tab pos="334963" algn="l"/>
                <a:tab pos="671513" algn="l"/>
                <a:tab pos="1009650" algn="l"/>
                <a:tab pos="1346200" algn="l"/>
                <a:tab pos="1682750" algn="l"/>
                <a:tab pos="2019300" algn="l"/>
                <a:tab pos="2357438" algn="l"/>
                <a:tab pos="2693988" algn="l"/>
                <a:tab pos="3030538" algn="l"/>
                <a:tab pos="3367088" algn="l"/>
                <a:tab pos="3705225" algn="l"/>
                <a:tab pos="4041775" algn="l"/>
                <a:tab pos="4378325" algn="l"/>
                <a:tab pos="4714875" algn="l"/>
                <a:tab pos="5053013" algn="l"/>
                <a:tab pos="5389563" algn="l"/>
                <a:tab pos="5726113" algn="l"/>
                <a:tab pos="6062663" algn="l"/>
                <a:tab pos="6400800" algn="l"/>
                <a:tab pos="6737350" algn="l"/>
                <a:tab pos="6738938" algn="l"/>
                <a:tab pos="7075488" algn="l"/>
                <a:tab pos="7412038" algn="l"/>
                <a:tab pos="7748588" algn="l"/>
              </a:tabLst>
            </a:pPr>
            <a:r>
              <a:rPr lang="ru-RU" altLang="ru-RU" sz="1600" i="1" dirty="0">
                <a:latin typeface="Times New Roman" pitchFamily="18" charset="0"/>
                <a:cs typeface="Times New Roman" pitchFamily="18" charset="0"/>
              </a:rPr>
              <a:t>Заместитель председателя Оргкомитета</a:t>
            </a:r>
          </a:p>
        </p:txBody>
      </p:sp>
      <p:cxnSp>
        <p:nvCxnSpPr>
          <p:cNvPr id="55" name="Прямая со стрелкой 54"/>
          <p:cNvCxnSpPr>
            <a:stCxn id="54" idx="3"/>
            <a:endCxn id="53" idx="1"/>
          </p:cNvCxnSpPr>
          <p:nvPr/>
        </p:nvCxnSpPr>
        <p:spPr>
          <a:xfrm flipV="1">
            <a:off x="4163047" y="1788571"/>
            <a:ext cx="575983" cy="37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utoShape 3"/>
          <p:cNvSpPr>
            <a:spLocks noChangeArrowheads="1"/>
          </p:cNvSpPr>
          <p:nvPr/>
        </p:nvSpPr>
        <p:spPr bwMode="auto">
          <a:xfrm>
            <a:off x="3238273" y="2217466"/>
            <a:ext cx="2957512" cy="2270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50000"/>
              </a:schemeClr>
            </a:solidFill>
            <a:round/>
            <a:headEnd/>
            <a:tailEnd/>
          </a:ln>
        </p:spPr>
        <p:txBody>
          <a:bodyPr lIns="91406" tIns="45568" rIns="91406" bIns="45568" anchor="ctr"/>
          <a:lstStyle/>
          <a:p>
            <a:pPr algn="ctr">
              <a:lnSpc>
                <a:spcPct val="90000"/>
              </a:lnSpc>
              <a:spcBef>
                <a:spcPts val="750"/>
              </a:spcBef>
              <a:tabLst>
                <a:tab pos="0" algn="l"/>
                <a:tab pos="334963" algn="l"/>
                <a:tab pos="671513" algn="l"/>
                <a:tab pos="1009650" algn="l"/>
                <a:tab pos="1346200" algn="l"/>
                <a:tab pos="1682750" algn="l"/>
                <a:tab pos="2019300" algn="l"/>
                <a:tab pos="2357438" algn="l"/>
                <a:tab pos="2693988" algn="l"/>
                <a:tab pos="3030538" algn="l"/>
                <a:tab pos="3367088" algn="l"/>
                <a:tab pos="3705225" algn="l"/>
                <a:tab pos="4041775" algn="l"/>
                <a:tab pos="4378325" algn="l"/>
                <a:tab pos="4714875" algn="l"/>
                <a:tab pos="5053013" algn="l"/>
                <a:tab pos="5389563" algn="l"/>
                <a:tab pos="5726113" algn="l"/>
                <a:tab pos="6062663" algn="l"/>
                <a:tab pos="6400800" algn="l"/>
                <a:tab pos="6737350" algn="l"/>
                <a:tab pos="6738938" algn="l"/>
                <a:tab pos="7075488" algn="l"/>
                <a:tab pos="7412038" algn="l"/>
                <a:tab pos="7748588" algn="l"/>
              </a:tabLst>
            </a:pPr>
            <a:r>
              <a:rPr lang="ru-RU" altLang="ru-RU" sz="1600" i="1" dirty="0">
                <a:latin typeface="Times New Roman" pitchFamily="18" charset="0"/>
                <a:cs typeface="Times New Roman" pitchFamily="18" charset="0"/>
              </a:rPr>
              <a:t>Члены Оргкомитета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3" descr="https://tverlife.ru/upload/medialibrary/50e/50e78b20826d0ee7c7d8cfc259b53ce8.jpg"/>
          <p:cNvSpPr>
            <a:spLocks noChangeAspect="1" noChangeArrowheads="1"/>
          </p:cNvSpPr>
          <p:nvPr/>
        </p:nvSpPr>
        <p:spPr bwMode="auto">
          <a:xfrm>
            <a:off x="1258888" y="-10795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 altLang="ru-RU">
              <a:latin typeface="Calibri" pitchFamily="34" charset="0"/>
            </a:endParaRPr>
          </a:p>
        </p:txBody>
      </p:sp>
      <p:sp>
        <p:nvSpPr>
          <p:cNvPr id="8195" name="AutoShape 5" descr="https://tverlife.ru/upload/medialibrary/50e/50e78b20826d0ee7c7d8cfc259b53ce8.jpg"/>
          <p:cNvSpPr>
            <a:spLocks noChangeAspect="1" noChangeArrowheads="1"/>
          </p:cNvSpPr>
          <p:nvPr/>
        </p:nvSpPr>
        <p:spPr bwMode="auto">
          <a:xfrm>
            <a:off x="1258888" y="-10795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 altLang="ru-RU">
              <a:latin typeface="Calibri" pitchFamily="34" charset="0"/>
            </a:endParaRPr>
          </a:p>
        </p:txBody>
      </p:sp>
      <p:sp>
        <p:nvSpPr>
          <p:cNvPr id="8196" name="AutoShape 7" descr="https://tverlife.ru/upload/medialibrary/50e/50e78b20826d0ee7c7d8cfc259b53ce8.jpg"/>
          <p:cNvSpPr>
            <a:spLocks noChangeAspect="1" noChangeArrowheads="1"/>
          </p:cNvSpPr>
          <p:nvPr/>
        </p:nvSpPr>
        <p:spPr bwMode="auto">
          <a:xfrm>
            <a:off x="1258888" y="-10795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 altLang="ru-RU">
              <a:latin typeface="Calibri" pitchFamily="34" charset="0"/>
            </a:endParaRPr>
          </a:p>
        </p:txBody>
      </p:sp>
      <p:sp>
        <p:nvSpPr>
          <p:cNvPr id="8197" name="AutoShape 9" descr="https://tverlife.ru/upload/medialibrary/50e/50e78b20826d0ee7c7d8cfc259b53ce8.jpg"/>
          <p:cNvSpPr>
            <a:spLocks noChangeAspect="1" noChangeArrowheads="1"/>
          </p:cNvSpPr>
          <p:nvPr/>
        </p:nvSpPr>
        <p:spPr bwMode="auto">
          <a:xfrm>
            <a:off x="1258888" y="-10795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 altLang="ru-RU">
              <a:latin typeface="Calibri" pitchFamily="34" charset="0"/>
            </a:endParaRPr>
          </a:p>
        </p:txBody>
      </p:sp>
      <p:sp>
        <p:nvSpPr>
          <p:cNvPr id="8198" name="Rectangle 3"/>
          <p:cNvSpPr txBox="1">
            <a:spLocks noChangeArrowheads="1"/>
          </p:cNvSpPr>
          <p:nvPr/>
        </p:nvSpPr>
        <p:spPr bwMode="auto">
          <a:xfrm>
            <a:off x="971550" y="12700"/>
            <a:ext cx="8069263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ts val="1900"/>
              </a:lnSpc>
            </a:pPr>
            <a:r>
              <a:rPr lang="ru-RU" alt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ПРЕДЛОЖЕНИЯ В СОСТАВ ФЕДЕРАЛЬНОГО ОРГКОМИТЕТА </a:t>
            </a:r>
          </a:p>
          <a:p>
            <a:pPr algn="ctr">
              <a:lnSpc>
                <a:spcPts val="1900"/>
              </a:lnSpc>
            </a:pPr>
            <a:r>
              <a:rPr lang="ru-RU" alt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ОТ ТВЕРСКОЙ ОБЛАСТИ</a:t>
            </a:r>
          </a:p>
        </p:txBody>
      </p:sp>
      <p:pic>
        <p:nvPicPr>
          <p:cNvPr id="8199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49225" y="85725"/>
            <a:ext cx="720725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0" name="Номер слайда 11"/>
          <p:cNvSpPr>
            <a:spLocks noGrp="1"/>
          </p:cNvSpPr>
          <p:nvPr>
            <p:ph type="sldNum" sz="quarter" idx="12"/>
          </p:nvPr>
        </p:nvSpPr>
        <p:spPr bwMode="auto">
          <a:xfrm>
            <a:off x="8810625" y="4892675"/>
            <a:ext cx="396875" cy="36036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C2AE380-E90D-4E56-A0BF-A79C3F7B67D4}" type="slidenum">
              <a:rPr lang="ru-RU" altLang="ru-RU" smtClean="0"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ru-RU" alt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Прямоугольник 73"/>
          <p:cNvSpPr/>
          <p:nvPr/>
        </p:nvSpPr>
        <p:spPr>
          <a:xfrm>
            <a:off x="797357" y="643586"/>
            <a:ext cx="8251545" cy="4428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Char char="Ø"/>
              <a:defRPr/>
            </a:pPr>
            <a:r>
              <a:rPr lang="ru-RU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Руденя</a:t>
            </a:r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Игорь Михайлович</a:t>
            </a:r>
          </a:p>
          <a:p>
            <a:pPr algn="ctr">
              <a:defRPr/>
            </a:pPr>
            <a:r>
              <a:rPr lang="ru-RU" sz="1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Губернатор Тверской области</a:t>
            </a:r>
          </a:p>
          <a:p>
            <a:pPr algn="ctr">
              <a:defRPr/>
            </a:pPr>
            <a:endParaRPr lang="ru-RU" sz="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ru-RU" sz="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itchFamily="2" charset="2"/>
              <a:buChar char="Ø"/>
              <a:defRPr/>
            </a:pPr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Голубев Сергей Анатольевич </a:t>
            </a:r>
          </a:p>
          <a:p>
            <a:pPr algn="ctr">
              <a:defRPr/>
            </a:pPr>
            <a:r>
              <a:rPr lang="ru-RU" sz="1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Председатель Законодательного Собрания Тверской области</a:t>
            </a:r>
          </a:p>
          <a:p>
            <a:pPr algn="ctr">
              <a:defRPr/>
            </a:pPr>
            <a:endParaRPr lang="ru-RU" sz="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ru-RU" sz="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itchFamily="2" charset="2"/>
              <a:buChar char="Ø"/>
              <a:defRPr/>
            </a:pPr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Амвросий (Ермаков Виталий Анатольевич)</a:t>
            </a:r>
          </a:p>
          <a:p>
            <a:pPr algn="ctr">
              <a:defRPr/>
            </a:pPr>
            <a:r>
              <a:rPr lang="ru-RU" sz="1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митрополит Тверской и </a:t>
            </a:r>
            <a:r>
              <a:rPr lang="ru-RU" sz="15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Кашинский</a:t>
            </a:r>
            <a:r>
              <a:rPr lang="ru-RU" sz="1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глава Тверской митрополии</a:t>
            </a:r>
          </a:p>
          <a:p>
            <a:pPr algn="ctr">
              <a:defRPr/>
            </a:pPr>
            <a:endParaRPr lang="ru-RU" sz="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itchFamily="2" charset="2"/>
              <a:buChar char="Ø"/>
              <a:defRPr/>
            </a:pPr>
            <a:r>
              <a:rPr lang="ru-RU" sz="1600" b="1" spc="-3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Егоров Иван Игоревич</a:t>
            </a:r>
          </a:p>
          <a:p>
            <a:pPr algn="ctr">
              <a:defRPr/>
            </a:pPr>
            <a:r>
              <a:rPr lang="ru-RU" sz="1500" spc="-2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заместитель Председателя Правительства Тверской области – Министр экономического развития ТО</a:t>
            </a:r>
          </a:p>
          <a:p>
            <a:pPr algn="ctr">
              <a:defRPr/>
            </a:pPr>
            <a:endParaRPr lang="ru-RU" sz="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ru-RU" sz="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itchFamily="2" charset="2"/>
              <a:buChar char="Ø"/>
              <a:defRPr/>
            </a:pPr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Воробьев Вячеслав Михайлович</a:t>
            </a:r>
          </a:p>
          <a:p>
            <a:pPr algn="ctr">
              <a:defRPr/>
            </a:pPr>
            <a:r>
              <a:rPr lang="ru-RU" sz="1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профессор кафедры гуманитарных наук и дизайна филиала ФГБОУ ВО «Российский государственный университет им. А.Н. Косыгина» в городе Твери</a:t>
            </a:r>
          </a:p>
          <a:p>
            <a:pPr algn="ctr">
              <a:defRPr/>
            </a:pPr>
            <a:endParaRPr lang="ru-RU" sz="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ru-RU" sz="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itchFamily="2" charset="2"/>
              <a:buChar char="Ø"/>
              <a:defRPr/>
            </a:pPr>
            <a:r>
              <a:rPr lang="ru-RU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Салимов</a:t>
            </a:r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Алексей Маратович</a:t>
            </a:r>
          </a:p>
          <a:p>
            <a:pPr algn="ctr">
              <a:defRPr/>
            </a:pPr>
            <a:r>
              <a:rPr lang="ru-RU" sz="1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главный научный сотрудник филиала ФГБУ «Центральный научно-исследовательский и проектный институт Минстроя РФ»</a:t>
            </a:r>
          </a:p>
          <a:p>
            <a:pPr algn="ctr">
              <a:defRPr/>
            </a:pPr>
            <a:endParaRPr lang="ru-RU" sz="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ru-RU" sz="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itchFamily="2" charset="2"/>
              <a:buChar char="Ø"/>
              <a:defRPr/>
            </a:pPr>
            <a:r>
              <a:rPr lang="ru-RU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Бриж</a:t>
            </a:r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Александр Григорьевич</a:t>
            </a:r>
          </a:p>
          <a:p>
            <a:pPr algn="ctr">
              <a:defRPr/>
            </a:pPr>
            <a:r>
              <a:rPr lang="ru-RU" sz="1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глава </a:t>
            </a:r>
            <a:r>
              <a:rPr lang="ru-RU" sz="15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Торопецкого</a:t>
            </a:r>
            <a:r>
              <a:rPr lang="ru-RU" sz="1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района Тверской области</a:t>
            </a:r>
          </a:p>
          <a:p>
            <a:pPr algn="ctr">
              <a:defRPr/>
            </a:pPr>
            <a:endParaRPr lang="ru-RU" sz="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3" descr="https://tverlife.ru/upload/medialibrary/50e/50e78b20826d0ee7c7d8cfc259b53ce8.jpg"/>
          <p:cNvSpPr>
            <a:spLocks noChangeAspect="1" noChangeArrowheads="1"/>
          </p:cNvSpPr>
          <p:nvPr/>
        </p:nvSpPr>
        <p:spPr bwMode="auto">
          <a:xfrm>
            <a:off x="1258888" y="-10795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 altLang="ru-RU">
              <a:latin typeface="Calibri" pitchFamily="34" charset="0"/>
            </a:endParaRPr>
          </a:p>
        </p:txBody>
      </p:sp>
      <p:sp>
        <p:nvSpPr>
          <p:cNvPr id="9219" name="AutoShape 5" descr="https://tverlife.ru/upload/medialibrary/50e/50e78b20826d0ee7c7d8cfc259b53ce8.jpg"/>
          <p:cNvSpPr>
            <a:spLocks noChangeAspect="1" noChangeArrowheads="1"/>
          </p:cNvSpPr>
          <p:nvPr/>
        </p:nvSpPr>
        <p:spPr bwMode="auto">
          <a:xfrm>
            <a:off x="1258888" y="-10795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 altLang="ru-RU">
              <a:latin typeface="Calibri" pitchFamily="34" charset="0"/>
            </a:endParaRPr>
          </a:p>
        </p:txBody>
      </p:sp>
      <p:sp>
        <p:nvSpPr>
          <p:cNvPr id="9220" name="AutoShape 7" descr="https://tverlife.ru/upload/medialibrary/50e/50e78b20826d0ee7c7d8cfc259b53ce8.jpg"/>
          <p:cNvSpPr>
            <a:spLocks noChangeAspect="1" noChangeArrowheads="1"/>
          </p:cNvSpPr>
          <p:nvPr/>
        </p:nvSpPr>
        <p:spPr bwMode="auto">
          <a:xfrm>
            <a:off x="1258888" y="-10795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 altLang="ru-RU">
              <a:latin typeface="Calibri" pitchFamily="34" charset="0"/>
            </a:endParaRPr>
          </a:p>
        </p:txBody>
      </p:sp>
      <p:sp>
        <p:nvSpPr>
          <p:cNvPr id="9221" name="AutoShape 9" descr="https://tverlife.ru/upload/medialibrary/50e/50e78b20826d0ee7c7d8cfc259b53ce8.jpg"/>
          <p:cNvSpPr>
            <a:spLocks noChangeAspect="1" noChangeArrowheads="1"/>
          </p:cNvSpPr>
          <p:nvPr/>
        </p:nvSpPr>
        <p:spPr bwMode="auto">
          <a:xfrm>
            <a:off x="1258888" y="-10795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 altLang="ru-RU">
              <a:latin typeface="Calibri" pitchFamily="34" charset="0"/>
            </a:endParaRPr>
          </a:p>
        </p:txBody>
      </p:sp>
      <p:sp>
        <p:nvSpPr>
          <p:cNvPr id="9222" name="Rectangle 3"/>
          <p:cNvSpPr txBox="1">
            <a:spLocks noChangeArrowheads="1"/>
          </p:cNvSpPr>
          <p:nvPr/>
        </p:nvSpPr>
        <p:spPr bwMode="auto">
          <a:xfrm>
            <a:off x="971550" y="-58738"/>
            <a:ext cx="7921625" cy="39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alt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ПРЕДЛОЖЕНИЯ ПО СОСТАВУ РЕГИОНАЛЬНОГО ОРГКОМИТЕТА</a:t>
            </a:r>
          </a:p>
        </p:txBody>
      </p:sp>
      <p:pic>
        <p:nvPicPr>
          <p:cNvPr id="9223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49225" y="85725"/>
            <a:ext cx="720725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4" name="Номер слайда 11"/>
          <p:cNvSpPr>
            <a:spLocks noGrp="1"/>
          </p:cNvSpPr>
          <p:nvPr>
            <p:ph type="sldNum" sz="quarter" idx="12"/>
          </p:nvPr>
        </p:nvSpPr>
        <p:spPr bwMode="auto">
          <a:xfrm>
            <a:off x="8810625" y="4892675"/>
            <a:ext cx="396875" cy="36036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0A42F165-5B95-4F78-AA63-C4954716BD64}" type="slidenum">
              <a:rPr lang="ru-RU" altLang="ru-RU" smtClean="0"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ru-RU" alt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5" name="AutoShape 3"/>
          <p:cNvSpPr>
            <a:spLocks noChangeArrowheads="1"/>
          </p:cNvSpPr>
          <p:nvPr/>
        </p:nvSpPr>
        <p:spPr bwMode="auto">
          <a:xfrm>
            <a:off x="1207358" y="519830"/>
            <a:ext cx="2957512" cy="21899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lIns="91406" tIns="45568" rIns="91406" bIns="45568" anchor="ctr"/>
          <a:lstStyle/>
          <a:p>
            <a:pPr algn="ctr">
              <a:lnSpc>
                <a:spcPct val="90000"/>
              </a:lnSpc>
              <a:spcBef>
                <a:spcPts val="750"/>
              </a:spcBef>
              <a:tabLst>
                <a:tab pos="0" algn="l"/>
                <a:tab pos="334963" algn="l"/>
                <a:tab pos="671513" algn="l"/>
                <a:tab pos="1009650" algn="l"/>
                <a:tab pos="1346200" algn="l"/>
                <a:tab pos="1682750" algn="l"/>
                <a:tab pos="2019300" algn="l"/>
                <a:tab pos="2357438" algn="l"/>
                <a:tab pos="2693988" algn="l"/>
                <a:tab pos="3030538" algn="l"/>
                <a:tab pos="3367088" algn="l"/>
                <a:tab pos="3705225" algn="l"/>
                <a:tab pos="4041775" algn="l"/>
                <a:tab pos="4378325" algn="l"/>
                <a:tab pos="4714875" algn="l"/>
                <a:tab pos="5053013" algn="l"/>
                <a:tab pos="5389563" algn="l"/>
                <a:tab pos="5726113" algn="l"/>
                <a:tab pos="6062663" algn="l"/>
                <a:tab pos="6400800" algn="l"/>
                <a:tab pos="6737350" algn="l"/>
                <a:tab pos="6738938" algn="l"/>
                <a:tab pos="7075488" algn="l"/>
                <a:tab pos="7412038" algn="l"/>
                <a:tab pos="7748588" algn="l"/>
              </a:tabLst>
            </a:pPr>
            <a:r>
              <a:rPr lang="ru-RU" altLang="ru-RU" sz="1400" i="1" dirty="0">
                <a:latin typeface="Times New Roman" pitchFamily="18" charset="0"/>
                <a:cs typeface="Times New Roman" pitchFamily="18" charset="0"/>
              </a:rPr>
              <a:t>Руководитель Оргкомитета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859954" y="498126"/>
            <a:ext cx="4208462" cy="2524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Губернатор Тверской области </a:t>
            </a:r>
            <a:r>
              <a:rPr lang="ru-RU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Руденя</a:t>
            </a:r>
            <a:r>
              <a:rPr lang="ru-RU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И.М.</a:t>
            </a: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706438" y="1211263"/>
            <a:ext cx="4130675" cy="3778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500"/>
              </a:lnSpc>
              <a:defRPr/>
            </a:pPr>
            <a:r>
              <a:rPr lang="ru-RU" sz="1400" spc="-2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Заместитель Председателя Правительства ТО – Министр экономического развития ТО </a:t>
            </a:r>
            <a:r>
              <a:rPr lang="ru-RU" sz="1400" b="1" spc="-2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Егоров И.И.</a:t>
            </a:r>
          </a:p>
        </p:txBody>
      </p:sp>
      <p:sp>
        <p:nvSpPr>
          <p:cNvPr id="9228" name="AutoShape 3"/>
          <p:cNvSpPr>
            <a:spLocks noChangeArrowheads="1"/>
          </p:cNvSpPr>
          <p:nvPr/>
        </p:nvSpPr>
        <p:spPr bwMode="auto">
          <a:xfrm>
            <a:off x="2976563" y="820738"/>
            <a:ext cx="3533775" cy="217487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lIns="91406" tIns="45568" rIns="91406" bIns="45568" anchor="ctr"/>
          <a:lstStyle/>
          <a:p>
            <a:pPr algn="ctr">
              <a:lnSpc>
                <a:spcPct val="90000"/>
              </a:lnSpc>
              <a:spcBef>
                <a:spcPts val="750"/>
              </a:spcBef>
              <a:tabLst>
                <a:tab pos="0" algn="l"/>
                <a:tab pos="334963" algn="l"/>
                <a:tab pos="671513" algn="l"/>
                <a:tab pos="1009650" algn="l"/>
                <a:tab pos="1346200" algn="l"/>
                <a:tab pos="1682750" algn="l"/>
                <a:tab pos="2019300" algn="l"/>
                <a:tab pos="2357438" algn="l"/>
                <a:tab pos="2693988" algn="l"/>
                <a:tab pos="3030538" algn="l"/>
                <a:tab pos="3367088" algn="l"/>
                <a:tab pos="3705225" algn="l"/>
                <a:tab pos="4041775" algn="l"/>
                <a:tab pos="4378325" algn="l"/>
                <a:tab pos="4714875" algn="l"/>
                <a:tab pos="5053013" algn="l"/>
                <a:tab pos="5389563" algn="l"/>
                <a:tab pos="5726113" algn="l"/>
                <a:tab pos="6062663" algn="l"/>
                <a:tab pos="6400800" algn="l"/>
                <a:tab pos="6737350" algn="l"/>
                <a:tab pos="6738938" algn="l"/>
                <a:tab pos="7075488" algn="l"/>
                <a:tab pos="7412038" algn="l"/>
                <a:tab pos="7748588" algn="l"/>
              </a:tabLst>
            </a:pPr>
            <a:r>
              <a:rPr lang="ru-RU" altLang="ru-RU" sz="1400" i="1" dirty="0">
                <a:latin typeface="Times New Roman" pitchFamily="18" charset="0"/>
                <a:cs typeface="Times New Roman" pitchFamily="18" charset="0"/>
              </a:rPr>
              <a:t>Заместители руководителя Оргкомитета</a:t>
            </a: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4916488" y="1214438"/>
            <a:ext cx="4143375" cy="3746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500"/>
              </a:lnSpc>
              <a:defRPr/>
            </a:pPr>
            <a:r>
              <a:rPr lang="ru-RU" sz="1400" spc="-2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Заместитель Председателя Правительства ТО – Министр соцзащиты населения ТО </a:t>
            </a:r>
            <a:r>
              <a:rPr lang="ru-RU" sz="1400" b="1" spc="-2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Новикова В.И.</a:t>
            </a:r>
          </a:p>
        </p:txBody>
      </p:sp>
      <p:cxnSp>
        <p:nvCxnSpPr>
          <p:cNvPr id="16" name="Прямая со стрелкой 15"/>
          <p:cNvCxnSpPr>
            <a:cxnSpLocks/>
            <a:stCxn id="9228" idx="2"/>
            <a:endCxn id="19" idx="0"/>
          </p:cNvCxnSpPr>
          <p:nvPr/>
        </p:nvCxnSpPr>
        <p:spPr>
          <a:xfrm flipH="1">
            <a:off x="2771775" y="1038225"/>
            <a:ext cx="1971675" cy="1730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9228" idx="2"/>
            <a:endCxn id="26" idx="0"/>
          </p:cNvCxnSpPr>
          <p:nvPr/>
        </p:nvCxnSpPr>
        <p:spPr>
          <a:xfrm>
            <a:off x="4743450" y="1038225"/>
            <a:ext cx="2244725" cy="1762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2" name="AutoShape 3"/>
          <p:cNvSpPr>
            <a:spLocks noChangeArrowheads="1"/>
          </p:cNvSpPr>
          <p:nvPr/>
        </p:nvSpPr>
        <p:spPr bwMode="auto">
          <a:xfrm>
            <a:off x="722183" y="1651259"/>
            <a:ext cx="2957512" cy="20478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lIns="91406" tIns="45568" rIns="91406" bIns="45568" anchor="ctr"/>
          <a:lstStyle/>
          <a:p>
            <a:pPr algn="ctr">
              <a:lnSpc>
                <a:spcPct val="90000"/>
              </a:lnSpc>
              <a:spcBef>
                <a:spcPts val="750"/>
              </a:spcBef>
              <a:tabLst>
                <a:tab pos="0" algn="l"/>
                <a:tab pos="334963" algn="l"/>
                <a:tab pos="671513" algn="l"/>
                <a:tab pos="1009650" algn="l"/>
                <a:tab pos="1346200" algn="l"/>
                <a:tab pos="1682750" algn="l"/>
                <a:tab pos="2019300" algn="l"/>
                <a:tab pos="2357438" algn="l"/>
                <a:tab pos="2693988" algn="l"/>
                <a:tab pos="3030538" algn="l"/>
                <a:tab pos="3367088" algn="l"/>
                <a:tab pos="3705225" algn="l"/>
                <a:tab pos="4041775" algn="l"/>
                <a:tab pos="4378325" algn="l"/>
                <a:tab pos="4714875" algn="l"/>
                <a:tab pos="5053013" algn="l"/>
                <a:tab pos="5389563" algn="l"/>
                <a:tab pos="5726113" algn="l"/>
                <a:tab pos="6062663" algn="l"/>
                <a:tab pos="6400800" algn="l"/>
                <a:tab pos="6737350" algn="l"/>
                <a:tab pos="6738938" algn="l"/>
                <a:tab pos="7075488" algn="l"/>
                <a:tab pos="7412038" algn="l"/>
                <a:tab pos="7748588" algn="l"/>
              </a:tabLst>
            </a:pPr>
            <a:r>
              <a:rPr lang="ru-RU" altLang="ru-RU" sz="1400" i="1" dirty="0">
                <a:latin typeface="Times New Roman" pitchFamily="18" charset="0"/>
                <a:cs typeface="Times New Roman" pitchFamily="18" charset="0"/>
              </a:rPr>
              <a:t>Секретарь Оргкомитета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915711" y="1648636"/>
            <a:ext cx="4145059" cy="2174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И.о. Министра культуры ТО </a:t>
            </a:r>
            <a:r>
              <a:rPr lang="ru-RU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Ефремов Д.А.</a:t>
            </a:r>
          </a:p>
        </p:txBody>
      </p:sp>
      <p:sp>
        <p:nvSpPr>
          <p:cNvPr id="9234" name="AutoShape 3"/>
          <p:cNvSpPr>
            <a:spLocks noChangeArrowheads="1"/>
          </p:cNvSpPr>
          <p:nvPr/>
        </p:nvSpPr>
        <p:spPr bwMode="auto">
          <a:xfrm>
            <a:off x="3238273" y="1924861"/>
            <a:ext cx="2957512" cy="2270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50000"/>
              </a:schemeClr>
            </a:solidFill>
            <a:round/>
            <a:headEnd/>
            <a:tailEnd/>
          </a:ln>
        </p:spPr>
        <p:txBody>
          <a:bodyPr lIns="91406" tIns="45568" rIns="91406" bIns="45568" anchor="ctr"/>
          <a:lstStyle/>
          <a:p>
            <a:pPr algn="ctr">
              <a:lnSpc>
                <a:spcPct val="90000"/>
              </a:lnSpc>
              <a:spcBef>
                <a:spcPts val="750"/>
              </a:spcBef>
              <a:tabLst>
                <a:tab pos="0" algn="l"/>
                <a:tab pos="334963" algn="l"/>
                <a:tab pos="671513" algn="l"/>
                <a:tab pos="1009650" algn="l"/>
                <a:tab pos="1346200" algn="l"/>
                <a:tab pos="1682750" algn="l"/>
                <a:tab pos="2019300" algn="l"/>
                <a:tab pos="2357438" algn="l"/>
                <a:tab pos="2693988" algn="l"/>
                <a:tab pos="3030538" algn="l"/>
                <a:tab pos="3367088" algn="l"/>
                <a:tab pos="3705225" algn="l"/>
                <a:tab pos="4041775" algn="l"/>
                <a:tab pos="4378325" algn="l"/>
                <a:tab pos="4714875" algn="l"/>
                <a:tab pos="5053013" algn="l"/>
                <a:tab pos="5389563" algn="l"/>
                <a:tab pos="5726113" algn="l"/>
                <a:tab pos="6062663" algn="l"/>
                <a:tab pos="6400800" algn="l"/>
                <a:tab pos="6737350" algn="l"/>
                <a:tab pos="6738938" algn="l"/>
                <a:tab pos="7075488" algn="l"/>
                <a:tab pos="7412038" algn="l"/>
                <a:tab pos="7748588" algn="l"/>
              </a:tabLst>
            </a:pPr>
            <a:r>
              <a:rPr lang="ru-RU" altLang="ru-RU" sz="1400" i="1" dirty="0">
                <a:latin typeface="Times New Roman" pitchFamily="18" charset="0"/>
                <a:cs typeface="Times New Roman" pitchFamily="18" charset="0"/>
              </a:rPr>
              <a:t>Члены Оргкомитета</a:t>
            </a:r>
          </a:p>
        </p:txBody>
      </p:sp>
      <p:sp>
        <p:nvSpPr>
          <p:cNvPr id="42" name="Скругленный прямоугольник 41"/>
          <p:cNvSpPr/>
          <p:nvPr/>
        </p:nvSpPr>
        <p:spPr>
          <a:xfrm>
            <a:off x="4941888" y="2499666"/>
            <a:ext cx="4111625" cy="2333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Минрегион</a:t>
            </a: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ТО (Белорусов В.А.)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4948497" y="3054350"/>
            <a:ext cx="4092575" cy="2333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ГУ региональной безопасности ТО (Веселов А.В.)</a:t>
            </a:r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4961067" y="3343275"/>
            <a:ext cx="4079875" cy="2333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Главархитектура</a:t>
            </a: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ТО (Калямин М.Н.)  </a:t>
            </a:r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4967288" y="3619759"/>
            <a:ext cx="4086225" cy="2333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Госохранкультура</a:t>
            </a: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ТО (</a:t>
            </a:r>
            <a:r>
              <a:rPr lang="ru-RU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Лунькова</a:t>
            </a: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Е.В.)</a:t>
            </a:r>
          </a:p>
        </p:txBody>
      </p:sp>
      <p:sp>
        <p:nvSpPr>
          <p:cNvPr id="46" name="Скругленный прямоугольник 45"/>
          <p:cNvSpPr/>
          <p:nvPr/>
        </p:nvSpPr>
        <p:spPr>
          <a:xfrm>
            <a:off x="4945064" y="2774690"/>
            <a:ext cx="4108450" cy="2333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Минтуризма</a:t>
            </a: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ТО (Перов В.В.)</a:t>
            </a:r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4976813" y="3887236"/>
            <a:ext cx="4083050" cy="2333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КДМ ТО (Прохорова А.С.)</a:t>
            </a:r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4932784" y="2222921"/>
            <a:ext cx="4127080" cy="2333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Аппарат Правительства ТО (Скорый А.В.)</a:t>
            </a:r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405850" y="2248062"/>
            <a:ext cx="4116387" cy="5762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500"/>
              </a:lnSpc>
              <a:defRPr/>
            </a:pPr>
            <a:r>
              <a:rPr lang="ru-RU" sz="1400" spc="-2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Заместители Председателя Правительства ТО, курирующие ИОГВ ТО: </a:t>
            </a:r>
            <a:r>
              <a:rPr lang="ru-RU" sz="1400" spc="-2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Ажгиревич</a:t>
            </a:r>
            <a:r>
              <a:rPr lang="ru-RU" sz="1400" spc="-2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А.И., </a:t>
            </a:r>
            <a:br>
              <a:rPr lang="ru-RU" sz="1400" spc="-2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400" spc="-2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Морозов Е.В., </a:t>
            </a:r>
            <a:r>
              <a:rPr lang="ru-RU" sz="1400" spc="-2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Подтихова</a:t>
            </a:r>
            <a:r>
              <a:rPr lang="ru-RU" sz="1400" spc="-2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М.И., Цветков А.И. </a:t>
            </a:r>
          </a:p>
        </p:txBody>
      </p:sp>
      <p:sp>
        <p:nvSpPr>
          <p:cNvPr id="55" name="Скругленный прямоугольник 54"/>
          <p:cNvSpPr/>
          <p:nvPr/>
        </p:nvSpPr>
        <p:spPr>
          <a:xfrm>
            <a:off x="407437" y="4000111"/>
            <a:ext cx="4121150" cy="2317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Законодательное Собрание ТО (Голубев С.А.)</a:t>
            </a:r>
          </a:p>
        </p:txBody>
      </p:sp>
      <p:sp>
        <p:nvSpPr>
          <p:cNvPr id="57" name="Скругленный прямоугольник 56"/>
          <p:cNvSpPr/>
          <p:nvPr/>
        </p:nvSpPr>
        <p:spPr>
          <a:xfrm>
            <a:off x="413657" y="2890740"/>
            <a:ext cx="4114800" cy="2333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Член Совета Федерации ФС РФ (Епишин А.Н.)</a:t>
            </a:r>
          </a:p>
        </p:txBody>
      </p:sp>
      <p:sp>
        <p:nvSpPr>
          <p:cNvPr id="58" name="Скругленный прямоугольник 57"/>
          <p:cNvSpPr/>
          <p:nvPr/>
        </p:nvSpPr>
        <p:spPr>
          <a:xfrm>
            <a:off x="416832" y="3438946"/>
            <a:ext cx="4111625" cy="2333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spc="-3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Главный федеральный инспектор по ТО (Жуков И.А.)</a:t>
            </a:r>
          </a:p>
        </p:txBody>
      </p:sp>
      <p:sp>
        <p:nvSpPr>
          <p:cNvPr id="59" name="Скругленный прямоугольник 58"/>
          <p:cNvSpPr/>
          <p:nvPr/>
        </p:nvSpPr>
        <p:spPr>
          <a:xfrm>
            <a:off x="404521" y="3718735"/>
            <a:ext cx="4114800" cy="2333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ГУ МЧС России по ТО (Григорян А.Р.)</a:t>
            </a:r>
          </a:p>
        </p:txBody>
      </p:sp>
      <p:sp>
        <p:nvSpPr>
          <p:cNvPr id="60" name="Скругленный прямоугольник 59"/>
          <p:cNvSpPr/>
          <p:nvPr/>
        </p:nvSpPr>
        <p:spPr>
          <a:xfrm>
            <a:off x="416832" y="3167094"/>
            <a:ext cx="4114800" cy="2317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Депутат Госдумы ФС РФ (</a:t>
            </a:r>
            <a:r>
              <a:rPr lang="ru-RU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Веремеенко</a:t>
            </a: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С.А.)</a:t>
            </a:r>
          </a:p>
        </p:txBody>
      </p:sp>
      <p:sp>
        <p:nvSpPr>
          <p:cNvPr id="71" name="Скругленный прямоугольник 70"/>
          <p:cNvSpPr/>
          <p:nvPr/>
        </p:nvSpPr>
        <p:spPr>
          <a:xfrm>
            <a:off x="404261" y="4624290"/>
            <a:ext cx="4130675" cy="4266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Тверская епархия РПЦ (Московский патриархат) (Владыка Амвросий, Епископ </a:t>
            </a:r>
            <a:r>
              <a:rPr lang="ru-RU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Адриан</a:t>
            </a: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72" name="Скругленный прямоугольник 71"/>
          <p:cNvSpPr/>
          <p:nvPr/>
        </p:nvSpPr>
        <p:spPr>
          <a:xfrm>
            <a:off x="404391" y="4293539"/>
            <a:ext cx="4121150" cy="2473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Совет МО ТО (</a:t>
            </a:r>
            <a:r>
              <a:rPr lang="ru-RU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Баранник</a:t>
            </a: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Н.Н.) </a:t>
            </a:r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4976327" y="4163850"/>
            <a:ext cx="4080361" cy="4454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spc="-2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Эксперты, краеведы, историки, научное сообщество (Воробьев В.М., </a:t>
            </a:r>
            <a:r>
              <a:rPr lang="ru-RU" sz="1400" spc="-2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Салимов</a:t>
            </a:r>
            <a:r>
              <a:rPr lang="ru-RU" sz="1400" spc="-2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А.М., Леонтьева Т.Г.)</a:t>
            </a:r>
          </a:p>
        </p:txBody>
      </p:sp>
      <p:sp>
        <p:nvSpPr>
          <p:cNvPr id="74" name="Скругленный прямоугольник 73"/>
          <p:cNvSpPr/>
          <p:nvPr/>
        </p:nvSpPr>
        <p:spPr>
          <a:xfrm>
            <a:off x="4982904" y="4664270"/>
            <a:ext cx="4083050" cy="3929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spc="-2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Бизнес сообщество (ген. директор ООО </a:t>
            </a:r>
            <a:br>
              <a:rPr lang="ru-RU" sz="1400" spc="-2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400" spc="-2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1400" spc="-2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Гекса-Нетканые</a:t>
            </a:r>
            <a:r>
              <a:rPr lang="ru-RU" sz="1400" spc="-2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Материалы» Бунин А.Ф.)</a:t>
            </a:r>
          </a:p>
        </p:txBody>
      </p:sp>
      <p:cxnSp>
        <p:nvCxnSpPr>
          <p:cNvPr id="37" name="Прямая со стрелкой 36"/>
          <p:cNvCxnSpPr>
            <a:stCxn id="9232" idx="3"/>
            <a:endCxn id="31" idx="1"/>
          </p:cNvCxnSpPr>
          <p:nvPr/>
        </p:nvCxnSpPr>
        <p:spPr>
          <a:xfrm>
            <a:off x="3679695" y="1753653"/>
            <a:ext cx="1236016" cy="3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9225" idx="3"/>
            <a:endCxn id="14" idx="1"/>
          </p:cNvCxnSpPr>
          <p:nvPr/>
        </p:nvCxnSpPr>
        <p:spPr>
          <a:xfrm flipV="1">
            <a:off x="4164870" y="624332"/>
            <a:ext cx="695084" cy="4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Скругленный прямоугольник 48"/>
          <p:cNvSpPr/>
          <p:nvPr/>
        </p:nvSpPr>
        <p:spPr>
          <a:xfrm>
            <a:off x="2465222" y="226770"/>
            <a:ext cx="4155033" cy="21945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50000"/>
              </a:schemeClr>
            </a:solidFill>
            <a:round/>
            <a:headEnd/>
            <a:tailEnd/>
          </a:ln>
        </p:spPr>
        <p:txBody>
          <a:bodyPr lIns="91406" tIns="45568" rIns="91406" bIns="45568" anchor="ctr"/>
          <a:lstStyle/>
          <a:p>
            <a:pPr algn="ctr">
              <a:lnSpc>
                <a:spcPct val="90000"/>
              </a:lnSpc>
              <a:spcBef>
                <a:spcPts val="750"/>
              </a:spcBef>
              <a:tabLst>
                <a:tab pos="0" algn="l"/>
                <a:tab pos="334963" algn="l"/>
                <a:tab pos="671513" algn="l"/>
                <a:tab pos="1009650" algn="l"/>
                <a:tab pos="1346200" algn="l"/>
                <a:tab pos="1682750" algn="l"/>
                <a:tab pos="2019300" algn="l"/>
                <a:tab pos="2357438" algn="l"/>
                <a:tab pos="2693988" algn="l"/>
                <a:tab pos="3030538" algn="l"/>
                <a:tab pos="3367088" algn="l"/>
                <a:tab pos="3705225" algn="l"/>
                <a:tab pos="4041775" algn="l"/>
                <a:tab pos="4378325" algn="l"/>
                <a:tab pos="4714875" algn="l"/>
                <a:tab pos="5053013" algn="l"/>
                <a:tab pos="5389563" algn="l"/>
                <a:tab pos="5726113" algn="l"/>
                <a:tab pos="6062663" algn="l"/>
                <a:tab pos="6400800" algn="l"/>
                <a:tab pos="6737350" algn="l"/>
                <a:tab pos="6738938" algn="l"/>
                <a:tab pos="7075488" algn="l"/>
                <a:tab pos="7412038" algn="l"/>
                <a:tab pos="7748588" algn="l"/>
              </a:tabLst>
              <a:defRPr/>
            </a:pPr>
            <a:r>
              <a:rPr lang="ru-RU" altLang="ru-RU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Количество членов Оргкомитета – </a:t>
            </a:r>
            <a:r>
              <a:rPr lang="ru-RU" altLang="ru-RU" sz="1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33 человека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3" descr="https://tverlife.ru/upload/medialibrary/50e/50e78b20826d0ee7c7d8cfc259b53ce8.jpg"/>
          <p:cNvSpPr>
            <a:spLocks noChangeAspect="1" noChangeArrowheads="1"/>
          </p:cNvSpPr>
          <p:nvPr/>
        </p:nvSpPr>
        <p:spPr bwMode="auto">
          <a:xfrm>
            <a:off x="1258888" y="-10795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 altLang="ru-RU">
              <a:latin typeface="Calibri" pitchFamily="34" charset="0"/>
            </a:endParaRPr>
          </a:p>
        </p:txBody>
      </p:sp>
      <p:sp>
        <p:nvSpPr>
          <p:cNvPr id="10243" name="AutoShape 5" descr="https://tverlife.ru/upload/medialibrary/50e/50e78b20826d0ee7c7d8cfc259b53ce8.jpg"/>
          <p:cNvSpPr>
            <a:spLocks noChangeAspect="1" noChangeArrowheads="1"/>
          </p:cNvSpPr>
          <p:nvPr/>
        </p:nvSpPr>
        <p:spPr bwMode="auto">
          <a:xfrm>
            <a:off x="1258888" y="-10795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 altLang="ru-RU">
              <a:latin typeface="Calibri" pitchFamily="34" charset="0"/>
            </a:endParaRPr>
          </a:p>
        </p:txBody>
      </p:sp>
      <p:sp>
        <p:nvSpPr>
          <p:cNvPr id="10244" name="AutoShape 7" descr="https://tverlife.ru/upload/medialibrary/50e/50e78b20826d0ee7c7d8cfc259b53ce8.jpg"/>
          <p:cNvSpPr>
            <a:spLocks noChangeAspect="1" noChangeArrowheads="1"/>
          </p:cNvSpPr>
          <p:nvPr/>
        </p:nvSpPr>
        <p:spPr bwMode="auto">
          <a:xfrm>
            <a:off x="1258888" y="-10795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 altLang="ru-RU">
              <a:latin typeface="Calibri" pitchFamily="34" charset="0"/>
            </a:endParaRPr>
          </a:p>
        </p:txBody>
      </p:sp>
      <p:sp>
        <p:nvSpPr>
          <p:cNvPr id="10245" name="AutoShape 9" descr="https://tverlife.ru/upload/medialibrary/50e/50e78b20826d0ee7c7d8cfc259b53ce8.jpg"/>
          <p:cNvSpPr>
            <a:spLocks noChangeAspect="1" noChangeArrowheads="1"/>
          </p:cNvSpPr>
          <p:nvPr/>
        </p:nvSpPr>
        <p:spPr bwMode="auto">
          <a:xfrm>
            <a:off x="1258888" y="-10795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 altLang="ru-RU">
              <a:latin typeface="Calibri" pitchFamily="34" charset="0"/>
            </a:endParaRPr>
          </a:p>
        </p:txBody>
      </p:sp>
      <p:sp>
        <p:nvSpPr>
          <p:cNvPr id="10246" name="Rectangle 3"/>
          <p:cNvSpPr txBox="1">
            <a:spLocks noChangeArrowheads="1"/>
          </p:cNvSpPr>
          <p:nvPr/>
        </p:nvSpPr>
        <p:spPr bwMode="auto">
          <a:xfrm>
            <a:off x="784225" y="-19050"/>
            <a:ext cx="8399463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alt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ПРЕДЛОЖЕНИЯ ПО СОСТАВУ РЕГИОНАЛЬНОГО ОРГКОМИТЕТА</a:t>
            </a:r>
          </a:p>
        </p:txBody>
      </p:sp>
      <p:pic>
        <p:nvPicPr>
          <p:cNvPr id="10247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49225" y="85725"/>
            <a:ext cx="720725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8" name="Номер слайда 11"/>
          <p:cNvSpPr>
            <a:spLocks noGrp="1"/>
          </p:cNvSpPr>
          <p:nvPr>
            <p:ph type="sldNum" sz="quarter" idx="12"/>
          </p:nvPr>
        </p:nvSpPr>
        <p:spPr bwMode="auto">
          <a:xfrm>
            <a:off x="8810625" y="4892675"/>
            <a:ext cx="396875" cy="36036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420BE225-1EE7-4873-AB22-FF907BFF0AF4}" type="slidenum">
              <a:rPr lang="ru-RU" altLang="ru-RU" smtClean="0"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ru-RU" altLang="ru-RU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391960"/>
              </p:ext>
            </p:extLst>
          </p:nvPr>
        </p:nvGraphicFramePr>
        <p:xfrm>
          <a:off x="892611" y="329207"/>
          <a:ext cx="8138809" cy="470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3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984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ФИО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Должность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281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Амвросий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6858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(Ермаков В.А.) 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Митрополит Тверской и Кашинский, глава Тверской митрополии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091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Ажгиревич</a:t>
                      </a: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А.И.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заместитель Председателя Правительства Тверской области 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506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Баранник</a:t>
                      </a: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 Н.Н.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alibri" pitchFamily="34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председатель Ассоциации «Совет муниципальных образований ТО»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Белорусов В.А.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alibri" pitchFamily="34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Министр региональной политики ТО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030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Бойкова Т.П.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alibri" pitchFamily="34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глава городского поселения – город Торопец 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183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0963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Бунин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А.Ф.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генеральный директор ООО «</a:t>
                      </a:r>
                      <a:r>
                        <a:rPr kumimoji="0" 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Гекса-Нетканые</a:t>
                      </a: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Материалы»                      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455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0963" algn="l"/>
                        </a:tabLst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Бриж А.Г.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глава </a:t>
                      </a:r>
                      <a:r>
                        <a:rPr kumimoji="0" 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Торопецкого</a:t>
                      </a: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района ТО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8087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0963" algn="l"/>
                        </a:tabLst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Веремеенко С.А.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депутат Государственной Думы Федерального Собрания РФ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6349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Верхоглядов С.В.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Министр транспорта ТО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133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Веселов А.В.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начальник ГУРБ ТО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6026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Воробьев В.А.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депутат Законодательного Собрания ТО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144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Воробьев В.М.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профессор федерального ГБОУ ВО «РГУ им. А.Н. Косыгина»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495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Голубев С.А.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Председатель </a:t>
                      </a: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Законодательного Собрания ТО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649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Григорян А.Р.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начальник Главного управления МЧС России по Тверской области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2649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Гревцев</a:t>
                      </a:r>
                      <a:r>
                        <a:rPr kumimoji="0" lang="ru-RU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В.В.</a:t>
                      </a:r>
                      <a:endParaRPr kumimoji="0" lang="ru-RU" sz="13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4950" algn="l"/>
                        </a:tabLst>
                      </a:pPr>
                      <a:r>
                        <a:rPr kumimoji="0" lang="ru-RU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протоиерей, секретарь Ржевской епархии РПЦ (Московский патриархат), настоятель </a:t>
                      </a:r>
                      <a:r>
                        <a:rPr kumimoji="0" lang="ru-RU" sz="13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Корсунско-Богородицкого</a:t>
                      </a:r>
                      <a:r>
                        <a:rPr kumimoji="0" lang="ru-RU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кафедрального собора г. Торопец</a:t>
                      </a:r>
                      <a:endParaRPr kumimoji="0" lang="ru-RU" sz="13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27936</TotalTime>
  <Words>1440</Words>
  <Application>Microsoft Office PowerPoint</Application>
  <PresentationFormat>Экран (16:9)</PresentationFormat>
  <Paragraphs>323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Брус Полина Дмитриевна</cp:lastModifiedBy>
  <cp:revision>1303</cp:revision>
  <cp:lastPrinted>2022-02-28T14:36:57Z</cp:lastPrinted>
  <dcterms:created xsi:type="dcterms:W3CDTF">2020-06-18T18:30:18Z</dcterms:created>
  <dcterms:modified xsi:type="dcterms:W3CDTF">2022-04-01T16:54:13Z</dcterms:modified>
</cp:coreProperties>
</file>