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585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7109" y="2"/>
            <a:ext cx="2950584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12B26F2B-E0DB-47CC-8B58-03B12CDDD224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1791"/>
            <a:ext cx="2950585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7109" y="9441791"/>
            <a:ext cx="2950584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9748E6AC-0430-4062-A78D-510ED7608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601913" y="1187450"/>
            <a:ext cx="10417176" cy="58626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21384" y="7426831"/>
            <a:ext cx="4170819" cy="70356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2951031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2951031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69F52B-37B7-4631-8EAB-DE3211F7848A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3" y="744538"/>
            <a:ext cx="6604000" cy="3716337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35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E359ADC1-EB50-40CE-9039-AF00E0525CDB}" type="slidenum">
              <a:rPr lang="ru-RU" sz="1600" spc="-1">
                <a:solidFill>
                  <a:srgbClr val="000000"/>
                </a:solidFill>
                <a:latin typeface="Arial"/>
              </a:rPr>
              <a:t>1</a:t>
            </a:fld>
            <a:endParaRPr lang="ru-RU" sz="1600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0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7C79595E-F3C6-42E7-86F0-EB464DA08DBD}" type="slidenum">
              <a:rPr lang="ru-RU" sz="1600" spc="-1">
                <a:solidFill>
                  <a:srgbClr val="000000"/>
                </a:solidFill>
                <a:latin typeface="Arial"/>
              </a:rPr>
              <a:t>10</a:t>
            </a:fld>
            <a:endParaRPr lang="ru-RU" sz="1600" spc="-1">
              <a:latin typeface="Arial"/>
            </a:endParaRPr>
          </a:p>
        </p:txBody>
      </p:sp>
      <p:sp>
        <p:nvSpPr>
          <p:cNvPr id="271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4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A8867FE7-1793-4F2F-8FDC-F2FFCC4C8E91}" type="slidenum">
              <a:rPr lang="ru-RU" sz="1600" spc="-1">
                <a:solidFill>
                  <a:srgbClr val="000000"/>
                </a:solidFill>
                <a:latin typeface="Arial"/>
              </a:rPr>
              <a:t>11</a:t>
            </a:fld>
            <a:endParaRPr lang="ru-RU" sz="1600" spc="-1">
              <a:latin typeface="Arial"/>
            </a:endParaRPr>
          </a:p>
        </p:txBody>
      </p:sp>
      <p:sp>
        <p:nvSpPr>
          <p:cNvPr id="275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8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1C05F015-AED7-40AE-BABD-050B7DA0E4BF}" type="slidenum">
              <a:rPr lang="ru-RU" sz="1600" spc="-1">
                <a:solidFill>
                  <a:srgbClr val="000000"/>
                </a:solidFill>
                <a:latin typeface="Arial"/>
              </a:rPr>
              <a:t>12</a:t>
            </a:fld>
            <a:endParaRPr lang="ru-RU" sz="1600" spc="-1">
              <a:latin typeface="Arial"/>
            </a:endParaRPr>
          </a:p>
        </p:txBody>
      </p:sp>
      <p:sp>
        <p:nvSpPr>
          <p:cNvPr id="279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2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60505656-9BD1-46FC-9869-79AD471CE229}" type="slidenum">
              <a:rPr lang="ru-RU" sz="1600" spc="-1">
                <a:solidFill>
                  <a:srgbClr val="000000"/>
                </a:solidFill>
                <a:latin typeface="Arial"/>
              </a:rPr>
              <a:t>13</a:t>
            </a:fld>
            <a:endParaRPr lang="ru-RU" sz="1600" spc="-1">
              <a:latin typeface="Arial"/>
            </a:endParaRPr>
          </a:p>
        </p:txBody>
      </p:sp>
      <p:sp>
        <p:nvSpPr>
          <p:cNvPr id="283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6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5B73C759-C1F5-4B51-9EF1-2B081151BCAD}" type="slidenum">
              <a:rPr lang="ru-RU" sz="1600" spc="-1">
                <a:solidFill>
                  <a:srgbClr val="000000"/>
                </a:solidFill>
                <a:latin typeface="Arial"/>
              </a:rPr>
              <a:t>14</a:t>
            </a:fld>
            <a:endParaRPr lang="ru-RU" sz="1600" spc="-1">
              <a:latin typeface="Arial"/>
            </a:endParaRPr>
          </a:p>
        </p:txBody>
      </p:sp>
      <p:sp>
        <p:nvSpPr>
          <p:cNvPr id="287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0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C4E3F8A3-C633-4FA0-BAAE-3B95D9E19C67}" type="slidenum">
              <a:rPr lang="ru-RU" sz="1600" spc="-1">
                <a:solidFill>
                  <a:srgbClr val="000000"/>
                </a:solidFill>
                <a:latin typeface="Arial"/>
              </a:rPr>
              <a:t>15</a:t>
            </a:fld>
            <a:endParaRPr lang="ru-RU" sz="1600" spc="-1">
              <a:latin typeface="Arial"/>
            </a:endParaRPr>
          </a:p>
        </p:txBody>
      </p:sp>
      <p:sp>
        <p:nvSpPr>
          <p:cNvPr id="291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4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66AB24A4-8645-4AFC-ACCB-BF9AD422F8EA}" type="slidenum">
              <a:rPr lang="ru-RU" sz="1600" spc="-1">
                <a:solidFill>
                  <a:srgbClr val="000000"/>
                </a:solidFill>
                <a:latin typeface="Arial"/>
              </a:rPr>
              <a:t>16</a:t>
            </a:fld>
            <a:endParaRPr lang="ru-RU" sz="1600" spc="-1">
              <a:latin typeface="Arial"/>
            </a:endParaRPr>
          </a:p>
        </p:txBody>
      </p:sp>
      <p:sp>
        <p:nvSpPr>
          <p:cNvPr id="295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8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FA6D1CE6-C508-4ED1-94EE-4A536CC5142B}" type="slidenum">
              <a:rPr lang="ru-RU" sz="1600" spc="-1">
                <a:solidFill>
                  <a:srgbClr val="000000"/>
                </a:solidFill>
                <a:latin typeface="Arial"/>
              </a:rPr>
              <a:t>17</a:t>
            </a:fld>
            <a:endParaRPr lang="ru-RU" sz="1600" spc="-1">
              <a:latin typeface="Arial"/>
            </a:endParaRPr>
          </a:p>
        </p:txBody>
      </p:sp>
      <p:sp>
        <p:nvSpPr>
          <p:cNvPr id="299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47713"/>
            <a:ext cx="6594475" cy="3711575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302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0D78B13B-B05D-4DC8-89D1-069F6DDB799E}" type="slidenum">
              <a:rPr lang="ru-RU" sz="1600" spc="-1">
                <a:solidFill>
                  <a:srgbClr val="000000"/>
                </a:solidFill>
                <a:latin typeface="Arial"/>
              </a:rPr>
              <a:t>18</a:t>
            </a:fld>
            <a:endParaRPr lang="ru-RU" sz="1600" spc="-1">
              <a:latin typeface="Arial"/>
            </a:endParaRPr>
          </a:p>
        </p:txBody>
      </p:sp>
      <p:sp>
        <p:nvSpPr>
          <p:cNvPr id="303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мер слайда 6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FD9AD97-7667-4E65-A6AE-C6961F803A7A}" type="slidenum">
              <a:rPr lang="ru-RU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277813"/>
            <a:ext cx="4424363" cy="2490787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0530" y="2908715"/>
            <a:ext cx="5442002" cy="62744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39" name="Slide Number Placeholder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8A1BBC10-4BAA-4AE7-93DA-112AC917E3AC}" type="slidenum">
              <a:rPr lang="en-US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Номер слайда 6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B240BD60-49CF-406B-9809-D758CBA8A1E6}" type="slidenum">
              <a:rPr lang="ru-RU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277813"/>
            <a:ext cx="4424363" cy="2490787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0530" y="2908715"/>
            <a:ext cx="5442002" cy="62744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3" name="Slide Number Placeholder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E26B489F-F0C9-4828-9DA6-0C4D85955D65}" type="slidenum">
              <a:rPr lang="en-US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98725" y="1093788"/>
            <a:ext cx="9663113" cy="5438775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6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446D6B1-BD30-471D-8859-62843476177E}" type="slidenum">
              <a:rPr lang="ru-RU" sz="1600" spc="-1">
                <a:solidFill>
                  <a:srgbClr val="000000"/>
                </a:solidFill>
                <a:latin typeface="Arial"/>
              </a:rPr>
              <a:t>4</a:t>
            </a:fld>
            <a:endParaRPr lang="ru-RU" sz="1600" spc="-1">
              <a:latin typeface="Arial"/>
            </a:endParaRPr>
          </a:p>
        </p:txBody>
      </p:sp>
      <p:sp>
        <p:nvSpPr>
          <p:cNvPr id="247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47713"/>
            <a:ext cx="6596063" cy="3713162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0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21C00962-3F67-4395-8566-A0CCE33A05C0}" type="slidenum">
              <a:rPr lang="ru-RU" sz="1600" spc="-1">
                <a:solidFill>
                  <a:srgbClr val="000000"/>
                </a:solidFill>
                <a:latin typeface="Arial"/>
              </a:rPr>
              <a:t>5</a:t>
            </a:fld>
            <a:endParaRPr lang="ru-RU" sz="1600" spc="-1">
              <a:latin typeface="Arial"/>
            </a:endParaRPr>
          </a:p>
        </p:txBody>
      </p:sp>
      <p:sp>
        <p:nvSpPr>
          <p:cNvPr id="251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4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66098CAE-A48F-4750-85E9-8C43AF73821C}" type="slidenum">
              <a:rPr lang="ru-RU" sz="1600" spc="-1">
                <a:solidFill>
                  <a:srgbClr val="000000"/>
                </a:solidFill>
                <a:latin typeface="Arial"/>
              </a:rPr>
              <a:t>6</a:t>
            </a:fld>
            <a:endParaRPr lang="ru-RU" sz="1600" spc="-1">
              <a:latin typeface="Arial"/>
            </a:endParaRPr>
          </a:p>
        </p:txBody>
      </p:sp>
      <p:sp>
        <p:nvSpPr>
          <p:cNvPr id="255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8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8A88108C-BE05-41D6-9ED5-8E33C8A1325E}" type="slidenum">
              <a:rPr lang="ru-RU" sz="1600" spc="-1">
                <a:solidFill>
                  <a:srgbClr val="000000"/>
                </a:solidFill>
                <a:latin typeface="Arial"/>
              </a:rPr>
              <a:t>7</a:t>
            </a:fld>
            <a:endParaRPr lang="ru-RU" sz="1600" spc="-1">
              <a:latin typeface="Arial"/>
            </a:endParaRPr>
          </a:p>
        </p:txBody>
      </p:sp>
      <p:sp>
        <p:nvSpPr>
          <p:cNvPr id="259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2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CD595A89-91B3-4EE5-B838-F5D71D245E4C}" type="slidenum">
              <a:rPr lang="ru-RU" sz="1600" spc="-1">
                <a:solidFill>
                  <a:srgbClr val="000000"/>
                </a:solidFill>
                <a:latin typeface="Arial"/>
              </a:rPr>
              <a:t>8</a:t>
            </a:fld>
            <a:endParaRPr lang="ru-RU" sz="1600" spc="-1">
              <a:latin typeface="Arial"/>
            </a:endParaRPr>
          </a:p>
        </p:txBody>
      </p:sp>
      <p:sp>
        <p:nvSpPr>
          <p:cNvPr id="263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2002" cy="44612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6" name="Номер слайда 3"/>
          <p:cNvSpPr/>
          <p:nvPr/>
        </p:nvSpPr>
        <p:spPr>
          <a:xfrm>
            <a:off x="3856252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5BB821A-171A-49CA-9FC1-3C9674616138}" type="slidenum">
              <a:rPr lang="ru-RU" sz="1600" spc="-1">
                <a:solidFill>
                  <a:srgbClr val="000000"/>
                </a:solidFill>
                <a:latin typeface="Arial"/>
              </a:rPr>
              <a:t>9</a:t>
            </a:fld>
            <a:endParaRPr lang="ru-RU" sz="1600" spc="-1">
              <a:latin typeface="Arial"/>
            </a:endParaRPr>
          </a:p>
        </p:txBody>
      </p:sp>
      <p:sp>
        <p:nvSpPr>
          <p:cNvPr id="267" name="Нижний колонтитул 4"/>
          <p:cNvSpPr/>
          <p:nvPr/>
        </p:nvSpPr>
        <p:spPr>
          <a:xfrm>
            <a:off x="0" y="9442137"/>
            <a:ext cx="2945569" cy="48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30800" cy="255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Информация о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Главархитектуры Тверской области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(по состоянию на 20.08.2021)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7920" cy="124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20"/>
          <p:cNvSpPr/>
          <p:nvPr/>
        </p:nvSpPr>
        <p:spPr>
          <a:xfrm>
            <a:off x="1198440" y="260280"/>
            <a:ext cx="10456200" cy="11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ДЛЯ МАТЕРИНСКОГО КАПИТАЛА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69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3DC1FF0-83B6-4499-A5A5-61D2EF81C0B9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0" name="Таблица 4"/>
          <p:cNvGraphicFramePr/>
          <p:nvPr/>
        </p:nvGraphicFramePr>
        <p:xfrm>
          <a:off x="2158920" y="2373480"/>
          <a:ext cx="8127360" cy="17283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20"/>
          <p:cNvSpPr/>
          <p:nvPr/>
        </p:nvSpPr>
        <p:spPr>
          <a:xfrm>
            <a:off x="1198440" y="260280"/>
            <a:ext cx="10456200" cy="11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73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B07287F5-F6DC-490A-9A85-E8ED6FE7D23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4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20"/>
          <p:cNvSpPr/>
          <p:nvPr/>
        </p:nvSpPr>
        <p:spPr>
          <a:xfrm>
            <a:off x="1198440" y="2602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77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1F8FD9F-651D-4E84-8D00-BDAB8211EDE7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8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Заголовок 20"/>
          <p:cNvSpPr/>
          <p:nvPr/>
        </p:nvSpPr>
        <p:spPr>
          <a:xfrm>
            <a:off x="920160" y="4549320"/>
            <a:ext cx="10882800" cy="96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/>
          <p:nvPr/>
        </p:nvSpPr>
        <p:spPr>
          <a:xfrm>
            <a:off x="1198440" y="2602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BB62A46-BB8E-4E08-B4A5-756A707EA380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3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98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Заголовок 20"/>
          <p:cNvSpPr/>
          <p:nvPr/>
        </p:nvSpPr>
        <p:spPr>
          <a:xfrm>
            <a:off x="875160" y="4312800"/>
            <a:ext cx="10882800" cy="12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20"/>
          <p:cNvSpPr/>
          <p:nvPr/>
        </p:nvSpPr>
        <p:spPr>
          <a:xfrm>
            <a:off x="1198440" y="2602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87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037C0BC-1ED4-4141-9632-9222943B7EBF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8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Заголовок 20"/>
          <p:cNvSpPr/>
          <p:nvPr/>
        </p:nvSpPr>
        <p:spPr>
          <a:xfrm>
            <a:off x="918000" y="4301280"/>
            <a:ext cx="11017440" cy="161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 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Заголовок 20"/>
          <p:cNvSpPr/>
          <p:nvPr/>
        </p:nvSpPr>
        <p:spPr>
          <a:xfrm>
            <a:off x="1198440" y="2602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ПЛАНИРОВКИ ТЕРРИТОРИИ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92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220EDF8-AB49-4B07-9691-ABEC6861B94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3" name="Таблица 4"/>
          <p:cNvGraphicFramePr/>
          <p:nvPr/>
        </p:nvGraphicFramePr>
        <p:xfrm>
          <a:off x="1967040" y="208584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Заголовок 20"/>
          <p:cNvSpPr/>
          <p:nvPr/>
        </p:nvSpPr>
        <p:spPr>
          <a:xfrm>
            <a:off x="985680" y="4554720"/>
            <a:ext cx="10882800" cy="128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20"/>
          <p:cNvSpPr/>
          <p:nvPr/>
        </p:nvSpPr>
        <p:spPr>
          <a:xfrm>
            <a:off x="1198440" y="2602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97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88BB0FF-2B7E-4CEE-88AE-EA8F419C5D4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8" name="Таблица 4"/>
          <p:cNvGraphicFramePr/>
          <p:nvPr/>
        </p:nvGraphicFramePr>
        <p:xfrm>
          <a:off x="1967040" y="1989720"/>
          <a:ext cx="8127360" cy="17265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832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389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Заголовок 20"/>
          <p:cNvSpPr/>
          <p:nvPr/>
        </p:nvSpPr>
        <p:spPr>
          <a:xfrm>
            <a:off x="920160" y="4549320"/>
            <a:ext cx="10882800" cy="11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A411CDE-173B-40EC-90C4-A2B2654A6BB3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2" name="Заголовок 20"/>
          <p:cNvSpPr/>
          <p:nvPr/>
        </p:nvSpPr>
        <p:spPr>
          <a:xfrm>
            <a:off x="1414800" y="7380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3" name="Таблица 1"/>
          <p:cNvGraphicFramePr/>
          <p:nvPr/>
        </p:nvGraphicFramePr>
        <p:xfrm>
          <a:off x="1558080" y="765360"/>
          <a:ext cx="10035360" cy="565020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Запуск ГИСОГД (НПА + оплата по контракту)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205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8237BB3-36C9-4F7A-ADB3-4F8554C826FA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18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6" name="Заголовок 20"/>
          <p:cNvSpPr/>
          <p:nvPr/>
        </p:nvSpPr>
        <p:spPr>
          <a:xfrm>
            <a:off x="1422000" y="-6120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7" name="Таблица 1"/>
          <p:cNvGraphicFramePr/>
          <p:nvPr/>
        </p:nvGraphicFramePr>
        <p:xfrm>
          <a:off x="1558440" y="765000"/>
          <a:ext cx="10064520" cy="540108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ГПЗУ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 Запуск ГИСОГД (НПА + оплата по контракту)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4"/>
          <p:cNvSpPr/>
          <p:nvPr/>
        </p:nvSpPr>
        <p:spPr>
          <a:xfrm>
            <a:off x="1344600" y="255600"/>
            <a:ext cx="104925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0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920" cy="1245600"/>
          </a:xfrm>
          <a:prstGeom prst="rect">
            <a:avLst/>
          </a:prstGeom>
          <a:ln w="0">
            <a:noFill/>
          </a:ln>
        </p:spPr>
      </p:pic>
      <p:sp>
        <p:nvSpPr>
          <p:cNvPr id="210" name="Скругленный прямоугольник 13"/>
          <p:cNvSpPr/>
          <p:nvPr/>
        </p:nvSpPr>
        <p:spPr>
          <a:xfrm>
            <a:off x="6829560" y="3219480"/>
            <a:ext cx="5331600" cy="257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1" name="Номер слайда 9"/>
          <p:cNvSpPr/>
          <p:nvPr/>
        </p:nvSpPr>
        <p:spPr>
          <a:xfrm>
            <a:off x="9336240" y="6492960"/>
            <a:ext cx="283464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A8192F9-085F-45CE-8A12-4E97615C7B03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85800" y="1568520"/>
          <a:ext cx="9909000" cy="417456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290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7920" cy="124560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1892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/>
                <a:ea typeface="DejaVu Sans"/>
              </a:rPr>
              <a:t>Общая штатная численность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85920" cy="93924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1892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Замещено  по состоянию на 20.08.2021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91200" y="2779560"/>
            <a:ext cx="6685920" cy="93924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44 ед. (с учетом декретных должностей),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том числе из резерва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18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Вакантно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4013280"/>
            <a:ext cx="6685920" cy="193932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 ед., в том числе: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территориального планирования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Организационный отдел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градостроительного зонирования и планировки территории – 2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F2C965C-550E-426A-AE3C-60FC7513FFD0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14"/>
          <p:cNvSpPr/>
          <p:nvPr/>
        </p:nvSpPr>
        <p:spPr>
          <a:xfrm>
            <a:off x="1344600" y="255600"/>
            <a:ext cx="1049256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920" cy="1245600"/>
          </a:xfrm>
          <a:prstGeom prst="rect">
            <a:avLst/>
          </a:prstGeom>
          <a:ln w="0">
            <a:noFill/>
          </a:ln>
        </p:spPr>
      </p:pic>
      <p:sp>
        <p:nvSpPr>
          <p:cNvPr id="215" name="Скругленный прямоугольник 13"/>
          <p:cNvSpPr/>
          <p:nvPr/>
        </p:nvSpPr>
        <p:spPr>
          <a:xfrm>
            <a:off x="6829560" y="3219480"/>
            <a:ext cx="5331600" cy="257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6" name="Номер слайда 9"/>
          <p:cNvSpPr/>
          <p:nvPr/>
        </p:nvSpPr>
        <p:spPr>
          <a:xfrm>
            <a:off x="9336240" y="6492960"/>
            <a:ext cx="283464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F4D05C2-97F9-4C86-B7FE-ECD2D88BDC72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20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7" name="Таблица 1"/>
          <p:cNvGraphicFramePr/>
          <p:nvPr/>
        </p:nvGraphicFramePr>
        <p:xfrm>
          <a:off x="1600200" y="1355760"/>
          <a:ext cx="10074960" cy="4047480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4"/>
          <p:cNvSpPr/>
          <p:nvPr/>
        </p:nvSpPr>
        <p:spPr>
          <a:xfrm>
            <a:off x="1344600" y="255600"/>
            <a:ext cx="1049256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920" cy="1245600"/>
          </a:xfrm>
          <a:prstGeom prst="rect">
            <a:avLst/>
          </a:prstGeom>
          <a:ln w="0">
            <a:noFill/>
          </a:ln>
        </p:spPr>
      </p:pic>
      <p:sp>
        <p:nvSpPr>
          <p:cNvPr id="220" name="Скругленный прямоугольник 13"/>
          <p:cNvSpPr/>
          <p:nvPr/>
        </p:nvSpPr>
        <p:spPr>
          <a:xfrm>
            <a:off x="6829560" y="3219480"/>
            <a:ext cx="5331600" cy="257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1" name="Номер слайда 9"/>
          <p:cNvSpPr/>
          <p:nvPr/>
        </p:nvSpPr>
        <p:spPr>
          <a:xfrm>
            <a:off x="9336240" y="6492960"/>
            <a:ext cx="283464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E5893F9-C712-4A1D-B3E3-A6AD095BA904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21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2" name="Таблица 3"/>
          <p:cNvGraphicFramePr/>
          <p:nvPr/>
        </p:nvGraphicFramePr>
        <p:xfrm>
          <a:off x="1549800" y="1126800"/>
          <a:ext cx="9975240" cy="49435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№308-пп «О внесении изменения в отдельные постановления Правительства Тверской области»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14"/>
          <p:cNvSpPr/>
          <p:nvPr/>
        </p:nvSpPr>
        <p:spPr>
          <a:xfrm>
            <a:off x="1344600" y="255600"/>
            <a:ext cx="1049256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920" cy="1245600"/>
          </a:xfrm>
          <a:prstGeom prst="rect">
            <a:avLst/>
          </a:prstGeom>
          <a:ln w="0">
            <a:noFill/>
          </a:ln>
        </p:spPr>
      </p:pic>
      <p:sp>
        <p:nvSpPr>
          <p:cNvPr id="225" name="Скругленный прямоугольник 13"/>
          <p:cNvSpPr/>
          <p:nvPr/>
        </p:nvSpPr>
        <p:spPr>
          <a:xfrm>
            <a:off x="6829560" y="3219480"/>
            <a:ext cx="5331600" cy="257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6" name="Номер слайда 9"/>
          <p:cNvSpPr/>
          <p:nvPr/>
        </p:nvSpPr>
        <p:spPr>
          <a:xfrm>
            <a:off x="9336240" y="6492960"/>
            <a:ext cx="283464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9AE5601-DF60-4890-852B-6ADD6FA47C87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22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7" name="Таблица 1"/>
          <p:cNvGraphicFramePr/>
          <p:nvPr/>
        </p:nvGraphicFramePr>
        <p:xfrm>
          <a:off x="1468440" y="1108440"/>
          <a:ext cx="10251720" cy="436140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Вр-362657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№307-пп «О внесении изменения в отдельные постановления Правительства Тверской области» (О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4"/>
          <p:cNvSpPr/>
          <p:nvPr/>
        </p:nvSpPr>
        <p:spPr>
          <a:xfrm>
            <a:off x="1234800" y="0"/>
            <a:ext cx="10492560" cy="44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РЕГЛАМЕНТЫ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2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920" cy="1245600"/>
          </a:xfrm>
          <a:prstGeom prst="rect">
            <a:avLst/>
          </a:prstGeom>
          <a:ln w="0">
            <a:noFill/>
          </a:ln>
        </p:spPr>
      </p:pic>
      <p:sp>
        <p:nvSpPr>
          <p:cNvPr id="230" name="Скругленный прямоугольник 13"/>
          <p:cNvSpPr/>
          <p:nvPr/>
        </p:nvSpPr>
        <p:spPr>
          <a:xfrm>
            <a:off x="6829560" y="3219480"/>
            <a:ext cx="5331600" cy="257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1" name="Номер слайда 9"/>
          <p:cNvSpPr/>
          <p:nvPr/>
        </p:nvSpPr>
        <p:spPr>
          <a:xfrm>
            <a:off x="9336240" y="6492960"/>
            <a:ext cx="283464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6BAB333-1149-4B4F-9824-EA1795B0C963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23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32" name="Таблица 3"/>
          <p:cNvGraphicFramePr/>
          <p:nvPr/>
        </p:nvGraphicFramePr>
        <p:xfrm>
          <a:off x="1355040" y="391680"/>
          <a:ext cx="10337040" cy="578232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Наименование строки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Уведомление о планируемом строительстве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соответствии построенного объекта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ГПЗУ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объекта в эксплуатацию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Разработка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Антикоррупционная экспертиза проектов НПА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19.02.2021-05.03.2021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Направление в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588-ЛТ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541-ЕЯ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551-ЕЯ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Заключение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08.04.2021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Временный №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Вр- 240794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Вр-240835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Вр-238722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Вр-238953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Вр-242716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Вр-235742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Вр-239311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процедура согласования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процедура согласования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Замечания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Согласован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22.04.2021 Егоров И.И. 10.05.2021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Егоров И.И., Беленко А.Ю., Ажгиревич А.И., Березин Д.Б., Вилькомир А.К., Наумов А.В., Новикова В.И., Жарков И.С.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Беленко А.Ю.,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Ожидаемый срок утверждения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30.08.2021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290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ОБЩЕЙ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7920" cy="12456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/>
        </p:nvGraphicFramePr>
        <p:xfrm>
          <a:off x="1504800" y="1963080"/>
          <a:ext cx="10073880" cy="1907640"/>
        </p:xfrm>
        <a:graphic>
          <a:graphicData uri="http://schemas.openxmlformats.org/drawingml/2006/table">
            <a:tbl>
              <a:tblPr/>
              <a:tblGrid>
                <a:gridCol w="12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8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8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0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5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01.12.2020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01.01.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01.02.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01.03.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01.04.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01.05.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01.06.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01.07.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01.08.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20.08.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Номер слайда 3"/>
          <p:cNvSpPr/>
          <p:nvPr/>
        </p:nvSpPr>
        <p:spPr>
          <a:xfrm>
            <a:off x="9345600" y="646596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FD21C8C-8BBE-4121-8574-D638B8762F62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1620000" y="4320000"/>
            <a:ext cx="9893520" cy="64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 результатам конкурса на 3 вакантных должности сотрудники в резерв не набраны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20"/>
          <p:cNvSpPr/>
          <p:nvPr/>
        </p:nvSpPr>
        <p:spPr>
          <a:xfrm>
            <a:off x="1198440" y="21276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2080"/>
            <a:ext cx="951840" cy="1172520"/>
          </a:xfrm>
          <a:prstGeom prst="rect">
            <a:avLst/>
          </a:prstGeom>
          <a:ln w="0">
            <a:noFill/>
          </a:ln>
        </p:spPr>
      </p:pic>
      <p:sp>
        <p:nvSpPr>
          <p:cNvPr id="139" name="Номер слайда 3"/>
          <p:cNvSpPr/>
          <p:nvPr/>
        </p:nvSpPr>
        <p:spPr>
          <a:xfrm>
            <a:off x="9345600" y="646596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ACE5473-EB05-4035-AB8B-8BC6B719F7AA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40" name="Таблица 4"/>
          <p:cNvGraphicFramePr/>
          <p:nvPr/>
        </p:nvGraphicFramePr>
        <p:xfrm>
          <a:off x="1390680" y="1160640"/>
          <a:ext cx="10367640" cy="517428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Потребность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Обеспеченность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Рабочее место сотрудников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(системный блок,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монитор)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Поступление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комплектов компьютеров и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МФУ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- 28 мая 2021 года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МФУ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Мебель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20"/>
          <p:cNvSpPr/>
          <p:nvPr/>
        </p:nvSpPr>
        <p:spPr>
          <a:xfrm>
            <a:off x="1257480" y="2728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ОБЩЕЕ КОЛИЧЕСТВО ЗАЯВЛЕНИЙ, СВЯЗАННЫХ С РЕАЛИЗАЦИЕЙ ПЕРЕДАННЫХ ПОЛНОМОЧИЙ,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ПОСТУПИВШИХ С 1 ЯНВАРЯ ПО 20 АВГУСТА 2021 ГОДА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43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033596E-8A71-445B-B0F3-7B8B490EB0A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4" name="Таблица 2"/>
          <p:cNvGraphicFramePr/>
          <p:nvPr>
            <p:extLst>
              <p:ext uri="{D42A27DB-BD31-4B8C-83A1-F6EECF244321}">
                <p14:modId xmlns:p14="http://schemas.microsoft.com/office/powerpoint/2010/main" val="1672656907"/>
              </p:ext>
            </p:extLst>
          </p:nvPr>
        </p:nvGraphicFramePr>
        <p:xfrm>
          <a:off x="2448000" y="2085840"/>
          <a:ext cx="7678440" cy="282528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4034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2703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ru-RU" sz="2400" b="1" strike="noStrike" spc="-1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67 </a:t>
                      </a: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%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20"/>
          <p:cNvSpPr/>
          <p:nvPr/>
        </p:nvSpPr>
        <p:spPr>
          <a:xfrm>
            <a:off x="1257480" y="2728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СТРОИТЕЛЬСТВО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47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8EF2AC1-B6DD-4F97-B770-4FEC484D0E7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8" name="Таблица 2"/>
          <p:cNvGraphicFramePr/>
          <p:nvPr/>
        </p:nvGraphicFramePr>
        <p:xfrm>
          <a:off x="2288160" y="2089440"/>
          <a:ext cx="8125920" cy="172656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466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381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20"/>
          <p:cNvSpPr/>
          <p:nvPr/>
        </p:nvSpPr>
        <p:spPr>
          <a:xfrm>
            <a:off x="1198440" y="2602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ВВОД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51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C4D3D6E-0925-4DB4-9F55-A47E22ED147E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2" name="Таблица 4"/>
          <p:cNvGraphicFramePr/>
          <p:nvPr/>
        </p:nvGraphicFramePr>
        <p:xfrm>
          <a:off x="2158920" y="2092320"/>
          <a:ext cx="8127360" cy="172836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188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20"/>
          <p:cNvSpPr/>
          <p:nvPr/>
        </p:nvSpPr>
        <p:spPr>
          <a:xfrm>
            <a:off x="1198440" y="2602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ИЖС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55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203E7F0-0DA1-45EB-A274-6E63EFC9E72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6" name="Таблица 5"/>
          <p:cNvGraphicFramePr/>
          <p:nvPr/>
        </p:nvGraphicFramePr>
        <p:xfrm>
          <a:off x="2592360" y="1919880"/>
          <a:ext cx="7390800" cy="172656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1802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1325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Таблица 8"/>
          <p:cNvGraphicFramePr/>
          <p:nvPr/>
        </p:nvGraphicFramePr>
        <p:xfrm>
          <a:off x="2543040" y="4581360"/>
          <a:ext cx="7390800" cy="172836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Заголовок 20"/>
          <p:cNvSpPr/>
          <p:nvPr/>
        </p:nvSpPr>
        <p:spPr>
          <a:xfrm>
            <a:off x="2398680" y="3855960"/>
            <a:ext cx="73843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2367000" y="1306440"/>
            <a:ext cx="81194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20"/>
          <p:cNvSpPr/>
          <p:nvPr/>
        </p:nvSpPr>
        <p:spPr>
          <a:xfrm>
            <a:off x="1198440" y="260280"/>
            <a:ext cx="1045620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СНОСУ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840" cy="1173960"/>
          </a:xfrm>
          <a:prstGeom prst="rect">
            <a:avLst/>
          </a:prstGeom>
          <a:ln w="0">
            <a:noFill/>
          </a:ln>
        </p:spPr>
      </p:pic>
      <p:sp>
        <p:nvSpPr>
          <p:cNvPr id="162" name="Номер слайда 3"/>
          <p:cNvSpPr/>
          <p:nvPr/>
        </p:nvSpPr>
        <p:spPr>
          <a:xfrm>
            <a:off x="9345600" y="6467400"/>
            <a:ext cx="283608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6B53D00-3941-4335-BDCE-B0A3D8CB4B19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63" name="Таблица 4"/>
          <p:cNvGraphicFramePr/>
          <p:nvPr/>
        </p:nvGraphicFramePr>
        <p:xfrm>
          <a:off x="3022560" y="2085840"/>
          <a:ext cx="6431760" cy="17265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Таблица 5"/>
          <p:cNvGraphicFramePr/>
          <p:nvPr/>
        </p:nvGraphicFramePr>
        <p:xfrm>
          <a:off x="3022560" y="4581360"/>
          <a:ext cx="6431760" cy="172836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TextBox 9"/>
          <p:cNvSpPr/>
          <p:nvPr/>
        </p:nvSpPr>
        <p:spPr>
          <a:xfrm>
            <a:off x="4654440" y="1509840"/>
            <a:ext cx="31600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6" name="TextBox 10"/>
          <p:cNvSpPr/>
          <p:nvPr/>
        </p:nvSpPr>
        <p:spPr>
          <a:xfrm>
            <a:off x="4654440" y="4005360"/>
            <a:ext cx="29505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1412</Words>
  <Application>Microsoft Office PowerPoint</Application>
  <PresentationFormat>Произвольный</PresentationFormat>
  <Paragraphs>380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Голиков А.С.</dc:creator>
  <dc:description/>
  <cp:lastModifiedBy>Смялковский Павел Евгеньевич</cp:lastModifiedBy>
  <cp:revision>2171</cp:revision>
  <cp:lastPrinted>2021-08-20T19:36:53Z</cp:lastPrinted>
  <dcterms:created xsi:type="dcterms:W3CDTF">2008-01-31T09:14:00Z</dcterms:created>
  <dcterms:modified xsi:type="dcterms:W3CDTF">2021-08-20T19:37:15Z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1049-11.2.0.10093</vt:lpwstr>
  </property>
  <property fmtid="{D5CDD505-2E9C-101B-9397-08002B2CF9AE}" pid="3" name="Notes">
    <vt:i4>18</vt:i4>
  </property>
  <property fmtid="{D5CDD505-2E9C-101B-9397-08002B2CF9AE}" pid="4" name="PresentationFormat">
    <vt:lpwstr>Произвольный</vt:lpwstr>
  </property>
  <property fmtid="{D5CDD505-2E9C-101B-9397-08002B2CF9AE}" pid="5" name="Slides">
    <vt:i4>23</vt:i4>
  </property>
</Properties>
</file>