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581" r:id="rId2"/>
    <p:sldId id="582" r:id="rId3"/>
    <p:sldId id="583" r:id="rId4"/>
    <p:sldId id="584" r:id="rId5"/>
  </p:sldIdLst>
  <p:sldSz cx="12192000" cy="6858000"/>
  <p:notesSz cx="6761163" cy="9942513"/>
  <p:defaultTextStyle>
    <a:defPPr>
      <a:defRPr lang="ru-RU"/>
    </a:defPPr>
    <a:lvl1pPr marL="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7F"/>
    <a:srgbClr val="FF7F7F"/>
    <a:srgbClr val="F9D6B9"/>
    <a:srgbClr val="FFCAC9"/>
    <a:srgbClr val="FF5757"/>
    <a:srgbClr val="FF0D0D"/>
    <a:srgbClr val="FF7575"/>
    <a:srgbClr val="F6F6F6"/>
    <a:srgbClr val="FFC2C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8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768" y="11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3" y="15"/>
            <a:ext cx="2929837" cy="49885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76" y="15"/>
            <a:ext cx="2929837" cy="49885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FB3702E0-3144-49B0-8607-A310859C3FC5}" type="datetimeFigureOut">
              <a:rPr lang="ru-RU" smtClean="0"/>
              <a:pPr/>
              <a:t>20.08.2021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84847"/>
            <a:ext cx="5408930" cy="3914865"/>
          </a:xfrm>
          <a:prstGeom prst="rect">
            <a:avLst/>
          </a:prstGeom>
        </p:spPr>
        <p:txBody>
          <a:bodyPr vert="horz" lIns="91427" tIns="45713" rIns="91427" bIns="45713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3" y="9443675"/>
            <a:ext cx="2929837" cy="498851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76" y="9443675"/>
            <a:ext cx="2929837" cy="498851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137A6B41-4A4E-4653-AFE4-CF4E3967EE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62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6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8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3" algn="l" defTabSz="9141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5766121" y="6758423"/>
            <a:ext cx="4411174" cy="357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667" tIns="47329" rIns="94667" bIns="47329" anchor="b" anchorCtr="0" compatLnSpc="1">
            <a:noAutofit/>
          </a:bodyPr>
          <a:lstStyle/>
          <a:p>
            <a:pPr algn="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sz="1800" kern="0">
                <a:solidFill>
                  <a:srgbClr val="000000"/>
                </a:solidFill>
              </a:rPr>
              <a:pPr algn="r"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90813" y="525463"/>
            <a:ext cx="4667250" cy="262572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6239" y="3324727"/>
            <a:ext cx="8033330" cy="3150273"/>
          </a:xfrm>
        </p:spPr>
        <p:txBody>
          <a:bodyPr lIns="96332" tIns="48161" rIns="96332" bIns="48161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5690197" y="6649462"/>
            <a:ext cx="4350902" cy="35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6332" tIns="48161" rIns="96332" bIns="48161" anchor="b" anchorCtr="0" compatLnSpc="1">
            <a:noAutofit/>
          </a:bodyPr>
          <a:lstStyle/>
          <a:p>
            <a:pPr algn="r" defTabSz="94922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sz="1800" kern="0">
                <a:solidFill>
                  <a:srgbClr val="000000"/>
                </a:solidFill>
              </a:rPr>
              <a:pPr algn="r" defTabSz="94922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ru-RU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5766121" y="6758423"/>
            <a:ext cx="4411174" cy="357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667" tIns="47329" rIns="94667" bIns="47329" anchor="b" anchorCtr="0" compatLnSpc="1">
            <a:noAutofit/>
          </a:bodyPr>
          <a:lstStyle/>
          <a:p>
            <a:pPr algn="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sz="1800" kern="0">
                <a:solidFill>
                  <a:srgbClr val="000000"/>
                </a:solidFill>
              </a:rPr>
              <a:pPr algn="r"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90813" y="525463"/>
            <a:ext cx="4667250" cy="262572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6239" y="3324727"/>
            <a:ext cx="8033330" cy="3150273"/>
          </a:xfrm>
        </p:spPr>
        <p:txBody>
          <a:bodyPr lIns="96332" tIns="48161" rIns="96332" bIns="48161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5690197" y="6649462"/>
            <a:ext cx="4350902" cy="35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6332" tIns="48161" rIns="96332" bIns="48161" anchor="b" anchorCtr="0" compatLnSpc="1">
            <a:noAutofit/>
          </a:bodyPr>
          <a:lstStyle/>
          <a:p>
            <a:pPr algn="r" defTabSz="94922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sz="1800" kern="0">
                <a:solidFill>
                  <a:srgbClr val="000000"/>
                </a:solidFill>
              </a:rPr>
              <a:pPr algn="r" defTabSz="94922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1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5766121" y="6758423"/>
            <a:ext cx="4411174" cy="357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667" tIns="47329" rIns="94667" bIns="47329" anchor="b" anchorCtr="0" compatLnSpc="1">
            <a:noAutofit/>
          </a:bodyPr>
          <a:lstStyle/>
          <a:p>
            <a:pPr algn="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sz="1800" kern="0">
                <a:solidFill>
                  <a:srgbClr val="000000"/>
                </a:solidFill>
              </a:rPr>
              <a:pPr algn="r"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90813" y="525463"/>
            <a:ext cx="4667250" cy="262572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6239" y="3324727"/>
            <a:ext cx="8033330" cy="3150273"/>
          </a:xfrm>
        </p:spPr>
        <p:txBody>
          <a:bodyPr lIns="96332" tIns="48161" rIns="96332" bIns="48161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5690197" y="6649462"/>
            <a:ext cx="4350902" cy="35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6332" tIns="48161" rIns="96332" bIns="48161" anchor="b" anchorCtr="0" compatLnSpc="1">
            <a:noAutofit/>
          </a:bodyPr>
          <a:lstStyle/>
          <a:p>
            <a:pPr algn="r" defTabSz="94922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sz="1800" kern="0">
                <a:solidFill>
                  <a:srgbClr val="000000"/>
                </a:solidFill>
              </a:rPr>
              <a:pPr algn="r" defTabSz="94922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4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C165010-2474-4290-878B-D4661CF86D7A}"/>
              </a:ext>
            </a:extLst>
          </p:cNvPr>
          <p:cNvSpPr txBox="1"/>
          <p:nvPr/>
        </p:nvSpPr>
        <p:spPr>
          <a:xfrm>
            <a:off x="5766121" y="6758423"/>
            <a:ext cx="4411174" cy="357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4667" tIns="47329" rIns="94667" bIns="47329" anchor="b" anchorCtr="0" compatLnSpc="1">
            <a:noAutofit/>
          </a:bodyPr>
          <a:lstStyle/>
          <a:p>
            <a:pPr algn="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4877E3-5C32-45D7-B519-29742CD05668}" type="slidenum">
              <a:rPr sz="1800" kern="0">
                <a:solidFill>
                  <a:srgbClr val="000000"/>
                </a:solidFill>
              </a:rPr>
              <a:pPr algn="r" defTabSz="9144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3" name="Образ слайда 1">
            <a:extLst>
              <a:ext uri="{FF2B5EF4-FFF2-40B4-BE49-F238E27FC236}">
                <a16:creationId xmlns:a16="http://schemas.microsoft.com/office/drawing/2014/main" id="{7E703BC4-C433-479B-8408-9DB19A7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90813" y="525463"/>
            <a:ext cx="4667250" cy="2625725"/>
          </a:xfrm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4" name="Заметки 2">
            <a:extLst>
              <a:ext uri="{FF2B5EF4-FFF2-40B4-BE49-F238E27FC236}">
                <a16:creationId xmlns:a16="http://schemas.microsoft.com/office/drawing/2014/main" id="{85222157-AED4-42CD-BE45-8C579A2E66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6239" y="3324727"/>
            <a:ext cx="8033330" cy="3150273"/>
          </a:xfrm>
        </p:spPr>
        <p:txBody>
          <a:bodyPr lIns="96332" tIns="48161" rIns="96332" bIns="48161"/>
          <a:lstStyle/>
          <a:p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CBD11E9C-4B1F-428A-AE38-AF8C7CFF655D}"/>
              </a:ext>
            </a:extLst>
          </p:cNvPr>
          <p:cNvSpPr txBox="1"/>
          <p:nvPr/>
        </p:nvSpPr>
        <p:spPr>
          <a:xfrm>
            <a:off x="5690197" y="6649462"/>
            <a:ext cx="4350902" cy="35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6332" tIns="48161" rIns="96332" bIns="48161" anchor="b" anchorCtr="0" compatLnSpc="1">
            <a:noAutofit/>
          </a:bodyPr>
          <a:lstStyle/>
          <a:p>
            <a:pPr algn="r" defTabSz="94922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FEA0C5-C779-47AE-BE47-4CF778E39C1C}" type="slidenum">
              <a:rPr sz="1800" kern="0">
                <a:solidFill>
                  <a:srgbClr val="000000"/>
                </a:solidFill>
              </a:rPr>
              <a:pPr algn="r" defTabSz="94922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50F64-9F6D-46A3-9044-4576C30E3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6EBDE-F646-42AE-987F-49738573C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EB634-A3FE-4A54-AAED-24E642AA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2A85-2F71-4BF5-8852-CED7B8E4196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9D1C3-CFAA-478D-81CC-EC5F8908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8454A-A3B5-43EB-8D4D-0E5E4DF2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6D841-8C6D-4733-84C0-87B6CB50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2032B-30AF-434C-A066-219869C72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4BEFB-F64E-4350-AED4-281A33DA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E14D-C824-4435-89D6-5E210424012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8D4D1E-0ADF-4E2D-978E-523E9D6D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8CDFD-00A8-4870-9006-F185355A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F057C-F00B-4101-8B74-7F8E1A5A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F18606-0B9F-4B78-9264-B83DBC4AE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CAE5F1-96B2-4225-8CB7-04E81580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14CB-22CF-4E48-80AF-56C90315D1C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7510C-31FE-4D6B-A16E-0B947A52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0D20E-EDE6-40A4-816E-D50C8C5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9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A3C10-E4D0-48F0-A0D7-FCA50596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ED2DD-E671-475D-9A45-9C4E9B67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4C060-8102-4286-98D9-8310707C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4FEA-F8F7-4CCE-A7C3-88A83E23D3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F78AE-4195-4720-996B-BE796E27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7C818-008E-458E-98F1-17815F61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2CFDC-67F5-4DD0-8380-3E2589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A2F-8969-40D9-A2FF-E8D0753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37C0C-96F7-4E35-946E-DA243C94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64DC-927A-4851-BD1A-A0DECBECF87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72EF0-49B6-4678-8A94-8CCC052F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E631C-3EEB-45ED-B779-DBDAE687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1819E-6870-430F-9720-C7BBCC45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813FD-EBC6-4807-9325-349A35A1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03FD4-3F27-4E02-98DA-55B8A2B4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17DD87-E6EF-4F21-A370-9A7BC904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318A-28C1-40AD-A7A5-F80AB3EB5E6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F18E5-361A-4FDB-ADC5-5A2DC8BE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ED1530-C8AE-4368-98E8-1813CF8F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A6E94-5DC2-4846-9B55-57B70CD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3B9541-D2D2-4247-AE91-28A95B4AC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B6B69F-9805-4F8E-8C56-BECABD0BB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24916A-A7C6-4778-8419-3EBD29DB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CC4F97-B49F-4EC6-8EC2-7ED08E00E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30B6B-F918-4C07-8D89-78D6FDB6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4A-5D8C-459D-BC1A-80435B5D943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4FFBA8-72A7-4E6D-84B4-F0AC16C9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1E46AD-09FD-44AF-8B02-8423CD45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90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9BFC4-99F2-4357-8305-59F645AF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59FC41-1C7E-4DE7-90D1-5471679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9901-14AC-4907-BD3E-A5D960DEE29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670DC2-B6AF-4A51-A9CE-C047E7CE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336016-AFE4-4F4D-831F-02174C0F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80BD22-EE8B-41A8-AD32-A5734196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7D5F-358C-4002-B538-F7EBDF5A7A8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F34610-E71A-431D-87E0-7C11FE6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7AB6D5-FECB-4F3D-BFFB-AC3D450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7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F97D-2275-428A-ADB4-09E9395E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E43E2-1546-4B7E-8A21-39E78612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B565C0-1A40-4E99-A26C-93F9AC98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E2148C-6997-43F9-B20A-69BD00F6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8A85-ADB8-411C-A8FB-438183FA162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AF1AB-F5CD-4416-A0BB-08837FF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2CD6B0-79E7-4D11-9BEE-531606B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54C80-B6DB-4362-91D7-A868F308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F1F733-F24A-486B-911A-D257CAF4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F99867-A0CA-4B2A-AD62-47D2189F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C05C9-51BC-4FBC-A89C-1450CFD8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4A61-2E44-4AB6-A68B-0DD513EAC4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5B41C-69AF-4377-AB01-6BF17E9A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59C20-360B-4332-BCB1-C5A7C71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A9E9-8A73-4DAA-A887-6B18D5A3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8D805-BB2F-4AF1-A6D2-260B9F9C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75646-8B32-44AF-8A00-A9E340EC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A63AD31-0DFC-4EDB-A0B9-E98BB749A30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20.08.2021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6B89A-9A53-4580-8230-CF269FFCC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A88F9-9001-4603-8FCB-23B328BB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265F8DA-683E-4B80-A430-9E9364D9787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2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615836" y="-4764"/>
            <a:ext cx="10107247" cy="5392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121907" tIns="60953" rIns="121907" bIns="60953" anchor="t" anchorCtr="1" compatLnSpc="1">
            <a:sp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700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827559" y="110564"/>
            <a:ext cx="10895524" cy="10095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07" tIns="60953" rIns="121907" bIns="60953" anchor="ctr" anchorCtr="1" compatLnSpc="1">
            <a:noAutofit/>
          </a:bodyPr>
          <a:lstStyle/>
          <a:p>
            <a:pPr marL="179999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>
                <a:solidFill>
                  <a:srgbClr val="AC8300"/>
                </a:solidFill>
                <a:latin typeface="Times New Roman" pitchFamily="18"/>
                <a:cs typeface="Times New Roman" pitchFamily="18"/>
              </a:rPr>
              <a:t>ДОРОЖНАЯ КАРТА ПО ПРОВЕДЕНИЮ КАПИТАЛЬНОГО РЕМОНТА ПОЛИКЛИНИКИ ГБУЗ «КОНАКОВСКАЯ ЦРБ»</a:t>
            </a:r>
            <a:endParaRPr lang="ru-RU" sz="2400" b="1" kern="0" dirty="0">
              <a:solidFill>
                <a:srgbClr val="AC8300"/>
              </a:solidFill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761A-02E1-4A75-BEDE-880BB655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483" y="166146"/>
            <a:ext cx="719998" cy="89835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4C3806D-5A76-48F4-BF1E-61ACFD5F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1376"/>
              </p:ext>
            </p:extLst>
          </p:nvPr>
        </p:nvGraphicFramePr>
        <p:xfrm>
          <a:off x="928481" y="1120079"/>
          <a:ext cx="10462588" cy="453753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6186">
                  <a:extLst>
                    <a:ext uri="{9D8B030D-6E8A-4147-A177-3AD203B41FA5}">
                      <a16:colId xmlns:a16="http://schemas.microsoft.com/office/drawing/2014/main" val="2490142094"/>
                    </a:ext>
                  </a:extLst>
                </a:gridCol>
                <a:gridCol w="2522593">
                  <a:extLst>
                    <a:ext uri="{9D8B030D-6E8A-4147-A177-3AD203B41FA5}">
                      <a16:colId xmlns:a16="http://schemas.microsoft.com/office/drawing/2014/main" val="98694396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989081309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256887107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3817848238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086043304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994621110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660139581"/>
                    </a:ext>
                  </a:extLst>
                </a:gridCol>
                <a:gridCol w="401912">
                  <a:extLst>
                    <a:ext uri="{9D8B030D-6E8A-4147-A177-3AD203B41FA5}">
                      <a16:colId xmlns:a16="http://schemas.microsoft.com/office/drawing/2014/main" val="444679920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610992584"/>
                    </a:ext>
                  </a:extLst>
                </a:gridCol>
                <a:gridCol w="321181">
                  <a:extLst>
                    <a:ext uri="{9D8B030D-6E8A-4147-A177-3AD203B41FA5}">
                      <a16:colId xmlns:a16="http://schemas.microsoft.com/office/drawing/2014/main" val="3255092271"/>
                    </a:ext>
                  </a:extLst>
                </a:gridCol>
                <a:gridCol w="318623">
                  <a:extLst>
                    <a:ext uri="{9D8B030D-6E8A-4147-A177-3AD203B41FA5}">
                      <a16:colId xmlns:a16="http://schemas.microsoft.com/office/drawing/2014/main" val="256097727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54669010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1677674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825144771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427210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51310420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77322755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4257052285"/>
                    </a:ext>
                  </a:extLst>
                </a:gridCol>
                <a:gridCol w="1475448">
                  <a:extLst>
                    <a:ext uri="{9D8B030D-6E8A-4147-A177-3AD203B41FA5}">
                      <a16:colId xmlns:a16="http://schemas.microsoft.com/office/drawing/2014/main" val="592191288"/>
                    </a:ext>
                  </a:extLst>
                </a:gridCol>
              </a:tblGrid>
              <a:tr h="2822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</a:t>
                      </a:r>
                    </a:p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86423"/>
                  </a:ext>
                </a:extLst>
              </a:tr>
              <a:tr h="530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3130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460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 на разработку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 капитального ремонта поликлиники*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277062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Частичный капитальный ремонт поликлиники в рамках доведенных лимитов*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35**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324047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 капитального ремонта поликлиники, закупка оборудования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24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Финансирование по годам, млн руб.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163,6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204,6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8204611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548553" y="3081118"/>
            <a:ext cx="198897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15943D-C7AD-4165-8244-38687F245329}"/>
              </a:ext>
            </a:extLst>
          </p:cNvPr>
          <p:cNvCxnSpPr>
            <a:cxnSpLocks/>
          </p:cNvCxnSpPr>
          <p:nvPr/>
        </p:nvCxnSpPr>
        <p:spPr>
          <a:xfrm flipH="1">
            <a:off x="4548553" y="3950294"/>
            <a:ext cx="1160587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F256FDF-D7FB-48A1-AAB0-E792B6BD8C4E}"/>
              </a:ext>
            </a:extLst>
          </p:cNvPr>
          <p:cNvCxnSpPr>
            <a:cxnSpLocks/>
          </p:cNvCxnSpPr>
          <p:nvPr/>
        </p:nvCxnSpPr>
        <p:spPr>
          <a:xfrm flipH="1">
            <a:off x="5709140" y="4788456"/>
            <a:ext cx="2866290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FF3638-38B5-46FB-BEF0-25DBD2305BBC}"/>
              </a:ext>
            </a:extLst>
          </p:cNvPr>
          <p:cNvSpPr txBox="1"/>
          <p:nvPr/>
        </p:nvSpPr>
        <p:spPr>
          <a:xfrm>
            <a:off x="883684" y="5649997"/>
            <a:ext cx="1037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Планируется заключение госконтракта одновременно на проектирование и капитальный ремонт;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Программой модернизации первичного звена здравоохранения Тверской области предусмотрены средства в 2021 году в размере 35 млн руб. на проведение капитального ремонта;</a:t>
            </a:r>
          </a:p>
          <a:p>
            <a:pPr marL="285750" indent="-285750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финансовая потребность составляет 6 млн руб. в 2021 году, 163,6 млн руб. в 2022 году.</a:t>
            </a: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1005" y="6407625"/>
            <a:ext cx="422265" cy="365125"/>
          </a:xfrm>
        </p:spPr>
        <p:txBody>
          <a:bodyPr/>
          <a:lstStyle/>
          <a:p>
            <a:fld id="{F265F8DA-683E-4B80-A430-9E9364D9787F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100558" y="2462973"/>
            <a:ext cx="40307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615836" y="-4764"/>
            <a:ext cx="10107247" cy="5392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121907" tIns="60953" rIns="121907" bIns="60953" anchor="t" anchorCtr="1" compatLnSpc="1">
            <a:sp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700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827559" y="110564"/>
            <a:ext cx="10895524" cy="10095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07" tIns="60953" rIns="121907" bIns="60953" anchor="ctr" anchorCtr="1" compatLnSpc="1">
            <a:noAutofit/>
          </a:bodyPr>
          <a:lstStyle/>
          <a:p>
            <a:pPr marL="179999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>
                <a:solidFill>
                  <a:srgbClr val="AC8300"/>
                </a:solidFill>
                <a:latin typeface="Times New Roman" pitchFamily="18"/>
                <a:cs typeface="Times New Roman" pitchFamily="18"/>
              </a:rPr>
              <a:t>ДОРОЖНАЯ КАРТА ПО ПРОВЕДЕНИЮ КАПИТАЛЬНОГО РЕМОНТА ПОЛИКЛИНИКИ ГБУЗ «ОСТАШКОВСКАЯ ЦРБ»</a:t>
            </a:r>
            <a:endParaRPr lang="ru-RU" sz="2400" b="1" kern="0" dirty="0">
              <a:solidFill>
                <a:srgbClr val="AC8300"/>
              </a:solidFill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761A-02E1-4A75-BEDE-880BB655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483" y="166146"/>
            <a:ext cx="719998" cy="89835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4C3806D-5A76-48F4-BF1E-61ACFD5F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37858"/>
              </p:ext>
            </p:extLst>
          </p:nvPr>
        </p:nvGraphicFramePr>
        <p:xfrm>
          <a:off x="928481" y="1120079"/>
          <a:ext cx="10462588" cy="453753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6186">
                  <a:extLst>
                    <a:ext uri="{9D8B030D-6E8A-4147-A177-3AD203B41FA5}">
                      <a16:colId xmlns:a16="http://schemas.microsoft.com/office/drawing/2014/main" val="2490142094"/>
                    </a:ext>
                  </a:extLst>
                </a:gridCol>
                <a:gridCol w="2522593">
                  <a:extLst>
                    <a:ext uri="{9D8B030D-6E8A-4147-A177-3AD203B41FA5}">
                      <a16:colId xmlns:a16="http://schemas.microsoft.com/office/drawing/2014/main" val="98694396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989081309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256887107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3817848238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086043304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994621110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660139581"/>
                    </a:ext>
                  </a:extLst>
                </a:gridCol>
                <a:gridCol w="401912">
                  <a:extLst>
                    <a:ext uri="{9D8B030D-6E8A-4147-A177-3AD203B41FA5}">
                      <a16:colId xmlns:a16="http://schemas.microsoft.com/office/drawing/2014/main" val="444679920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610992584"/>
                    </a:ext>
                  </a:extLst>
                </a:gridCol>
                <a:gridCol w="321181">
                  <a:extLst>
                    <a:ext uri="{9D8B030D-6E8A-4147-A177-3AD203B41FA5}">
                      <a16:colId xmlns:a16="http://schemas.microsoft.com/office/drawing/2014/main" val="3255092271"/>
                    </a:ext>
                  </a:extLst>
                </a:gridCol>
                <a:gridCol w="318623">
                  <a:extLst>
                    <a:ext uri="{9D8B030D-6E8A-4147-A177-3AD203B41FA5}">
                      <a16:colId xmlns:a16="http://schemas.microsoft.com/office/drawing/2014/main" val="256097727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54669010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1677674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825144771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427210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51310420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77322755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4257052285"/>
                    </a:ext>
                  </a:extLst>
                </a:gridCol>
                <a:gridCol w="1475448">
                  <a:extLst>
                    <a:ext uri="{9D8B030D-6E8A-4147-A177-3AD203B41FA5}">
                      <a16:colId xmlns:a16="http://schemas.microsoft.com/office/drawing/2014/main" val="592191288"/>
                    </a:ext>
                  </a:extLst>
                </a:gridCol>
              </a:tblGrid>
              <a:tr h="2822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</a:t>
                      </a:r>
                    </a:p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86423"/>
                  </a:ext>
                </a:extLst>
              </a:tr>
              <a:tr h="530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3130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460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 на разработку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 капитального ремонта поликлиники*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277062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Частичный капитальный ремонт поликлиники в рамках доведенных лимитов*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50**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324047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 капитального ремонта поликлиники, закупка оборудования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Финансирование по годам, млн руб.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137,2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193,2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8204611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566138" y="3065984"/>
            <a:ext cx="198848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15943D-C7AD-4165-8244-38687F245329}"/>
              </a:ext>
            </a:extLst>
          </p:cNvPr>
          <p:cNvCxnSpPr>
            <a:cxnSpLocks/>
          </p:cNvCxnSpPr>
          <p:nvPr/>
        </p:nvCxnSpPr>
        <p:spPr>
          <a:xfrm flipH="1">
            <a:off x="4566138" y="3933202"/>
            <a:ext cx="1143003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F256FDF-D7FB-48A1-AAB0-E792B6BD8C4E}"/>
              </a:ext>
            </a:extLst>
          </p:cNvPr>
          <p:cNvCxnSpPr>
            <a:cxnSpLocks/>
          </p:cNvCxnSpPr>
          <p:nvPr/>
        </p:nvCxnSpPr>
        <p:spPr>
          <a:xfrm flipH="1">
            <a:off x="5709141" y="4797001"/>
            <a:ext cx="2866289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DB9839-8BE3-4DD1-AEC5-34172F61D364}"/>
              </a:ext>
            </a:extLst>
          </p:cNvPr>
          <p:cNvSpPr txBox="1"/>
          <p:nvPr/>
        </p:nvSpPr>
        <p:spPr>
          <a:xfrm>
            <a:off x="883684" y="5703869"/>
            <a:ext cx="1037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Планируется заключение госконтракта одновременно на проектирование и капитальный ремонт;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Программой модернизации первичного звена здравоохранения Тверской области предусмотрены средства в 2021 году в размере 50 млн руб. на проведение капитального ремонта;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Дополнительная финансовая потребность составляет 6 млн руб. в 2021 году, 137,2 млн руб. в 2022 году.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1005" y="6407625"/>
            <a:ext cx="422265" cy="365125"/>
          </a:xfrm>
        </p:spPr>
        <p:txBody>
          <a:bodyPr/>
          <a:lstStyle/>
          <a:p>
            <a:fld id="{F265F8DA-683E-4B80-A430-9E9364D9787F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100558" y="2462973"/>
            <a:ext cx="40307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8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615836" y="-4764"/>
            <a:ext cx="10107247" cy="5392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121907" tIns="60953" rIns="121907" bIns="60953" anchor="t" anchorCtr="1" compatLnSpc="1">
            <a:sp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700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827559" y="110564"/>
            <a:ext cx="10895524" cy="10095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07" tIns="60953" rIns="121907" bIns="60953" anchor="ctr" anchorCtr="1" compatLnSpc="1">
            <a:noAutofit/>
          </a:bodyPr>
          <a:lstStyle/>
          <a:p>
            <a:pPr marL="179999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>
                <a:solidFill>
                  <a:srgbClr val="AC8300"/>
                </a:solidFill>
                <a:latin typeface="Times New Roman" pitchFamily="18"/>
                <a:cs typeface="Times New Roman" pitchFamily="18"/>
              </a:rPr>
              <a:t>ДОРОЖНАЯ КАРТА ПО ПРОВЕДЕНИЮ КАПИТАЛЬНОГО РЕМОНТА ПОЛИКЛИНИКИ ГБУЗ «РЖЕВСКАЯ ЦРБ»</a:t>
            </a:r>
            <a:endParaRPr lang="ru-RU" sz="2400" b="1" kern="0" dirty="0">
              <a:solidFill>
                <a:srgbClr val="AC8300"/>
              </a:solidFill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761A-02E1-4A75-BEDE-880BB655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483" y="166146"/>
            <a:ext cx="719998" cy="89835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4C3806D-5A76-48F4-BF1E-61ACFD5F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57741"/>
              </p:ext>
            </p:extLst>
          </p:nvPr>
        </p:nvGraphicFramePr>
        <p:xfrm>
          <a:off x="937846" y="1064498"/>
          <a:ext cx="10462588" cy="453753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6186">
                  <a:extLst>
                    <a:ext uri="{9D8B030D-6E8A-4147-A177-3AD203B41FA5}">
                      <a16:colId xmlns:a16="http://schemas.microsoft.com/office/drawing/2014/main" val="2490142094"/>
                    </a:ext>
                  </a:extLst>
                </a:gridCol>
                <a:gridCol w="2522593">
                  <a:extLst>
                    <a:ext uri="{9D8B030D-6E8A-4147-A177-3AD203B41FA5}">
                      <a16:colId xmlns:a16="http://schemas.microsoft.com/office/drawing/2014/main" val="98694396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989081309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256887107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3817848238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086043304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994621110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660139581"/>
                    </a:ext>
                  </a:extLst>
                </a:gridCol>
                <a:gridCol w="401912">
                  <a:extLst>
                    <a:ext uri="{9D8B030D-6E8A-4147-A177-3AD203B41FA5}">
                      <a16:colId xmlns:a16="http://schemas.microsoft.com/office/drawing/2014/main" val="444679920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610992584"/>
                    </a:ext>
                  </a:extLst>
                </a:gridCol>
                <a:gridCol w="321181">
                  <a:extLst>
                    <a:ext uri="{9D8B030D-6E8A-4147-A177-3AD203B41FA5}">
                      <a16:colId xmlns:a16="http://schemas.microsoft.com/office/drawing/2014/main" val="3255092271"/>
                    </a:ext>
                  </a:extLst>
                </a:gridCol>
                <a:gridCol w="318623">
                  <a:extLst>
                    <a:ext uri="{9D8B030D-6E8A-4147-A177-3AD203B41FA5}">
                      <a16:colId xmlns:a16="http://schemas.microsoft.com/office/drawing/2014/main" val="256097727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54669010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1677674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825144771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427210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51310420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77322755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4257052285"/>
                    </a:ext>
                  </a:extLst>
                </a:gridCol>
                <a:gridCol w="1475448">
                  <a:extLst>
                    <a:ext uri="{9D8B030D-6E8A-4147-A177-3AD203B41FA5}">
                      <a16:colId xmlns:a16="http://schemas.microsoft.com/office/drawing/2014/main" val="592191288"/>
                    </a:ext>
                  </a:extLst>
                </a:gridCol>
              </a:tblGrid>
              <a:tr h="2822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</a:t>
                      </a:r>
                    </a:p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86423"/>
                  </a:ext>
                </a:extLst>
              </a:tr>
              <a:tr h="530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3130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460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 на разработку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 капитального ремонта поликлиники*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277062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Частичный капитальный ремонт поликлиники в рамках доведенных лимитов*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60**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324047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Завершение капитального ремонта поликлиники, закупка оборудования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Финансирование по годам, млн руб.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128,3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194,3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8204611"/>
                  </a:ext>
                </a:extLst>
              </a:tr>
            </a:tbl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15943D-C7AD-4165-8244-38687F245329}"/>
              </a:ext>
            </a:extLst>
          </p:cNvPr>
          <p:cNvCxnSpPr>
            <a:cxnSpLocks/>
          </p:cNvCxnSpPr>
          <p:nvPr/>
        </p:nvCxnSpPr>
        <p:spPr>
          <a:xfrm flipH="1">
            <a:off x="4560277" y="3899019"/>
            <a:ext cx="1148864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F256FDF-D7FB-48A1-AAB0-E792B6BD8C4E}"/>
              </a:ext>
            </a:extLst>
          </p:cNvPr>
          <p:cNvCxnSpPr>
            <a:cxnSpLocks/>
          </p:cNvCxnSpPr>
          <p:nvPr/>
        </p:nvCxnSpPr>
        <p:spPr>
          <a:xfrm flipH="1">
            <a:off x="5776957" y="4754272"/>
            <a:ext cx="2798473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F7BC27-52D9-4AF1-BEC6-08EF397250B5}"/>
              </a:ext>
            </a:extLst>
          </p:cNvPr>
          <p:cNvSpPr txBox="1"/>
          <p:nvPr/>
        </p:nvSpPr>
        <p:spPr>
          <a:xfrm>
            <a:off x="883684" y="5644144"/>
            <a:ext cx="1037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Планируется заключение госконтракта одновременно на проектирование и капитальный ремонт;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Программой модернизации первичного звена здравоохранения Тверской области предусмотрены средства в 2021 году в размере 60 млн руб. на проведение капитального ремонта;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Дополнительная финансовая потребность составляет 6 млн руб. в 2021 году, 128,3 млн руб. в 2022 году.</a:t>
            </a:r>
          </a:p>
        </p:txBody>
      </p:sp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1005" y="6407625"/>
            <a:ext cx="422265" cy="365125"/>
          </a:xfrm>
        </p:spPr>
        <p:txBody>
          <a:bodyPr/>
          <a:lstStyle/>
          <a:p>
            <a:fld id="{F265F8DA-683E-4B80-A430-9E9364D9787F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133318" y="2420244"/>
            <a:ext cx="40307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536394" y="3031801"/>
            <a:ext cx="198848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2">
            <a:extLst>
              <a:ext uri="{FF2B5EF4-FFF2-40B4-BE49-F238E27FC236}">
                <a16:creationId xmlns:a16="http://schemas.microsoft.com/office/drawing/2014/main" id="{A229BE50-47F6-4D8B-A64C-9CD0DC6A258C}"/>
              </a:ext>
            </a:extLst>
          </p:cNvPr>
          <p:cNvSpPr/>
          <p:nvPr/>
        </p:nvSpPr>
        <p:spPr>
          <a:xfrm>
            <a:off x="1615836" y="-4764"/>
            <a:ext cx="10107247" cy="5392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121907" tIns="60953" rIns="121907" bIns="60953" anchor="t" anchorCtr="1" compatLnSpc="1">
            <a:sp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700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FF9E84-5AF9-4A31-9869-201FD6282F38}"/>
              </a:ext>
            </a:extLst>
          </p:cNvPr>
          <p:cNvSpPr txBox="1"/>
          <p:nvPr/>
        </p:nvSpPr>
        <p:spPr>
          <a:xfrm>
            <a:off x="827559" y="110564"/>
            <a:ext cx="10895524" cy="10095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07" tIns="60953" rIns="121907" bIns="60953" anchor="ctr" anchorCtr="1" compatLnSpc="1">
            <a:noAutofit/>
          </a:bodyPr>
          <a:lstStyle/>
          <a:p>
            <a:pPr marL="179999"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>
                <a:solidFill>
                  <a:srgbClr val="AC8300"/>
                </a:solidFill>
                <a:latin typeface="Times New Roman" pitchFamily="18"/>
                <a:cs typeface="Times New Roman" pitchFamily="18"/>
              </a:rPr>
              <a:t>ДОРОЖНАЯ КАРТА ПО ПРОВЕДЕНИЮ КАПИТАЛЬНОГО РЕМОНТА ПОЛИКЛИНИКИ ГБУЗ «БОЛОГОВСКАЯ ЦРБ»</a:t>
            </a:r>
            <a:endParaRPr lang="ru-RU" sz="2400" b="1" kern="0" dirty="0">
              <a:solidFill>
                <a:srgbClr val="AC8300"/>
              </a:solidFill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D8761A-02E1-4A75-BEDE-880BB655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8483" y="166146"/>
            <a:ext cx="719998" cy="89835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4C3806D-5A76-48F4-BF1E-61ACFD5F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4666"/>
              </p:ext>
            </p:extLst>
          </p:nvPr>
        </p:nvGraphicFramePr>
        <p:xfrm>
          <a:off x="928481" y="1439715"/>
          <a:ext cx="10462588" cy="398442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66186">
                  <a:extLst>
                    <a:ext uri="{9D8B030D-6E8A-4147-A177-3AD203B41FA5}">
                      <a16:colId xmlns:a16="http://schemas.microsoft.com/office/drawing/2014/main" val="2490142094"/>
                    </a:ext>
                  </a:extLst>
                </a:gridCol>
                <a:gridCol w="2522593">
                  <a:extLst>
                    <a:ext uri="{9D8B030D-6E8A-4147-A177-3AD203B41FA5}">
                      <a16:colId xmlns:a16="http://schemas.microsoft.com/office/drawing/2014/main" val="98694396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989081309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256887107"/>
                    </a:ext>
                  </a:extLst>
                </a:gridCol>
                <a:gridCol w="357255">
                  <a:extLst>
                    <a:ext uri="{9D8B030D-6E8A-4147-A177-3AD203B41FA5}">
                      <a16:colId xmlns:a16="http://schemas.microsoft.com/office/drawing/2014/main" val="3817848238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086043304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994621110"/>
                    </a:ext>
                  </a:extLst>
                </a:gridCol>
                <a:gridCol w="428706">
                  <a:extLst>
                    <a:ext uri="{9D8B030D-6E8A-4147-A177-3AD203B41FA5}">
                      <a16:colId xmlns:a16="http://schemas.microsoft.com/office/drawing/2014/main" val="1660139581"/>
                    </a:ext>
                  </a:extLst>
                </a:gridCol>
                <a:gridCol w="401912">
                  <a:extLst>
                    <a:ext uri="{9D8B030D-6E8A-4147-A177-3AD203B41FA5}">
                      <a16:colId xmlns:a16="http://schemas.microsoft.com/office/drawing/2014/main" val="444679920"/>
                    </a:ext>
                  </a:extLst>
                </a:gridCol>
                <a:gridCol w="384049">
                  <a:extLst>
                    <a:ext uri="{9D8B030D-6E8A-4147-A177-3AD203B41FA5}">
                      <a16:colId xmlns:a16="http://schemas.microsoft.com/office/drawing/2014/main" val="1610992584"/>
                    </a:ext>
                  </a:extLst>
                </a:gridCol>
                <a:gridCol w="321181">
                  <a:extLst>
                    <a:ext uri="{9D8B030D-6E8A-4147-A177-3AD203B41FA5}">
                      <a16:colId xmlns:a16="http://schemas.microsoft.com/office/drawing/2014/main" val="3255092271"/>
                    </a:ext>
                  </a:extLst>
                </a:gridCol>
                <a:gridCol w="318623">
                  <a:extLst>
                    <a:ext uri="{9D8B030D-6E8A-4147-A177-3AD203B41FA5}">
                      <a16:colId xmlns:a16="http://schemas.microsoft.com/office/drawing/2014/main" val="256097727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546690108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1677674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825144771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4272103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351310420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2773227555"/>
                    </a:ext>
                  </a:extLst>
                </a:gridCol>
                <a:gridCol w="334501">
                  <a:extLst>
                    <a:ext uri="{9D8B030D-6E8A-4147-A177-3AD203B41FA5}">
                      <a16:colId xmlns:a16="http://schemas.microsoft.com/office/drawing/2014/main" val="4257052285"/>
                    </a:ext>
                  </a:extLst>
                </a:gridCol>
                <a:gridCol w="1475448">
                  <a:extLst>
                    <a:ext uri="{9D8B030D-6E8A-4147-A177-3AD203B41FA5}">
                      <a16:colId xmlns:a16="http://schemas.microsoft.com/office/drawing/2014/main" val="592191288"/>
                    </a:ext>
                  </a:extLst>
                </a:gridCol>
              </a:tblGrid>
              <a:tr h="28221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ru-RU" sz="16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Стоимость,</a:t>
                      </a:r>
                    </a:p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млн руб.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86423"/>
                  </a:ext>
                </a:extLst>
              </a:tr>
              <a:tr h="5302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фев.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июль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vert="vert27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53130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46061"/>
                  </a:ext>
                </a:extLst>
              </a:tr>
              <a:tr h="63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средств на разработку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проекта капитального ремонта поликлиники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3277062"/>
                  </a:ext>
                </a:extLst>
              </a:tr>
              <a:tr h="926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Капитальный ремонт поликлиники, закупка оборудования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324047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Финансирование по годам, млн руб.</a:t>
                      </a:r>
                    </a:p>
                  </a:txBody>
                  <a:tcPr marL="7620" marR="7620" marT="7620" marB="0" anchor="ctr"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8204611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551447" y="3533374"/>
            <a:ext cx="198608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15943D-C7AD-4165-8244-38687F245329}"/>
              </a:ext>
            </a:extLst>
          </p:cNvPr>
          <p:cNvCxnSpPr>
            <a:cxnSpLocks/>
          </p:cNvCxnSpPr>
          <p:nvPr/>
        </p:nvCxnSpPr>
        <p:spPr>
          <a:xfrm flipH="1">
            <a:off x="4542693" y="4337374"/>
            <a:ext cx="3353621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3EC88A-CBBE-49CE-93EF-D5AA423C101D}"/>
              </a:ext>
            </a:extLst>
          </p:cNvPr>
          <p:cNvSpPr txBox="1"/>
          <p:nvPr/>
        </p:nvSpPr>
        <p:spPr>
          <a:xfrm>
            <a:off x="883684" y="5533173"/>
            <a:ext cx="1037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Планируется заключение госконтракта одновременно на проектирование и капитальный ремонт;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Программой модернизации первичного звена здравоохранения Тверской области предусмотрены средства в 2021 и 2022 годах в размере 139 млн руб. на проведение капитального ремонта;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Дополнительная финансовая потребность составляет 6 млн руб. в 2021 году.</a:t>
            </a:r>
          </a:p>
        </p:txBody>
      </p:sp>
      <p:sp>
        <p:nvSpPr>
          <p:cNvPr id="11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571005" y="6407625"/>
            <a:ext cx="422265" cy="365125"/>
          </a:xfrm>
        </p:spPr>
        <p:txBody>
          <a:bodyPr/>
          <a:lstStyle/>
          <a:p>
            <a:fld id="{F265F8DA-683E-4B80-A430-9E9364D9787F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0730857-929E-4A8A-A7B9-8E466C3CC0C1}"/>
              </a:ext>
            </a:extLst>
          </p:cNvPr>
          <p:cNvCxnSpPr>
            <a:cxnSpLocks/>
          </p:cNvCxnSpPr>
          <p:nvPr/>
        </p:nvCxnSpPr>
        <p:spPr>
          <a:xfrm flipH="1">
            <a:off x="4148371" y="2864625"/>
            <a:ext cx="403076" cy="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35629"/>
      </p:ext>
    </p:extLst>
  </p:cSld>
  <p:clrMapOvr>
    <a:masterClrMapping/>
  </p:clrMapOvr>
</p:sld>
</file>

<file path=ppt/theme/theme1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16910</TotalTime>
  <Words>735</Words>
  <Application>Microsoft Office PowerPoint</Application>
  <PresentationFormat>Широкоэкранный</PresentationFormat>
  <Paragraphs>297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4_Тема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Березин Дмитрий Борисович</cp:lastModifiedBy>
  <cp:revision>1222</cp:revision>
  <cp:lastPrinted>2021-07-08T14:55:21Z</cp:lastPrinted>
  <dcterms:created xsi:type="dcterms:W3CDTF">2020-07-15T12:32:31Z</dcterms:created>
  <dcterms:modified xsi:type="dcterms:W3CDTF">2021-08-20T19:02:48Z</dcterms:modified>
</cp:coreProperties>
</file>