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  <p:sldMasterId id="2147484074" r:id="rId2"/>
  </p:sldMasterIdLst>
  <p:notesMasterIdLst>
    <p:notesMasterId r:id="rId12"/>
  </p:notesMasterIdLst>
  <p:handoutMasterIdLst>
    <p:handoutMasterId r:id="rId13"/>
  </p:handoutMasterIdLst>
  <p:sldIdLst>
    <p:sldId id="256" r:id="rId3"/>
    <p:sldId id="784" r:id="rId4"/>
    <p:sldId id="787" r:id="rId5"/>
    <p:sldId id="408" r:id="rId6"/>
    <p:sldId id="428" r:id="rId7"/>
    <p:sldId id="419" r:id="rId8"/>
    <p:sldId id="429" r:id="rId9"/>
    <p:sldId id="788" r:id="rId10"/>
    <p:sldId id="259" r:id="rId11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5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4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3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2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37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3403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4" userDrawn="1">
          <p15:clr>
            <a:srgbClr val="A4A3A4"/>
          </p15:clr>
        </p15:guide>
        <p15:guide id="2" pos="2154" userDrawn="1">
          <p15:clr>
            <a:srgbClr val="A4A3A4"/>
          </p15:clr>
        </p15:guide>
        <p15:guide id="3" orient="horz" pos="3122" userDrawn="1">
          <p15:clr>
            <a:srgbClr val="A4A3A4"/>
          </p15:clr>
        </p15:guide>
        <p15:guide id="4" orient="horz" pos="3039" userDrawn="1">
          <p15:clr>
            <a:srgbClr val="A4A3A4"/>
          </p15:clr>
        </p15:guide>
        <p15:guide id="5" orient="horz" pos="3127" userDrawn="1">
          <p15:clr>
            <a:srgbClr val="A4A3A4"/>
          </p15:clr>
        </p15:guide>
        <p15:guide id="6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9E7"/>
    <a:srgbClr val="FFCC99"/>
    <a:srgbClr val="E0FDB8"/>
    <a:srgbClr val="99FF66"/>
    <a:srgbClr val="C1F5DA"/>
    <a:srgbClr val="CBF1D2"/>
    <a:srgbClr val="FFFFCC"/>
    <a:srgbClr val="66FFFF"/>
    <a:srgbClr val="66CC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1579" autoAdjust="0"/>
  </p:normalViewPr>
  <p:slideViewPr>
    <p:cSldViewPr snapToGrid="0">
      <p:cViewPr varScale="1">
        <p:scale>
          <a:sx n="141" d="100"/>
          <a:sy n="141" d="100"/>
        </p:scale>
        <p:origin x="1092" y="114"/>
      </p:cViewPr>
      <p:guideLst>
        <p:guide orient="horz" pos="2160"/>
        <p:guide pos="4537"/>
        <p:guide pos="3840"/>
        <p:guide orient="horz" pos="1620"/>
        <p:guide pos="3403"/>
        <p:guide pos="2880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034"/>
        <p:guide pos="2154"/>
        <p:guide orient="horz" pos="3122"/>
        <p:guide orient="horz" pos="3039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8" rIns="93315" bIns="46658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53" y="2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8" rIns="93315" bIns="46658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7699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8" rIns="93315" bIns="46658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53" y="9427699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8" rIns="93315" bIns="46658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8" rIns="93315" bIns="46658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3" y="2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8" rIns="93315" bIns="46658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3" y="4715481"/>
            <a:ext cx="5437510" cy="4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8" rIns="93315" bIns="46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7699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8" rIns="93315" bIns="46658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3" y="9427699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8" rIns="93315" bIns="46658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1480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3500" y="741363"/>
            <a:ext cx="6610350" cy="3717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38418" indent="-284007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36028" indent="-22720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0439" indent="-22720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44850" indent="-22720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99261" indent="-2272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53672" indent="-2272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08083" indent="-2272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62494" indent="-2272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90B036-462E-48B9-8346-BCED5AE8D850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0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597825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1C4AE-D17A-4E27-8DE8-A77A63AFCA90}" type="datetime1">
              <a:rPr lang="ru-RU" smtClean="0"/>
              <a:t>17.08.2021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BA358-7AEA-451E-BC3A-F9BD75E27E87}" type="datetime1">
              <a:rPr lang="ru-RU" smtClean="0"/>
              <a:t>17.08.2021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3" y="205984"/>
            <a:ext cx="2057401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1" y="205984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5FB9E-BEA3-43B1-8D84-FDFDA4EA9B48}" type="datetime1">
              <a:rPr lang="ru-RU" smtClean="0"/>
              <a:t>17.08.2021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56"/>
            <a:ext cx="7772401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9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23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98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7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2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9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CC11F1-00E5-41FB-969D-D8B8AAC5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07720-9E0E-49A7-9511-907E381F7660}" type="datetime1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31D7C4-7A0D-4C8C-AD2B-BF9A71C8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8914CF-4DD6-482D-9244-B5297AED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4F2FD-16B4-4046-BCB2-A2D54BEF547B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2098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EF6F22-8637-4937-95C9-6DF29FDE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BA847-0350-4FAE-8701-F4F5AEB71EA2}" type="datetime1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56BD0C-2769-40CF-8A50-A940C84A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152C62-BA48-4A93-B8DF-11095EE8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011BF-79E4-4F18-A5E9-353496B54040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23342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212"/>
            <a:ext cx="7772401" cy="1021556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1" cy="1125140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462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549257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3pPr>
            <a:lvl4pPr marL="82388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4pPr>
            <a:lvl5pPr marL="109851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5pPr>
            <a:lvl6pPr marL="1373143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6pPr>
            <a:lvl7pPr marL="1647772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7pPr>
            <a:lvl8pPr marL="1922400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8pPr>
            <a:lvl9pPr marL="2197029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42D796-5819-413B-B6BA-853DC76B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53A82-FE1B-4A5F-8549-CE55208C6D89}" type="datetime1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5D8C07-78FC-460F-811D-AF3FED61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A859CA-415F-4FCF-81E0-64D74CCE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38CFE-A3F7-47FC-9867-E82504AAD0D6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834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21" y="1200155"/>
            <a:ext cx="4038600" cy="3394472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279E818-FB6B-4E5F-A9C4-CA5BEDA4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49C8A-6B37-4AC9-8850-662469226DCC}" type="datetime1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D90F4A1A-F53B-4BAE-BC65-660972AF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8E6E677-39BA-4BCC-BAD6-D31FC890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F4801-BCB5-4EEB-BDC0-2D3C7D7F96F9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65106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151336"/>
            <a:ext cx="4040188" cy="479822"/>
          </a:xfrm>
        </p:spPr>
        <p:txBody>
          <a:bodyPr anchor="b"/>
          <a:lstStyle>
            <a:lvl1pPr marL="0" indent="0">
              <a:buNone/>
              <a:defRPr sz="1425" b="1"/>
            </a:lvl1pPr>
            <a:lvl2pPr marL="274628" indent="0">
              <a:buNone/>
              <a:defRPr sz="1200" b="1"/>
            </a:lvl2pPr>
            <a:lvl3pPr marL="549257" indent="0">
              <a:buNone/>
              <a:defRPr sz="1050" b="1"/>
            </a:lvl3pPr>
            <a:lvl4pPr marL="823886" indent="0">
              <a:buNone/>
              <a:defRPr sz="975" b="1"/>
            </a:lvl4pPr>
            <a:lvl5pPr marL="1098515" indent="0">
              <a:buNone/>
              <a:defRPr sz="975" b="1"/>
            </a:lvl5pPr>
            <a:lvl6pPr marL="1373143" indent="0">
              <a:buNone/>
              <a:defRPr sz="975" b="1"/>
            </a:lvl6pPr>
            <a:lvl7pPr marL="1647772" indent="0">
              <a:buNone/>
              <a:defRPr sz="975" b="1"/>
            </a:lvl7pPr>
            <a:lvl8pPr marL="1922400" indent="0">
              <a:buNone/>
              <a:defRPr sz="975" b="1"/>
            </a:lvl8pPr>
            <a:lvl9pPr marL="2197029" indent="0">
              <a:buNone/>
              <a:defRPr sz="9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1631156"/>
            <a:ext cx="4040188" cy="2963466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1" y="1151336"/>
            <a:ext cx="4041775" cy="479822"/>
          </a:xfrm>
        </p:spPr>
        <p:txBody>
          <a:bodyPr anchor="b"/>
          <a:lstStyle>
            <a:lvl1pPr marL="0" indent="0">
              <a:buNone/>
              <a:defRPr sz="1425" b="1"/>
            </a:lvl1pPr>
            <a:lvl2pPr marL="274628" indent="0">
              <a:buNone/>
              <a:defRPr sz="1200" b="1"/>
            </a:lvl2pPr>
            <a:lvl3pPr marL="549257" indent="0">
              <a:buNone/>
              <a:defRPr sz="1050" b="1"/>
            </a:lvl3pPr>
            <a:lvl4pPr marL="823886" indent="0">
              <a:buNone/>
              <a:defRPr sz="975" b="1"/>
            </a:lvl4pPr>
            <a:lvl5pPr marL="1098515" indent="0">
              <a:buNone/>
              <a:defRPr sz="975" b="1"/>
            </a:lvl5pPr>
            <a:lvl6pPr marL="1373143" indent="0">
              <a:buNone/>
              <a:defRPr sz="975" b="1"/>
            </a:lvl6pPr>
            <a:lvl7pPr marL="1647772" indent="0">
              <a:buNone/>
              <a:defRPr sz="975" b="1"/>
            </a:lvl7pPr>
            <a:lvl8pPr marL="1922400" indent="0">
              <a:buNone/>
              <a:defRPr sz="975" b="1"/>
            </a:lvl8pPr>
            <a:lvl9pPr marL="2197029" indent="0">
              <a:buNone/>
              <a:defRPr sz="9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1" y="1631156"/>
            <a:ext cx="4041775" cy="2963466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2DD02EA-7653-46E6-8E44-3F42752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E33B8-BC11-4026-9FFC-7365D061D19E}" type="datetime1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90ADF581-049D-46C1-BB97-5A268D5A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F09CCA2B-20FB-46D4-A69B-6B264CB5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CD541-B8DD-47CC-B098-E1929C6813C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254568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2B39D241-84E1-4AF1-8E84-7AEE28C6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66A5B-4C62-4E76-9574-D6C803727CB6}" type="datetime1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3933BC44-270D-4C99-8732-F98D69CF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4F6C96C-AA23-4422-A4D7-030BBA7A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8EDB2-DC28-4EB9-A5C7-5A5CE1C7588B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01270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97E01A8C-474E-4540-AAE4-1D484BE2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7CDC7-2E76-4D93-A898-05E05A3AD55A}" type="datetime1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2E652A9B-380E-4902-993A-62545ACC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71E8664-A340-48FC-8D3E-90A21AB7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B087C-0E89-416A-BDD0-193E344577C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10707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5" y="204788"/>
            <a:ext cx="3008313" cy="871538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7"/>
            <a:ext cx="5111750" cy="4389835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5" y="1076328"/>
            <a:ext cx="3008313" cy="3518297"/>
          </a:xfrm>
        </p:spPr>
        <p:txBody>
          <a:bodyPr/>
          <a:lstStyle>
            <a:lvl1pPr marL="0" indent="0">
              <a:buNone/>
              <a:defRPr sz="825"/>
            </a:lvl1pPr>
            <a:lvl2pPr marL="274628" indent="0">
              <a:buNone/>
              <a:defRPr sz="750"/>
            </a:lvl2pPr>
            <a:lvl3pPr marL="549257" indent="0">
              <a:buNone/>
              <a:defRPr sz="600"/>
            </a:lvl3pPr>
            <a:lvl4pPr marL="823886" indent="0">
              <a:buNone/>
              <a:defRPr sz="525"/>
            </a:lvl4pPr>
            <a:lvl5pPr marL="1098515" indent="0">
              <a:buNone/>
              <a:defRPr sz="525"/>
            </a:lvl5pPr>
            <a:lvl6pPr marL="1373143" indent="0">
              <a:buNone/>
              <a:defRPr sz="525"/>
            </a:lvl6pPr>
            <a:lvl7pPr marL="1647772" indent="0">
              <a:buNone/>
              <a:defRPr sz="525"/>
            </a:lvl7pPr>
            <a:lvl8pPr marL="1922400" indent="0">
              <a:buNone/>
              <a:defRPr sz="525"/>
            </a:lvl8pPr>
            <a:lvl9pPr marL="2197029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3F3A7782-D52E-4350-8FF8-D3F12AB2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B2F3-7CAA-4350-82C3-A314E96872FA}" type="datetime1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6ABD8A9-14F9-4824-B392-BAC962A7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2485265-31AC-40B5-89CD-8FDDE8C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470F2-645C-41D0-AF02-82706777EAA4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3082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AA80-DD81-49F2-9324-E88E693C791A}" type="datetime1">
              <a:rPr lang="ru-RU" smtClean="0"/>
              <a:t>17.08.2021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3600451"/>
            <a:ext cx="5486400" cy="42505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1950"/>
            </a:lvl1pPr>
            <a:lvl2pPr marL="274628" indent="0">
              <a:buNone/>
              <a:defRPr sz="1650"/>
            </a:lvl2pPr>
            <a:lvl3pPr marL="549257" indent="0">
              <a:buNone/>
              <a:defRPr sz="1425"/>
            </a:lvl3pPr>
            <a:lvl4pPr marL="823886" indent="0">
              <a:buNone/>
              <a:defRPr sz="1200"/>
            </a:lvl4pPr>
            <a:lvl5pPr marL="1098515" indent="0">
              <a:buNone/>
              <a:defRPr sz="1200"/>
            </a:lvl5pPr>
            <a:lvl6pPr marL="1373143" indent="0">
              <a:buNone/>
              <a:defRPr sz="1200"/>
            </a:lvl6pPr>
            <a:lvl7pPr marL="1647772" indent="0">
              <a:buNone/>
              <a:defRPr sz="1200"/>
            </a:lvl7pPr>
            <a:lvl8pPr marL="1922400" indent="0">
              <a:buNone/>
              <a:defRPr sz="1200"/>
            </a:lvl8pPr>
            <a:lvl9pPr marL="2197029" indent="0">
              <a:buNone/>
              <a:defRPr sz="1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4025505"/>
            <a:ext cx="5486400" cy="603647"/>
          </a:xfrm>
        </p:spPr>
        <p:txBody>
          <a:bodyPr/>
          <a:lstStyle>
            <a:lvl1pPr marL="0" indent="0">
              <a:buNone/>
              <a:defRPr sz="825"/>
            </a:lvl1pPr>
            <a:lvl2pPr marL="274628" indent="0">
              <a:buNone/>
              <a:defRPr sz="750"/>
            </a:lvl2pPr>
            <a:lvl3pPr marL="549257" indent="0">
              <a:buNone/>
              <a:defRPr sz="600"/>
            </a:lvl3pPr>
            <a:lvl4pPr marL="823886" indent="0">
              <a:buNone/>
              <a:defRPr sz="525"/>
            </a:lvl4pPr>
            <a:lvl5pPr marL="1098515" indent="0">
              <a:buNone/>
              <a:defRPr sz="525"/>
            </a:lvl5pPr>
            <a:lvl6pPr marL="1373143" indent="0">
              <a:buNone/>
              <a:defRPr sz="525"/>
            </a:lvl6pPr>
            <a:lvl7pPr marL="1647772" indent="0">
              <a:buNone/>
              <a:defRPr sz="525"/>
            </a:lvl7pPr>
            <a:lvl8pPr marL="1922400" indent="0">
              <a:buNone/>
              <a:defRPr sz="525"/>
            </a:lvl8pPr>
            <a:lvl9pPr marL="2197029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127D0B4-EABF-4A05-B636-28BFEFE7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B23D-47B4-49FA-8CAB-DB8341CCF7F6}" type="datetime1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73643106-4AAD-459B-A939-B7B313AD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DFF4B37-456C-4259-8120-257961FA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76AE7-F7A8-4E1E-BC27-EEB690CF4A06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88692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76707E-C75F-4212-95E5-30745F1F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D4F8-8D76-456B-B69F-F93E2E4E2E60}" type="datetime1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A0342A-69E3-419F-83B8-CC46167C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762387-51BF-4AEC-99BD-4707FE7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AB2BD-BB34-45FC-89BE-E1B90E1AF4C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28309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8"/>
            <a:ext cx="2057400" cy="4388644"/>
          </a:xfrm>
        </p:spPr>
        <p:txBody>
          <a:bodyPr vert="eaVert"/>
          <a:lstStyle/>
          <a:p>
            <a:r>
              <a:rPr lang="en-US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25" y="205988"/>
            <a:ext cx="6019799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5882A6-7F9A-4547-8278-DA8110C1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45761-0C00-440A-BE0E-D20AFF4F5EE5}" type="datetime1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90C355-72F0-41FB-B2A9-19285375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361FA7-4C25-4B09-9148-D970B8E9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F6D42-8BB2-4613-8D2F-52759303BF94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7621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3305180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53FF9-18DA-4734-B4C2-9D4B4C1503C0}" type="datetime1">
              <a:rPr lang="ru-RU" smtClean="0"/>
              <a:t>17.08.2021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A0F5B-3E1E-4C43-88CE-2B47DFC11A21}" type="datetime1">
              <a:rPr lang="ru-RU" smtClean="0"/>
              <a:t>17.08.2021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151336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2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1" y="1151336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7E930-7F7E-4975-9177-0F91A28FD507}" type="datetime1">
              <a:rPr lang="ru-RU" smtClean="0"/>
              <a:t>17.08.2021</a:t>
            </a:fld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76FD-C86B-45C4-9350-ACCDD1F9DAD1}" type="datetime1">
              <a:rPr lang="ru-RU" smtClean="0"/>
              <a:t>17.08.2021</a:t>
            </a:fld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9EA21-EE41-4694-AD12-9BC13C738B81}" type="datetime1">
              <a:rPr lang="ru-RU" smtClean="0"/>
              <a:t>17.08.2021</a:t>
            </a:fld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4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814C-B110-4B12-9E06-E8EC11FF2201}" type="datetime1">
              <a:rPr lang="ru-RU" smtClean="0"/>
              <a:t>17.08.2021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4291A-C877-4931-8CF5-541223913869}" type="datetime1">
              <a:rPr lang="ru-RU" smtClean="0"/>
              <a:t>17.08.2021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200154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68392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70DCC1-02D0-4641-8457-CB559CE221BE}" type="datetime1">
              <a:rPr lang="ru-RU" smtClean="0"/>
              <a:t>17.08.2021</a:t>
            </a:fld>
            <a:endParaRPr lang="ru-RU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4683920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468392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D29C4550-A975-4B8D-A6E4-58AA1E389A1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3234" tIns="36617" rIns="73234" bIns="366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9C6DCEB1-1A5F-426A-B96D-1F1BC1C114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3234" tIns="36617" rIns="73234" bIns="3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37A59B-F745-400C-B62E-12D1F06A3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73234" tIns="36617" rIns="73234" bIns="36617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45B124-3A01-4D9E-8D02-225585F49F25}" type="datetime1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B85EE3-BABB-4224-86DB-CA320A913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73234" tIns="36617" rIns="73234" bIns="36617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30CBF2-5311-4A67-BED1-F8F4F95F0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73234" tIns="36617" rIns="73234" bIns="36617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25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9C8C4DD-88E4-4926-A9B2-ADC41E6EBF9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2651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2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25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25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25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25">
          <a:solidFill>
            <a:schemeClr val="tx1"/>
          </a:solidFill>
          <a:latin typeface="Calibri" pitchFamily="34" charset="0"/>
        </a:defRPr>
      </a:lvl5pPr>
      <a:lvl6pPr marL="274628" algn="ctr" rtl="0" eaLnBrk="0" fontAlgn="base" hangingPunct="0">
        <a:spcBef>
          <a:spcPct val="0"/>
        </a:spcBef>
        <a:spcAft>
          <a:spcPct val="0"/>
        </a:spcAft>
        <a:defRPr sz="2625">
          <a:solidFill>
            <a:schemeClr val="tx1"/>
          </a:solidFill>
          <a:latin typeface="Calibri" pitchFamily="34" charset="0"/>
        </a:defRPr>
      </a:lvl6pPr>
      <a:lvl7pPr marL="549257" algn="ctr" rtl="0" eaLnBrk="0" fontAlgn="base" hangingPunct="0">
        <a:spcBef>
          <a:spcPct val="0"/>
        </a:spcBef>
        <a:spcAft>
          <a:spcPct val="0"/>
        </a:spcAft>
        <a:defRPr sz="2625">
          <a:solidFill>
            <a:schemeClr val="tx1"/>
          </a:solidFill>
          <a:latin typeface="Calibri" pitchFamily="34" charset="0"/>
        </a:defRPr>
      </a:lvl7pPr>
      <a:lvl8pPr marL="823886" algn="ctr" rtl="0" eaLnBrk="0" fontAlgn="base" hangingPunct="0">
        <a:spcBef>
          <a:spcPct val="0"/>
        </a:spcBef>
        <a:spcAft>
          <a:spcPct val="0"/>
        </a:spcAft>
        <a:defRPr sz="2625">
          <a:solidFill>
            <a:schemeClr val="tx1"/>
          </a:solidFill>
          <a:latin typeface="Calibri" pitchFamily="34" charset="0"/>
        </a:defRPr>
      </a:lvl8pPr>
      <a:lvl9pPr marL="1098515" algn="ctr" rtl="0" eaLnBrk="0" fontAlgn="base" hangingPunct="0">
        <a:spcBef>
          <a:spcPct val="0"/>
        </a:spcBef>
        <a:spcAft>
          <a:spcPct val="0"/>
        </a:spcAft>
        <a:defRPr sz="2625">
          <a:solidFill>
            <a:schemeClr val="tx1"/>
          </a:solidFill>
          <a:latin typeface="Calibri" pitchFamily="34" charset="0"/>
        </a:defRPr>
      </a:lvl9pPr>
    </p:titleStyle>
    <p:bodyStyle>
      <a:lvl1pPr marL="204788" indent="-2047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45294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692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960835" indent="-13692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679" indent="-13692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10457" indent="-137315" algn="l" defTabSz="549257" rtl="0" latinLnBrk="0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5086" indent="-137315" algn="l" defTabSz="549257" rtl="0" latinLnBrk="0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9715" indent="-137315" algn="l" defTabSz="549257" rtl="0" latinLnBrk="0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4344" indent="-137315" algn="l" defTabSz="549257" rtl="0" latinLnBrk="0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9257" rtl="0" latinLnBrk="0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74628" algn="l" defTabSz="549257" rtl="0" latinLnBrk="0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49257" algn="l" defTabSz="549257" rtl="0" latinLnBrk="0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23886" algn="l" defTabSz="549257" rtl="0" latinLnBrk="0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98515" algn="l" defTabSz="549257" rtl="0" latinLnBrk="0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73143" algn="l" defTabSz="549257" rtl="0" latinLnBrk="0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7772" algn="l" defTabSz="549257" rtl="0" latinLnBrk="0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22400" algn="l" defTabSz="549257" rtl="0" latinLnBrk="0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97029" algn="l" defTabSz="549257" rtl="0" latinLnBrk="0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93726" y="103167"/>
            <a:ext cx="5884748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КУЛЬТУРЫ </a:t>
            </a:r>
          </a:p>
          <a:p>
            <a:pPr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 </a:t>
            </a:r>
          </a:p>
          <a:p>
            <a:pPr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1611078" y="1563504"/>
            <a:ext cx="5921843" cy="159949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sz="2300" b="1" kern="1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143003" y="52189"/>
            <a:ext cx="138564" cy="2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57500" y="4284713"/>
            <a:ext cx="3429000" cy="56169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17 </a:t>
            </a: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августа 2021 года</a:t>
            </a: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52238" y="56036"/>
            <a:ext cx="567000" cy="703862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871312" y="1886198"/>
            <a:ext cx="77940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  размера стипендий и премий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молодым дарованиям тверского края</a:t>
            </a:r>
          </a:p>
        </p:txBody>
      </p:sp>
      <p:pic>
        <p:nvPicPr>
          <p:cNvPr id="10" name="Рисунок 1">
            <a:extLst>
              <a:ext uri="{FF2B5EF4-FFF2-40B4-BE49-F238E27FC236}">
                <a16:creationId xmlns:a16="http://schemas.microsoft.com/office/drawing/2014/main" xmlns="" id="{FA43C3D3-8148-4F82-8106-83117475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14301" y="5715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8853289" y="4785506"/>
            <a:ext cx="217541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843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44067" y="53449"/>
            <a:ext cx="601265" cy="7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822430" y="53450"/>
            <a:ext cx="8139630" cy="65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ru-RU" sz="1800" b="1" dirty="0">
                <a:solidFill>
                  <a:srgbClr val="A88000"/>
                </a:solidFill>
                <a:effectLst>
                  <a:outerShdw sx="1000" sy="10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НОРМАТИВНЫЕ ПРАВОВЫЕ ДОКУМЕНТЫ И ЦЕЛЬ</a:t>
            </a:r>
            <a:endParaRPr lang="ru-RU" sz="1800" dirty="0">
              <a:effectLst>
                <a:outerShdw sx="1000" sy="10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98223" y="3250485"/>
            <a:ext cx="1560435" cy="796637"/>
          </a:xfrm>
          <a:prstGeom prst="roundRect">
            <a:avLst>
              <a:gd name="adj" fmla="val 7859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ru-RU" altLang="ru-RU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9248" y="1359872"/>
            <a:ext cx="1858384" cy="1092698"/>
          </a:xfrm>
          <a:prstGeom prst="roundRect">
            <a:avLst>
              <a:gd name="adj" fmla="val 7859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spcAft>
                <a:spcPts val="0"/>
              </a:spcAft>
            </a:pPr>
            <a:endParaRPr lang="ru-RU" altLang="ru-RU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altLang="ru-RU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Правовые основания</a:t>
            </a:r>
          </a:p>
          <a:p>
            <a:pPr algn="just">
              <a:spcAft>
                <a:spcPts val="0"/>
              </a:spcAft>
            </a:pPr>
            <a:endParaRPr lang="ru-RU" sz="13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273301" y="3027217"/>
            <a:ext cx="6172476" cy="1530927"/>
          </a:xfrm>
          <a:prstGeom prst="roundRect">
            <a:avLst>
              <a:gd name="adj" fmla="val 7859"/>
            </a:avLst>
          </a:prstGeom>
          <a:solidFill>
            <a:srgbClr val="EBF1DE"/>
          </a:solidFill>
          <a:ln>
            <a:solidFill>
              <a:srgbClr val="BAD284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lnSpc>
                <a:spcPct val="90000"/>
              </a:lnSpc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Материальная поддержка одаренных детей и талантливой молодежи, проявивших себя в профессиональном освоении одного из видов искусства, обеспечение сохранности, развития отечественных традиций обучения одаренных детей и условий для их дальнейшего профессионального становления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258658" y="932582"/>
            <a:ext cx="6172476" cy="2038039"/>
          </a:xfrm>
          <a:prstGeom prst="roundRect">
            <a:avLst>
              <a:gd name="adj" fmla="val 7859"/>
            </a:avLst>
          </a:prstGeom>
          <a:solidFill>
            <a:srgbClr val="EBF1DE"/>
          </a:solidFill>
          <a:ln>
            <a:solidFill>
              <a:srgbClr val="BAD28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Постановление Правительства Тверской области </a:t>
            </a:r>
            <a:b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 17.10.2016 № 321-пп «О конкурсе на присуждение стипендий Губернатора Тверской области и премий Губернатора Тверской области»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Постановление Правительства Тверской области от 22.01.2013                      № 15-пп «О стипендии имени В.В Андреева»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Постановление Правительства Тверской области от 06.05.2017                    № 145-пп «О стипендии имени С.Я. Лемешева»</a:t>
            </a:r>
          </a:p>
          <a:p>
            <a:pPr algn="ctr"/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9" name="Прямая соединительная линия 18"/>
          <p:cNvCxnSpPr>
            <a:cxnSpLocks/>
          </p:cNvCxnSpPr>
          <p:nvPr/>
        </p:nvCxnSpPr>
        <p:spPr>
          <a:xfrm flipV="1">
            <a:off x="2051489" y="1225590"/>
            <a:ext cx="0" cy="2909992"/>
          </a:xfrm>
          <a:prstGeom prst="line">
            <a:avLst/>
          </a:prstGeom>
          <a:ln>
            <a:solidFill>
              <a:srgbClr val="CDDEA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9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0DB02DE-49D7-41EB-A212-38C95E9B1120}"/>
              </a:ext>
            </a:extLst>
          </p:cNvPr>
          <p:cNvSpPr txBox="1">
            <a:spLocks noChangeArrowheads="1"/>
          </p:cNvSpPr>
          <p:nvPr/>
        </p:nvSpPr>
        <p:spPr>
          <a:xfrm>
            <a:off x="4941094" y="1314450"/>
            <a:ext cx="3051572" cy="3086100"/>
          </a:xfrm>
          <a:prstGeom prst="rect">
            <a:avLst/>
          </a:prstGeom>
        </p:spPr>
        <p:txBody>
          <a:bodyPr lIns="54926" tIns="27463" rIns="54926" bIns="27463"/>
          <a:lstStyle/>
          <a:p>
            <a:pPr marL="205972" indent="-205972" algn="ctr" defTabSz="685800">
              <a:spcBef>
                <a:spcPct val="20000"/>
              </a:spcBef>
              <a:defRPr/>
            </a:pPr>
            <a:endParaRPr lang="ru-RU" sz="825" kern="0" dirty="0">
              <a:solidFill>
                <a:prstClr val="black"/>
              </a:solidFill>
              <a:latin typeface="Times New Roman" pitchFamily="18" charset="0"/>
              <a:cs typeface="Arial" panose="020B0604020202020204" pitchFamily="34" charset="0"/>
            </a:endParaRPr>
          </a:p>
          <a:p>
            <a:pPr marL="205972" indent="-205972" algn="ctr" defTabSz="685800">
              <a:spcBef>
                <a:spcPct val="20000"/>
              </a:spcBef>
              <a:defRPr/>
            </a:pPr>
            <a:endParaRPr lang="ru-RU" sz="825" b="1" kern="0" dirty="0">
              <a:solidFill>
                <a:prstClr val="black"/>
              </a:solidFill>
              <a:latin typeface="Times New Roman" pitchFamily="18" charset="0"/>
              <a:cs typeface="Arial" panose="020B0604020202020204" pitchFamily="34" charset="0"/>
            </a:endParaRPr>
          </a:p>
          <a:p>
            <a:pPr marL="205972" indent="-205972" algn="ctr" defTabSz="685800">
              <a:spcBef>
                <a:spcPct val="20000"/>
              </a:spcBef>
              <a:defRPr/>
            </a:pPr>
            <a:endParaRPr lang="ru-RU" sz="825" b="1" kern="0" dirty="0">
              <a:solidFill>
                <a:prstClr val="black"/>
              </a:solidFill>
              <a:latin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xmlns="" id="{E889A002-F93F-4A0E-A151-5590199CA4A2}"/>
              </a:ext>
            </a:extLst>
          </p:cNvPr>
          <p:cNvSpPr/>
          <p:nvPr/>
        </p:nvSpPr>
        <p:spPr>
          <a:xfrm>
            <a:off x="1885950" y="685800"/>
            <a:ext cx="5429250" cy="4114800"/>
          </a:xfrm>
          <a:prstGeom prst="roundRect">
            <a:avLst>
              <a:gd name="adj" fmla="val 12658"/>
            </a:avLst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4926" tIns="27463" rIns="54926" bIns="27463" anchor="ctr"/>
          <a:lstStyle/>
          <a:p>
            <a:pPr marL="171643" indent="-171643" algn="just" defTabSz="685800">
              <a:spcBef>
                <a:spcPts val="361"/>
              </a:spcBef>
              <a:buFont typeface="Arial" pitchFamily="34" charset="0"/>
              <a:buChar char="•"/>
              <a:defRPr/>
            </a:pPr>
            <a:endParaRPr lang="ru-RU" sz="9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1643" indent="-171643" algn="just" defTabSz="685800">
              <a:spcBef>
                <a:spcPts val="361"/>
              </a:spcBef>
              <a:buFont typeface="Arial" pitchFamily="34" charset="0"/>
              <a:buChar char="•"/>
              <a:defRPr/>
            </a:pPr>
            <a:endParaRPr lang="ru-RU" sz="9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Номер слайда 1">
            <a:extLst>
              <a:ext uri="{FF2B5EF4-FFF2-40B4-BE49-F238E27FC236}">
                <a16:creationId xmlns:a16="http://schemas.microsoft.com/office/drawing/2014/main" xmlns="" id="{62720CE9-4FAD-4AFA-B606-5ED65180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90197" y="4727973"/>
            <a:ext cx="16002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85800"/>
            <a:r>
              <a:rPr lang="ru-RU" alt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581" name="Заголовок 20">
            <a:extLst>
              <a:ext uri="{FF2B5EF4-FFF2-40B4-BE49-F238E27FC236}">
                <a16:creationId xmlns:a16="http://schemas.microsoft.com/office/drawing/2014/main" xmlns="" id="{9BD6CB94-464E-4B63-A963-0808D8B47767}"/>
              </a:ext>
            </a:extLst>
          </p:cNvPr>
          <p:cNvSpPr txBox="1">
            <a:spLocks/>
          </p:cNvSpPr>
          <p:nvPr/>
        </p:nvSpPr>
        <p:spPr bwMode="auto">
          <a:xfrm>
            <a:off x="985836" y="94058"/>
            <a:ext cx="8229600" cy="50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926" tIns="27463" rIns="54926" bIns="27463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14350" eaLnBrk="0" hangingPunct="0">
              <a:lnSpc>
                <a:spcPct val="90000"/>
              </a:lnSpc>
            </a:pP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СТИПЕНДИАЛЬНАЯ И ПРЕМИАЛЬНАЯ ПОДДЕРЖКА </a:t>
            </a:r>
          </a:p>
          <a:p>
            <a:pPr algn="ctr" defTabSz="514350" eaLnBrk="0" hangingPunct="0">
              <a:lnSpc>
                <a:spcPct val="90000"/>
              </a:lnSpc>
            </a:pP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МОЛОДЫХ ДАРОВАНИЙ ТВЕРСКОГО КРАЯ</a:t>
            </a: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xmlns="" id="{A852A542-7255-4E08-BB50-FEAB599F1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" y="2846783"/>
            <a:ext cx="3671888" cy="789385"/>
          </a:xfrm>
          <a:prstGeom prst="roundRect">
            <a:avLst>
              <a:gd name="adj" fmla="val 1666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4926" tIns="27463" rIns="54926" bIns="27463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Стипендии имени В.В. Андреева </a:t>
            </a:r>
          </a:p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(10 ежемесячных стипендий)</a:t>
            </a: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xmlns="" id="{DF3B7727-1BAB-46E6-BB0C-B2858FC38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" y="3700461"/>
            <a:ext cx="3671888" cy="859632"/>
          </a:xfrm>
          <a:prstGeom prst="roundRect">
            <a:avLst>
              <a:gd name="adj" fmla="val 1666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4926" tIns="27463" rIns="54926" bIns="27463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Стипендии имени С.Я. Лемешева </a:t>
            </a:r>
          </a:p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(2 ежемесячные стипендии) </a:t>
            </a:r>
          </a:p>
        </p:txBody>
      </p:sp>
      <p:sp>
        <p:nvSpPr>
          <p:cNvPr id="24584" name="Подзаголовок 2">
            <a:extLst>
              <a:ext uri="{FF2B5EF4-FFF2-40B4-BE49-F238E27FC236}">
                <a16:creationId xmlns:a16="http://schemas.microsoft.com/office/drawing/2014/main" xmlns="" id="{A444D4B3-FF71-421B-86FE-72E51C2DBD4D}"/>
              </a:ext>
            </a:extLst>
          </p:cNvPr>
          <p:cNvSpPr txBox="1">
            <a:spLocks/>
          </p:cNvSpPr>
          <p:nvPr/>
        </p:nvSpPr>
        <p:spPr bwMode="auto">
          <a:xfrm>
            <a:off x="1143000" y="4689276"/>
            <a:ext cx="735806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-182563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-182563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-182563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85800">
              <a:lnSpc>
                <a:spcPct val="90000"/>
              </a:lnSpc>
              <a:spcBef>
                <a:spcPct val="0"/>
              </a:spcBef>
              <a:buNone/>
            </a:pPr>
            <a:endParaRPr lang="ru-RU" altLang="ru-RU" sz="1600" kern="0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pic>
        <p:nvPicPr>
          <p:cNvPr id="24585" name="Рисунок 1">
            <a:extLst>
              <a:ext uri="{FF2B5EF4-FFF2-40B4-BE49-F238E27FC236}">
                <a16:creationId xmlns:a16="http://schemas.microsoft.com/office/drawing/2014/main" xmlns="" id="{524CE3AA-00CD-4A52-880E-A093CA12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14301" y="5715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xmlns="" id="{4A2AC6EA-3012-4AE4-9A63-CD42BCB6B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" y="1209675"/>
            <a:ext cx="3713560" cy="1525191"/>
          </a:xfrm>
          <a:prstGeom prst="roundRect">
            <a:avLst>
              <a:gd name="adj" fmla="val 1666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4926" tIns="27463" rIns="54926" bIns="27463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ru-RU" altLang="ru-RU" sz="1350" dirty="0">
              <a:solidFill>
                <a:prstClr val="black"/>
              </a:solidFill>
              <a:latin typeface="Times New Roman" pitchFamily="18" charset="0"/>
            </a:endParaRPr>
          </a:p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Стипендии и премии </a:t>
            </a:r>
          </a:p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Губернатора Тверской области</a:t>
            </a:r>
            <a:b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</a:b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(100 ежемесячных стипендий, </a:t>
            </a:r>
          </a:p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10 премий)</a:t>
            </a: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xmlns="" id="{391B07F2-6DA2-4732-8018-CB9BD37C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707232"/>
            <a:ext cx="7493794" cy="381000"/>
          </a:xfrm>
          <a:prstGeom prst="roundRect">
            <a:avLst>
              <a:gd name="adj" fmla="val 1666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4926" tIns="27463" rIns="54926" bIns="27463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Всего на выплату стипендий и премий ежегодно выделяется 1 627,8 тыс. рублей</a:t>
            </a:r>
          </a:p>
        </p:txBody>
      </p:sp>
      <p:sp>
        <p:nvSpPr>
          <p:cNvPr id="2" name="Штриховая стрелка вправо 1">
            <a:extLst>
              <a:ext uri="{FF2B5EF4-FFF2-40B4-BE49-F238E27FC236}">
                <a16:creationId xmlns:a16="http://schemas.microsoft.com/office/drawing/2014/main" xmlns="" id="{80168A55-A9D7-4390-BF38-9C7A2693A3D0}"/>
              </a:ext>
            </a:extLst>
          </p:cNvPr>
          <p:cNvSpPr/>
          <p:nvPr/>
        </p:nvSpPr>
        <p:spPr>
          <a:xfrm>
            <a:off x="4485085" y="1915716"/>
            <a:ext cx="225028" cy="171450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defRPr/>
            </a:pPr>
            <a:endParaRPr lang="ru-RU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xmlns="" id="{84039572-B972-4523-8811-5B95603E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832" y="1193007"/>
            <a:ext cx="3890962" cy="1535906"/>
          </a:xfrm>
          <a:prstGeom prst="roundRect">
            <a:avLst>
              <a:gd name="adj" fmla="val 1666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926" tIns="27463" rIns="54926" bIns="27463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Всего: 1 345,5 тыс. руб.: </a:t>
            </a:r>
          </a:p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Стипендии: 1,1 тыс. руб. - учащиеся ДШИ, НКО, формирований; </a:t>
            </a:r>
          </a:p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1,5 тыс. руб. - студенты ПОУ. </a:t>
            </a:r>
          </a:p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  Премии: 10,0 тыс. руб. - выпускники ПОУ</a:t>
            </a:r>
          </a:p>
        </p:txBody>
      </p:sp>
      <p:sp>
        <p:nvSpPr>
          <p:cNvPr id="23" name="Скругленный прямоугольник 22">
            <a:extLst>
              <a:ext uri="{FF2B5EF4-FFF2-40B4-BE49-F238E27FC236}">
                <a16:creationId xmlns:a16="http://schemas.microsoft.com/office/drawing/2014/main" xmlns="" id="{6A63348C-544A-4ABC-B6C7-0CF214C2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691" y="2833687"/>
            <a:ext cx="3863577" cy="802481"/>
          </a:xfrm>
          <a:prstGeom prst="roundRect">
            <a:avLst>
              <a:gd name="adj" fmla="val 1666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926" tIns="27463" rIns="54926" bIns="27463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Всего: 233,4 тыс. руб.: </a:t>
            </a:r>
          </a:p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3,0 тыс. руб. - студенты ПОУ</a:t>
            </a:r>
          </a:p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2,1 тыс. руб. - учащиеся ДШИ</a:t>
            </a:r>
          </a:p>
        </p:txBody>
      </p:sp>
      <p:sp>
        <p:nvSpPr>
          <p:cNvPr id="24" name="Штриховая стрелка вправо 23">
            <a:extLst>
              <a:ext uri="{FF2B5EF4-FFF2-40B4-BE49-F238E27FC236}">
                <a16:creationId xmlns:a16="http://schemas.microsoft.com/office/drawing/2014/main" xmlns="" id="{04B147CF-BF25-42F5-B7F8-1171728DC6B6}"/>
              </a:ext>
            </a:extLst>
          </p:cNvPr>
          <p:cNvSpPr/>
          <p:nvPr/>
        </p:nvSpPr>
        <p:spPr>
          <a:xfrm>
            <a:off x="4460081" y="3943350"/>
            <a:ext cx="225029" cy="171450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defRPr/>
            </a:pPr>
            <a:endParaRPr lang="ru-RU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xmlns="" id="{47F02808-AA75-4726-9102-C295CABC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691" y="3715941"/>
            <a:ext cx="3836193" cy="859632"/>
          </a:xfrm>
          <a:prstGeom prst="roundRect">
            <a:avLst>
              <a:gd name="adj" fmla="val 1666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926" tIns="27463" rIns="54926" bIns="27463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Всего: 48,9 тыс. руб.: </a:t>
            </a:r>
          </a:p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3,0 тыс. руб. - студенты ПОУ</a:t>
            </a:r>
          </a:p>
          <a:p>
            <a:pPr algn="ctr" defTabSz="685800">
              <a:defRPr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</a:rPr>
              <a:t>2,1 тыс. руб. - учащиеся ДШИ</a:t>
            </a:r>
          </a:p>
        </p:txBody>
      </p:sp>
      <p:sp>
        <p:nvSpPr>
          <p:cNvPr id="26" name="Штриховая стрелка вправо 25">
            <a:extLst>
              <a:ext uri="{FF2B5EF4-FFF2-40B4-BE49-F238E27FC236}">
                <a16:creationId xmlns:a16="http://schemas.microsoft.com/office/drawing/2014/main" xmlns="" id="{C5B6D366-0B8D-463B-A935-417D89F8C626}"/>
              </a:ext>
            </a:extLst>
          </p:cNvPr>
          <p:cNvSpPr/>
          <p:nvPr/>
        </p:nvSpPr>
        <p:spPr>
          <a:xfrm>
            <a:off x="4473179" y="3149204"/>
            <a:ext cx="225028" cy="171450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defRPr/>
            </a:pPr>
            <a:endParaRPr lang="ru-RU" sz="135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0DB02DE-49D7-41EB-A212-38C95E9B1120}"/>
              </a:ext>
            </a:extLst>
          </p:cNvPr>
          <p:cNvSpPr txBox="1">
            <a:spLocks noChangeArrowheads="1"/>
          </p:cNvSpPr>
          <p:nvPr/>
        </p:nvSpPr>
        <p:spPr>
          <a:xfrm>
            <a:off x="4941094" y="1314450"/>
            <a:ext cx="3051572" cy="3086100"/>
          </a:xfrm>
          <a:prstGeom prst="rect">
            <a:avLst/>
          </a:prstGeom>
        </p:spPr>
        <p:txBody>
          <a:bodyPr lIns="54926" tIns="27463" rIns="54926" bIns="27463"/>
          <a:lstStyle/>
          <a:p>
            <a:pPr marL="205972" indent="-205972" algn="ctr">
              <a:spcBef>
                <a:spcPct val="20000"/>
              </a:spcBef>
              <a:defRPr/>
            </a:pPr>
            <a:endParaRPr lang="ru-RU" sz="825" kern="0" dirty="0">
              <a:latin typeface="Times New Roman" pitchFamily="18" charset="0"/>
              <a:cs typeface="+mn-cs"/>
            </a:endParaRPr>
          </a:p>
          <a:p>
            <a:pPr marL="205972" indent="-205972" algn="ctr">
              <a:spcBef>
                <a:spcPct val="20000"/>
              </a:spcBef>
              <a:defRPr/>
            </a:pPr>
            <a:endParaRPr lang="ru-RU" sz="825" b="1" kern="0" dirty="0">
              <a:latin typeface="Times New Roman" pitchFamily="18" charset="0"/>
              <a:cs typeface="+mn-cs"/>
            </a:endParaRPr>
          </a:p>
          <a:p>
            <a:pPr marL="205972" indent="-205972" algn="ctr">
              <a:spcBef>
                <a:spcPct val="20000"/>
              </a:spcBef>
              <a:defRPr/>
            </a:pPr>
            <a:endParaRPr lang="ru-RU" sz="825" b="1" kern="0" dirty="0">
              <a:latin typeface="Times New Roman" pitchFamily="18" charset="0"/>
              <a:cs typeface="+mn-cs"/>
            </a:endParaRPr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xmlns="" id="{E889A002-F93F-4A0E-A151-5590199CA4A2}"/>
              </a:ext>
            </a:extLst>
          </p:cNvPr>
          <p:cNvSpPr/>
          <p:nvPr/>
        </p:nvSpPr>
        <p:spPr>
          <a:xfrm>
            <a:off x="1885950" y="685800"/>
            <a:ext cx="5429250" cy="4114800"/>
          </a:xfrm>
          <a:prstGeom prst="roundRect">
            <a:avLst>
              <a:gd name="adj" fmla="val 12658"/>
            </a:avLst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4926" tIns="27463" rIns="54926" bIns="27463" anchor="ctr"/>
          <a:lstStyle/>
          <a:p>
            <a:pPr marL="171643" indent="-171643" algn="just">
              <a:spcBef>
                <a:spcPts val="361"/>
              </a:spcBef>
              <a:buFont typeface="Arial" pitchFamily="34" charset="0"/>
              <a:buChar char="•"/>
              <a:defRPr/>
            </a:pPr>
            <a:endParaRPr lang="ru-RU" sz="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1643" indent="-171643" algn="just">
              <a:spcBef>
                <a:spcPts val="361"/>
              </a:spcBef>
              <a:buFont typeface="Arial" pitchFamily="34" charset="0"/>
              <a:buChar char="•"/>
              <a:defRPr/>
            </a:pPr>
            <a:endParaRPr lang="ru-RU" sz="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Номер слайда 1">
            <a:extLst>
              <a:ext uri="{FF2B5EF4-FFF2-40B4-BE49-F238E27FC236}">
                <a16:creationId xmlns:a16="http://schemas.microsoft.com/office/drawing/2014/main" xmlns="" id="{62720CE9-4FAD-4AFA-B606-5ED65180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90197" y="4727973"/>
            <a:ext cx="16002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4581" name="Заголовок 20">
            <a:extLst>
              <a:ext uri="{FF2B5EF4-FFF2-40B4-BE49-F238E27FC236}">
                <a16:creationId xmlns:a16="http://schemas.microsoft.com/office/drawing/2014/main" xmlns="" id="{9BD6CB94-464E-4B63-A963-0808D8B47767}"/>
              </a:ext>
            </a:extLst>
          </p:cNvPr>
          <p:cNvSpPr txBox="1">
            <a:spLocks/>
          </p:cNvSpPr>
          <p:nvPr/>
        </p:nvSpPr>
        <p:spPr bwMode="auto">
          <a:xfrm>
            <a:off x="740778" y="257004"/>
            <a:ext cx="846394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926" tIns="27463" rIns="54926" bIns="27463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 ОТБОРА СТИПЕНДИАТОВ И ПРЕМИАНТОВ </a:t>
            </a:r>
          </a:p>
        </p:txBody>
      </p:sp>
      <p:sp>
        <p:nvSpPr>
          <p:cNvPr id="24584" name="Подзаголовок 2">
            <a:extLst>
              <a:ext uri="{FF2B5EF4-FFF2-40B4-BE49-F238E27FC236}">
                <a16:creationId xmlns:a16="http://schemas.microsoft.com/office/drawing/2014/main" xmlns="" id="{A444D4B3-FF71-421B-86FE-72E51C2DBD4D}"/>
              </a:ext>
            </a:extLst>
          </p:cNvPr>
          <p:cNvSpPr txBox="1">
            <a:spLocks/>
          </p:cNvSpPr>
          <p:nvPr/>
        </p:nvSpPr>
        <p:spPr bwMode="auto">
          <a:xfrm>
            <a:off x="1143000" y="4552950"/>
            <a:ext cx="663773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-182563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-182563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-182563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3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4585" name="Рисунок 1">
            <a:extLst>
              <a:ext uri="{FF2B5EF4-FFF2-40B4-BE49-F238E27FC236}">
                <a16:creationId xmlns:a16="http://schemas.microsoft.com/office/drawing/2014/main" xmlns="" id="{524CE3AA-00CD-4A52-880E-A093CA12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14301" y="5715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Скругленный прямоугольник 20">
            <a:extLst>
              <a:ext uri="{FF2B5EF4-FFF2-40B4-BE49-F238E27FC236}">
                <a16:creationId xmlns:a16="http://schemas.microsoft.com/office/drawing/2014/main" xmlns="" id="{DA90EFD7-C27B-4C9C-9A54-CC6D127B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32" y="1135542"/>
            <a:ext cx="3630216" cy="116455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rnd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>
              <a:srgbClr val="000000">
                <a:alpha val="38000"/>
              </a:srgbClr>
            </a:outerShdw>
          </a:effectLst>
        </p:spPr>
        <p:txBody>
          <a:bodyPr lIns="73234" tIns="36617" rIns="73234" bIns="36617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Стипендии и премии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Губернатора Тверской области</a:t>
            </a:r>
            <a:br>
              <a:rPr kumimoji="0" lang="ru-RU" alt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ru-RU" alt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(100 стипендий, 10 премий)</a:t>
            </a:r>
          </a:p>
        </p:txBody>
      </p:sp>
      <p:sp>
        <p:nvSpPr>
          <p:cNvPr id="27" name="Скругленный прямоугольник 12">
            <a:extLst>
              <a:ext uri="{FF2B5EF4-FFF2-40B4-BE49-F238E27FC236}">
                <a16:creationId xmlns:a16="http://schemas.microsoft.com/office/drawing/2014/main" xmlns="" id="{05C14F79-0AFC-4EE6-A6C6-6C161BA5B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58" y="2429695"/>
            <a:ext cx="3666914" cy="7874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rnd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>
              <a:srgbClr val="000000">
                <a:alpha val="38000"/>
              </a:srgbClr>
            </a:outerShdw>
          </a:effectLst>
        </p:spPr>
        <p:txBody>
          <a:bodyPr lIns="73234" tIns="36617" rIns="73234" bIns="36617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Стипендии имени В.В. Андреева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(10 стипендий)</a:t>
            </a:r>
          </a:p>
        </p:txBody>
      </p:sp>
      <p:sp>
        <p:nvSpPr>
          <p:cNvPr id="28" name="Скругленный прямоугольник 14">
            <a:extLst>
              <a:ext uri="{FF2B5EF4-FFF2-40B4-BE49-F238E27FC236}">
                <a16:creationId xmlns:a16="http://schemas.microsoft.com/office/drawing/2014/main" xmlns="" id="{23FE1E93-BF7E-450F-9097-EAE150C0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33" y="3290154"/>
            <a:ext cx="3666915" cy="8112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rnd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>
              <a:srgbClr val="000000">
                <a:alpha val="38000"/>
              </a:srgbClr>
            </a:outerShdw>
          </a:effectLst>
        </p:spPr>
        <p:txBody>
          <a:bodyPr lIns="73234" tIns="36617" rIns="73234" bIns="36617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Стипендии имени С.Я. Лемешева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(2 стипендии) </a:t>
            </a:r>
          </a:p>
        </p:txBody>
      </p:sp>
      <p:sp>
        <p:nvSpPr>
          <p:cNvPr id="29" name="Штриховая стрелка вправо 1">
            <a:extLst>
              <a:ext uri="{FF2B5EF4-FFF2-40B4-BE49-F238E27FC236}">
                <a16:creationId xmlns:a16="http://schemas.microsoft.com/office/drawing/2014/main" xmlns="" id="{65D7ED54-8145-4A62-B767-B92EE9FC7C54}"/>
              </a:ext>
            </a:extLst>
          </p:cNvPr>
          <p:cNvSpPr/>
          <p:nvPr/>
        </p:nvSpPr>
        <p:spPr>
          <a:xfrm>
            <a:off x="4475559" y="1678510"/>
            <a:ext cx="300037" cy="228600"/>
          </a:xfrm>
          <a:prstGeom prst="stripedRightArrow">
            <a:avLst/>
          </a:prstGeom>
          <a:solidFill>
            <a:sysClr val="window" lastClr="FFFFFF"/>
          </a:solidFill>
          <a:ln w="25400" cap="rnd" cmpd="sng" algn="ctr">
            <a:solidFill>
              <a:srgbClr val="9BBB5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Штриховая стрелка вправо 1">
            <a:extLst>
              <a:ext uri="{FF2B5EF4-FFF2-40B4-BE49-F238E27FC236}">
                <a16:creationId xmlns:a16="http://schemas.microsoft.com/office/drawing/2014/main" xmlns="" id="{3268639A-7743-4759-8BF3-F6FB477FB094}"/>
              </a:ext>
            </a:extLst>
          </p:cNvPr>
          <p:cNvSpPr/>
          <p:nvPr/>
        </p:nvSpPr>
        <p:spPr>
          <a:xfrm>
            <a:off x="4485184" y="2746144"/>
            <a:ext cx="300037" cy="228600"/>
          </a:xfrm>
          <a:prstGeom prst="stripedRightArrow">
            <a:avLst/>
          </a:prstGeom>
          <a:solidFill>
            <a:sysClr val="window" lastClr="FFFFFF"/>
          </a:solidFill>
          <a:ln w="25400" cap="rnd" cmpd="sng" algn="ctr">
            <a:solidFill>
              <a:srgbClr val="9BBB5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Штриховая стрелка вправо 1">
            <a:extLst>
              <a:ext uri="{FF2B5EF4-FFF2-40B4-BE49-F238E27FC236}">
                <a16:creationId xmlns:a16="http://schemas.microsoft.com/office/drawing/2014/main" xmlns="" id="{314DA913-3AC3-477E-BBF8-5C76602D47D2}"/>
              </a:ext>
            </a:extLst>
          </p:cNvPr>
          <p:cNvSpPr/>
          <p:nvPr/>
        </p:nvSpPr>
        <p:spPr>
          <a:xfrm>
            <a:off x="4435878" y="3588006"/>
            <a:ext cx="300037" cy="228600"/>
          </a:xfrm>
          <a:prstGeom prst="stripedRightArrow">
            <a:avLst/>
          </a:prstGeom>
          <a:solidFill>
            <a:sysClr val="window" lastClr="FFFFFF"/>
          </a:solidFill>
          <a:ln w="25400" cap="rnd" cmpd="sng" algn="ctr">
            <a:solidFill>
              <a:srgbClr val="9BBB5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Скругленный прямоугольник 16">
            <a:extLst>
              <a:ext uri="{FF2B5EF4-FFF2-40B4-BE49-F238E27FC236}">
                <a16:creationId xmlns:a16="http://schemas.microsoft.com/office/drawing/2014/main" xmlns="" id="{9A2A3ABD-D367-4266-A1BB-570CB6247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4" y="1135542"/>
            <a:ext cx="4015977" cy="30282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rnd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>
              <a:srgbClr val="000000">
                <a:alpha val="38000"/>
              </a:srgbClr>
            </a:outerShdw>
          </a:effectLst>
        </p:spPr>
        <p:txBody>
          <a:bodyPr lIns="73234" tIns="36617" rIns="73234" bIns="36617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Обучающиеся в возрасте от 10 до 25 лет включительно, особо отличившиеся в ходе учебного процесса и добившиеся общественного признания, лауреаты и дипломанты региональных, всероссийских и международных конкурсов, фестивалей, выставок и смотров, проживающие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в Тверской области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91301" y="4786312"/>
            <a:ext cx="300447" cy="357188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39372" y="176180"/>
            <a:ext cx="7751929" cy="37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МОНИТОРИНГ РАЗМЕРА СТИПЕНДИЙ В СУБЪЕКТАХ ЦФО</a:t>
            </a: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27049" y="106549"/>
            <a:ext cx="567000" cy="703862"/>
          </a:xfrm>
          <a:prstGeom prst="rect">
            <a:avLst/>
          </a:prstGeom>
          <a:noFill/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046AE111-55F1-48B3-9CE5-3CA343958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51430"/>
              </p:ext>
            </p:extLst>
          </p:nvPr>
        </p:nvGraphicFramePr>
        <p:xfrm>
          <a:off x="929663" y="670455"/>
          <a:ext cx="7971345" cy="3852981"/>
        </p:xfrm>
        <a:graphic>
          <a:graphicData uri="http://schemas.openxmlformats.org/drawingml/2006/table">
            <a:tbl>
              <a:tblPr firstRow="1" firstCol="1" bandRow="1"/>
              <a:tblGrid>
                <a:gridCol w="502278">
                  <a:extLst>
                    <a:ext uri="{9D8B030D-6E8A-4147-A177-3AD203B41FA5}">
                      <a16:colId xmlns:a16="http://schemas.microsoft.com/office/drawing/2014/main" xmlns="" val="4230669275"/>
                    </a:ext>
                  </a:extLst>
                </a:gridCol>
                <a:gridCol w="2024638">
                  <a:extLst>
                    <a:ext uri="{9D8B030D-6E8A-4147-A177-3AD203B41FA5}">
                      <a16:colId xmlns:a16="http://schemas.microsoft.com/office/drawing/2014/main" xmlns="" val="2872964915"/>
                    </a:ext>
                  </a:extLst>
                </a:gridCol>
                <a:gridCol w="713026">
                  <a:extLst>
                    <a:ext uri="{9D8B030D-6E8A-4147-A177-3AD203B41FA5}">
                      <a16:colId xmlns:a16="http://schemas.microsoft.com/office/drawing/2014/main" xmlns="" val="1420671193"/>
                    </a:ext>
                  </a:extLst>
                </a:gridCol>
                <a:gridCol w="713026">
                  <a:extLst>
                    <a:ext uri="{9D8B030D-6E8A-4147-A177-3AD203B41FA5}">
                      <a16:colId xmlns:a16="http://schemas.microsoft.com/office/drawing/2014/main" xmlns="" val="4170340909"/>
                    </a:ext>
                  </a:extLst>
                </a:gridCol>
                <a:gridCol w="1062378">
                  <a:extLst>
                    <a:ext uri="{9D8B030D-6E8A-4147-A177-3AD203B41FA5}">
                      <a16:colId xmlns:a16="http://schemas.microsoft.com/office/drawing/2014/main" xmlns="" val="4271582029"/>
                    </a:ext>
                  </a:extLst>
                </a:gridCol>
                <a:gridCol w="1503218">
                  <a:extLst>
                    <a:ext uri="{9D8B030D-6E8A-4147-A177-3AD203B41FA5}">
                      <a16:colId xmlns:a16="http://schemas.microsoft.com/office/drawing/2014/main" xmlns="" val="520567079"/>
                    </a:ext>
                  </a:extLst>
                </a:gridCol>
                <a:gridCol w="1452781">
                  <a:extLst>
                    <a:ext uri="{9D8B030D-6E8A-4147-A177-3AD203B41FA5}">
                      <a16:colId xmlns:a16="http://schemas.microsoft.com/office/drawing/2014/main" xmlns="" val="692925078"/>
                    </a:ext>
                  </a:extLst>
                </a:gridCol>
              </a:tblGrid>
              <a:tr h="519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субъекта ЦФО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Кол-во стипендий *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Размер стипендии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Периодичность выплат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Средний размер в месяц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0204348"/>
                  </a:ext>
                </a:extLst>
              </a:tr>
              <a:tr h="251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27 000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ежегодно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2 250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230536"/>
                  </a:ext>
                </a:extLst>
              </a:tr>
              <a:tr h="251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Рязанская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ежегодно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1 250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5760068"/>
                  </a:ext>
                </a:extLst>
              </a:tr>
              <a:tr h="238174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1 900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2370330"/>
                  </a:ext>
                </a:extLst>
              </a:tr>
              <a:tr h="238174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3289151"/>
                  </a:ext>
                </a:extLst>
              </a:tr>
              <a:tr h="238174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9378698"/>
                  </a:ext>
                </a:extLst>
              </a:tr>
              <a:tr h="238174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DB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8723360"/>
                  </a:ext>
                </a:extLst>
              </a:tr>
              <a:tr h="2537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Курская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6030799"/>
                  </a:ext>
                </a:extLst>
              </a:tr>
              <a:tr h="2727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Орловская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1 000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6970008"/>
                  </a:ext>
                </a:extLst>
              </a:tr>
              <a:tr h="2648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Ярославская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1110252"/>
                  </a:ext>
                </a:extLst>
              </a:tr>
              <a:tr h="2519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6542596"/>
                  </a:ext>
                </a:extLst>
              </a:tr>
              <a:tr h="251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Калужская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7624049"/>
                  </a:ext>
                </a:extLst>
              </a:tr>
              <a:tr h="251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Липецкая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5119854"/>
                  </a:ext>
                </a:extLst>
              </a:tr>
              <a:tr h="2727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3915527"/>
                  </a:ext>
                </a:extLst>
              </a:tr>
            </a:tbl>
          </a:graphicData>
        </a:graphic>
      </p:graphicFrame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5F5A1CA0-F8CB-4C00-821D-A985EB60F1D4}"/>
              </a:ext>
            </a:extLst>
          </p:cNvPr>
          <p:cNvSpPr txBox="1">
            <a:spLocks/>
          </p:cNvSpPr>
          <p:nvPr/>
        </p:nvSpPr>
        <p:spPr bwMode="auto">
          <a:xfrm>
            <a:off x="1143000" y="4689276"/>
            <a:ext cx="735806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-182563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-182563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-182563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* Рейтинг составлен по количеству стипендий</a:t>
            </a:r>
          </a:p>
        </p:txBody>
      </p:sp>
    </p:spTree>
    <p:extLst>
      <p:ext uri="{BB962C8B-B14F-4D97-AF65-F5344CB8AC3E}">
        <p14:creationId xmlns:p14="http://schemas.microsoft.com/office/powerpoint/2010/main" val="1128134383"/>
      </p:ext>
    </p:extLst>
  </p:cSld>
  <p:clrMapOvr>
    <a:masterClrMapping/>
  </p:clrMapOvr>
  <p:transition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91301" y="4786312"/>
            <a:ext cx="300447" cy="357188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30047" y="311635"/>
            <a:ext cx="7751929" cy="37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МОНИТОРИНГ РАЗМЕРА СТИПЕНДИЙ В СУБЪЕКТАХ ЦФО (ПРОДОЛЖЕНИЕ)</a:t>
            </a: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27049" y="106549"/>
            <a:ext cx="567000" cy="703862"/>
          </a:xfrm>
          <a:prstGeom prst="rect">
            <a:avLst/>
          </a:prstGeom>
          <a:noFill/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046AE111-55F1-48B3-9CE5-3CA343958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99645"/>
              </p:ext>
            </p:extLst>
          </p:nvPr>
        </p:nvGraphicFramePr>
        <p:xfrm>
          <a:off x="796634" y="1129465"/>
          <a:ext cx="8018754" cy="2891585"/>
        </p:xfrm>
        <a:graphic>
          <a:graphicData uri="http://schemas.openxmlformats.org/drawingml/2006/table">
            <a:tbl>
              <a:tblPr firstRow="1" firstCol="1" bandRow="1"/>
              <a:tblGrid>
                <a:gridCol w="353291">
                  <a:extLst>
                    <a:ext uri="{9D8B030D-6E8A-4147-A177-3AD203B41FA5}">
                      <a16:colId xmlns:a16="http://schemas.microsoft.com/office/drawing/2014/main" xmlns="" val="4230669275"/>
                    </a:ext>
                  </a:extLst>
                </a:gridCol>
                <a:gridCol w="2156160">
                  <a:extLst>
                    <a:ext uri="{9D8B030D-6E8A-4147-A177-3AD203B41FA5}">
                      <a16:colId xmlns:a16="http://schemas.microsoft.com/office/drawing/2014/main" xmlns="" val="2872964915"/>
                    </a:ext>
                  </a:extLst>
                </a:gridCol>
                <a:gridCol w="695967">
                  <a:extLst>
                    <a:ext uri="{9D8B030D-6E8A-4147-A177-3AD203B41FA5}">
                      <a16:colId xmlns:a16="http://schemas.microsoft.com/office/drawing/2014/main" xmlns="" val="1420671193"/>
                    </a:ext>
                  </a:extLst>
                </a:gridCol>
                <a:gridCol w="695967">
                  <a:extLst>
                    <a:ext uri="{9D8B030D-6E8A-4147-A177-3AD203B41FA5}">
                      <a16:colId xmlns:a16="http://schemas.microsoft.com/office/drawing/2014/main" xmlns="" val="3244116161"/>
                    </a:ext>
                  </a:extLst>
                </a:gridCol>
                <a:gridCol w="1108007">
                  <a:extLst>
                    <a:ext uri="{9D8B030D-6E8A-4147-A177-3AD203B41FA5}">
                      <a16:colId xmlns:a16="http://schemas.microsoft.com/office/drawing/2014/main" xmlns="" val="4271582029"/>
                    </a:ext>
                  </a:extLst>
                </a:gridCol>
                <a:gridCol w="1488883">
                  <a:extLst>
                    <a:ext uri="{9D8B030D-6E8A-4147-A177-3AD203B41FA5}">
                      <a16:colId xmlns:a16="http://schemas.microsoft.com/office/drawing/2014/main" xmlns="" val="2654404678"/>
                    </a:ext>
                  </a:extLst>
                </a:gridCol>
                <a:gridCol w="1520479">
                  <a:extLst>
                    <a:ext uri="{9D8B030D-6E8A-4147-A177-3AD203B41FA5}">
                      <a16:colId xmlns:a16="http://schemas.microsoft.com/office/drawing/2014/main" xmlns="" val="69829280"/>
                    </a:ext>
                  </a:extLst>
                </a:gridCol>
              </a:tblGrid>
              <a:tr h="6585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субъекта ЦФО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Кол-во стипендий *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Размер стипендии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Периодичность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Средний размер в месяц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0204348"/>
                  </a:ext>
                </a:extLst>
              </a:tr>
              <a:tr h="154011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Смоленская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1472042"/>
                  </a:ext>
                </a:extLst>
              </a:tr>
              <a:tr h="154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7973108"/>
                  </a:ext>
                </a:extLst>
              </a:tr>
              <a:tr h="308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Тамбовская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2 000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2 000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230536"/>
                  </a:ext>
                </a:extLst>
              </a:tr>
              <a:tr h="308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5760068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6970008"/>
                  </a:ext>
                </a:extLst>
              </a:tr>
              <a:tr h="25793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Брянская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5402210"/>
                  </a:ext>
                </a:extLst>
              </a:tr>
              <a:tr h="1289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Воронежская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5004327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32154" marR="3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Костромская область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ежемесячно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8405407"/>
                  </a:ext>
                </a:extLst>
              </a:tr>
            </a:tbl>
          </a:graphicData>
        </a:graphic>
      </p:graphicFrame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948794A7-CDFF-4F06-A588-D1E1BD371E85}"/>
              </a:ext>
            </a:extLst>
          </p:cNvPr>
          <p:cNvSpPr txBox="1">
            <a:spLocks/>
          </p:cNvSpPr>
          <p:nvPr/>
        </p:nvSpPr>
        <p:spPr bwMode="auto">
          <a:xfrm>
            <a:off x="866987" y="4323327"/>
            <a:ext cx="7392102" cy="40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-182563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-182563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-182563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ru-RU" altLang="ru-RU" sz="1600" kern="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* Рейтинг составлен по количеству стипендий</a:t>
            </a:r>
          </a:p>
        </p:txBody>
      </p:sp>
    </p:spTree>
    <p:extLst>
      <p:ext uri="{BB962C8B-B14F-4D97-AF65-F5344CB8AC3E}">
        <p14:creationId xmlns:p14="http://schemas.microsoft.com/office/powerpoint/2010/main" val="3368996321"/>
      </p:ext>
    </p:extLst>
  </p:cSld>
  <p:clrMapOvr>
    <a:masterClrMapping/>
  </p:clrMapOvr>
  <p:transition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0949" y="209110"/>
            <a:ext cx="7447258" cy="86570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78000"/>
              </a:lnSpc>
              <a:buNone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РАСЧЕТ ДОПОЛНИТЕЛЬНОЙ ПОТРЕБНОСТИ ПРИ УВЕЛИЧЕНИИ РАЗМЕРА СТИПЕНДИЙ  И ПРЕМИЙ НА 2021 ГОД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743950" y="4783770"/>
            <a:ext cx="37762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11478" y="88940"/>
            <a:ext cx="536667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1">
            <a:extLst>
              <a:ext uri="{FF2B5EF4-FFF2-40B4-BE49-F238E27FC236}">
                <a16:creationId xmlns:a16="http://schemas.microsoft.com/office/drawing/2014/main" xmlns="" id="{F3779043-3A94-4C37-B807-AF76EB348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14301" y="5715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xmlns="" id="{78827E13-B4CB-479B-818D-C4C31CC14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62021"/>
              </p:ext>
            </p:extLst>
          </p:nvPr>
        </p:nvGraphicFramePr>
        <p:xfrm>
          <a:off x="748144" y="828674"/>
          <a:ext cx="8208819" cy="3390221"/>
        </p:xfrm>
        <a:graphic>
          <a:graphicData uri="http://schemas.openxmlformats.org/drawingml/2006/table">
            <a:tbl>
              <a:tblPr/>
              <a:tblGrid>
                <a:gridCol w="2562723">
                  <a:extLst>
                    <a:ext uri="{9D8B030D-6E8A-4147-A177-3AD203B41FA5}">
                      <a16:colId xmlns:a16="http://schemas.microsoft.com/office/drawing/2014/main" xmlns="" val="636671032"/>
                    </a:ext>
                  </a:extLst>
                </a:gridCol>
                <a:gridCol w="547771">
                  <a:extLst>
                    <a:ext uri="{9D8B030D-6E8A-4147-A177-3AD203B41FA5}">
                      <a16:colId xmlns:a16="http://schemas.microsoft.com/office/drawing/2014/main" xmlns="" val="362068961"/>
                    </a:ext>
                  </a:extLst>
                </a:gridCol>
                <a:gridCol w="528715">
                  <a:extLst>
                    <a:ext uri="{9D8B030D-6E8A-4147-A177-3AD203B41FA5}">
                      <a16:colId xmlns:a16="http://schemas.microsoft.com/office/drawing/2014/main" xmlns="" val="4116645607"/>
                    </a:ext>
                  </a:extLst>
                </a:gridCol>
                <a:gridCol w="947568">
                  <a:extLst>
                    <a:ext uri="{9D8B030D-6E8A-4147-A177-3AD203B41FA5}">
                      <a16:colId xmlns:a16="http://schemas.microsoft.com/office/drawing/2014/main" xmlns="" val="1368624197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xmlns="" val="1990519021"/>
                    </a:ext>
                  </a:extLst>
                </a:gridCol>
                <a:gridCol w="906369">
                  <a:extLst>
                    <a:ext uri="{9D8B030D-6E8A-4147-A177-3AD203B41FA5}">
                      <a16:colId xmlns:a16="http://schemas.microsoft.com/office/drawing/2014/main" xmlns="" val="3708716783"/>
                    </a:ext>
                  </a:extLst>
                </a:gridCol>
                <a:gridCol w="594052">
                  <a:extLst>
                    <a:ext uri="{9D8B030D-6E8A-4147-A177-3AD203B41FA5}">
                      <a16:colId xmlns:a16="http://schemas.microsoft.com/office/drawing/2014/main" xmlns="" val="992357408"/>
                    </a:ext>
                  </a:extLst>
                </a:gridCol>
                <a:gridCol w="669371">
                  <a:extLst>
                    <a:ext uri="{9D8B030D-6E8A-4147-A177-3AD203B41FA5}">
                      <a16:colId xmlns:a16="http://schemas.microsoft.com/office/drawing/2014/main" xmlns="" val="2416291855"/>
                    </a:ext>
                  </a:extLst>
                </a:gridCol>
                <a:gridCol w="882337">
                  <a:extLst>
                    <a:ext uri="{9D8B030D-6E8A-4147-A177-3AD203B41FA5}">
                      <a16:colId xmlns:a16="http://schemas.microsoft.com/office/drawing/2014/main" xmlns="" val="4054001481"/>
                    </a:ext>
                  </a:extLst>
                </a:gridCol>
              </a:tblGrid>
              <a:tr h="335199">
                <a:tc rowSpan="2"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</a:t>
                      </a:r>
                    </a:p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кол-во чел.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кол-во мес.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 изменений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 учетом изменений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остаток 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дополнительная потреб-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ность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4023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размер стипендии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сумма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размер стипендии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сумма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2769081"/>
                  </a:ext>
                </a:extLst>
              </a:tr>
              <a:tr h="335199">
                <a:tc>
                  <a:txBody>
                    <a:bodyPr/>
                    <a:lstStyle/>
                    <a:p>
                      <a:pPr algn="l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Стипендия Губернатора Тверской области учащимся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255,2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812,0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740,5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4849091"/>
                  </a:ext>
                </a:extLst>
              </a:tr>
              <a:tr h="335199">
                <a:tc>
                  <a:txBody>
                    <a:bodyPr/>
                    <a:lstStyle/>
                    <a:p>
                      <a:pPr algn="l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Стипендия Губернатора Тверской области студентам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252,0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555,0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285,0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3998900"/>
                  </a:ext>
                </a:extLst>
              </a:tr>
              <a:tr h="335199">
                <a:tc>
                  <a:txBody>
                    <a:bodyPr/>
                    <a:lstStyle/>
                    <a:p>
                      <a:pPr algn="l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Премия Губернатора Тверской области выпускникам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4013170"/>
                  </a:ext>
                </a:extLst>
              </a:tr>
              <a:tr h="335199">
                <a:tc>
                  <a:txBody>
                    <a:bodyPr/>
                    <a:lstStyle/>
                    <a:p>
                      <a:pPr algn="l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Стипендия им. С.Я. Лемешева учащимся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8,4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5,6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6111911"/>
                  </a:ext>
                </a:extLst>
              </a:tr>
              <a:tr h="346685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78000"/>
                        </a:lnSpc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Стипендия им. С.Я. Лемешева студентам 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81706664"/>
                  </a:ext>
                </a:extLst>
              </a:tr>
              <a:tr h="346685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78000"/>
                        </a:lnSpc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Стипендия им. В.В. Андреева учащимся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50,4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33,6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0976234"/>
                  </a:ext>
                </a:extLst>
              </a:tr>
              <a:tr h="250177">
                <a:tc>
                  <a:txBody>
                    <a:bodyPr/>
                    <a:lstStyle/>
                    <a:p>
                      <a:pPr algn="l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Стипендия им. В.В. Андреева студентам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151149"/>
                  </a:ext>
                </a:extLst>
              </a:tr>
              <a:tr h="298150">
                <a:tc>
                  <a:txBody>
                    <a:bodyPr/>
                    <a:lstStyle/>
                    <a:p>
                      <a:pPr algn="l" fontAlgn="b">
                        <a:lnSpc>
                          <a:spcPct val="78000"/>
                        </a:lnSpc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701,0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1 950,0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820,3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1 129,7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3157549"/>
                  </a:ext>
                </a:extLst>
              </a:tr>
            </a:tbl>
          </a:graphicData>
        </a:graphic>
      </p:graphicFrame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xmlns="" id="{B7B66671-DF3B-422B-9951-642B35047C2B}"/>
              </a:ext>
            </a:extLst>
          </p:cNvPr>
          <p:cNvSpPr txBox="1">
            <a:spLocks/>
          </p:cNvSpPr>
          <p:nvPr/>
        </p:nvSpPr>
        <p:spPr bwMode="auto">
          <a:xfrm>
            <a:off x="780506" y="4485076"/>
            <a:ext cx="800814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-182563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-182563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-182563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ru-RU" altLang="ru-RU" sz="1400" kern="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Источник: перераспределение денежных средств в рамках отрасли «Культура»</a:t>
            </a:r>
          </a:p>
        </p:txBody>
      </p:sp>
    </p:spTree>
    <p:extLst>
      <p:ext uri="{BB962C8B-B14F-4D97-AF65-F5344CB8AC3E}">
        <p14:creationId xmlns:p14="http://schemas.microsoft.com/office/powerpoint/2010/main" val="3342546465"/>
      </p:ext>
    </p:extLst>
  </p:cSld>
  <p:clrMapOvr>
    <a:masterClrMapping/>
  </p:clrMapOvr>
  <p:transition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0949" y="209110"/>
            <a:ext cx="7447258" cy="86570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РАСЧЕТ ДОПОЛНИТЕЛЬНОЙ ПОТРЕБНОСТИ ПРИ УВЕЛИЧЕНИИ РАЗМЕРА СТИПЕНДИЙ  И ПРЕМИЙ НА 2022 ГОД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743950" y="4783770"/>
            <a:ext cx="37762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11478" y="88940"/>
            <a:ext cx="567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1">
            <a:extLst>
              <a:ext uri="{FF2B5EF4-FFF2-40B4-BE49-F238E27FC236}">
                <a16:creationId xmlns:a16="http://schemas.microsoft.com/office/drawing/2014/main" xmlns="" id="{F3779043-3A94-4C37-B807-AF76EB348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14301" y="5715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xmlns="" id="{78827E13-B4CB-479B-818D-C4C31CC14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9403"/>
              </p:ext>
            </p:extLst>
          </p:nvPr>
        </p:nvGraphicFramePr>
        <p:xfrm>
          <a:off x="735806" y="860465"/>
          <a:ext cx="8008143" cy="3267422"/>
        </p:xfrm>
        <a:graphic>
          <a:graphicData uri="http://schemas.openxmlformats.org/drawingml/2006/table">
            <a:tbl>
              <a:tblPr/>
              <a:tblGrid>
                <a:gridCol w="2373154">
                  <a:extLst>
                    <a:ext uri="{9D8B030D-6E8A-4147-A177-3AD203B41FA5}">
                      <a16:colId xmlns:a16="http://schemas.microsoft.com/office/drawing/2014/main" xmlns="" val="63667103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xmlns="" val="36206896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xmlns="" val="4116645607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xmlns="" val="1368624197"/>
                    </a:ext>
                  </a:extLst>
                </a:gridCol>
                <a:gridCol w="697654">
                  <a:extLst>
                    <a:ext uri="{9D8B030D-6E8A-4147-A177-3AD203B41FA5}">
                      <a16:colId xmlns:a16="http://schemas.microsoft.com/office/drawing/2014/main" xmlns="" val="199051902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xmlns="" val="3708716783"/>
                    </a:ext>
                  </a:extLst>
                </a:gridCol>
                <a:gridCol w="684106">
                  <a:extLst>
                    <a:ext uri="{9D8B030D-6E8A-4147-A177-3AD203B41FA5}">
                      <a16:colId xmlns:a16="http://schemas.microsoft.com/office/drawing/2014/main" xmlns="" val="992357408"/>
                    </a:ext>
                  </a:extLst>
                </a:gridCol>
                <a:gridCol w="1259416">
                  <a:extLst>
                    <a:ext uri="{9D8B030D-6E8A-4147-A177-3AD203B41FA5}">
                      <a16:colId xmlns:a16="http://schemas.microsoft.com/office/drawing/2014/main" xmlns="" val="2416291855"/>
                    </a:ext>
                  </a:extLst>
                </a:gridCol>
              </a:tblGrid>
              <a:tr h="17441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</a:t>
                      </a:r>
                    </a:p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кол-во чел.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кол-во мес.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 изменений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 учетом изменений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дополнительная потребность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402361"/>
                  </a:ext>
                </a:extLst>
              </a:tr>
              <a:tr h="1529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размер стипендии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сумма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размер стипендии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сумма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2769081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algn="l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Стипендия Губернатора Тверской области учащимся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455,5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1 417,5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972,0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4849091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algn="l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Стипендия Губернатора Тверской области студентам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825,0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2 750,0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1 925,0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3998900"/>
                  </a:ext>
                </a:extLst>
              </a:tr>
              <a:tr h="367146">
                <a:tc>
                  <a:txBody>
                    <a:bodyPr/>
                    <a:lstStyle/>
                    <a:p>
                      <a:pPr algn="l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Премия Губернатора Тверской области выпускникам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4013170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l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Стипендия им. С.Я. Лемешева учащимся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18,9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12,6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611191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78000"/>
                        </a:lnSpc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Стипендия им. С.Я. Лемешева студентам 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81706664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78000"/>
                        </a:lnSpc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Стипендия им. В.В. Андреева учащимся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113,4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3,5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189,0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75,6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0976234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l" fontAlgn="b">
                        <a:lnSpc>
                          <a:spcPct val="78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Стипендия им. В.В. Андреева студентам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151149"/>
                  </a:ext>
                </a:extLst>
              </a:tr>
              <a:tr h="228011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1 627,8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4 738,0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3 110,2</a:t>
                      </a:r>
                    </a:p>
                  </a:txBody>
                  <a:tcPr marL="8100" marR="8100" marT="8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3157549"/>
                  </a:ext>
                </a:extLst>
              </a:tr>
            </a:tbl>
          </a:graphicData>
        </a:graphic>
      </p:graphicFrame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xmlns="" id="{0032846F-B3C1-4D0C-AD8A-8512C4751757}"/>
              </a:ext>
            </a:extLst>
          </p:cNvPr>
          <p:cNvSpPr txBox="1">
            <a:spLocks/>
          </p:cNvSpPr>
          <p:nvPr/>
        </p:nvSpPr>
        <p:spPr bwMode="auto">
          <a:xfrm>
            <a:off x="735806" y="4456433"/>
            <a:ext cx="800814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-182563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-182563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-182563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1825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ru-RU" altLang="ru-RU" sz="1400" kern="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Источник: потребуются дополнительные денежные средства в размере 3 110,2 тыс. руб. ежегодно </a:t>
            </a:r>
          </a:p>
        </p:txBody>
      </p:sp>
    </p:spTree>
    <p:extLst>
      <p:ext uri="{BB962C8B-B14F-4D97-AF65-F5344CB8AC3E}">
        <p14:creationId xmlns:p14="http://schemas.microsoft.com/office/powerpoint/2010/main" val="2869592114"/>
      </p:ext>
    </p:extLst>
  </p:cSld>
  <p:clrMapOvr>
    <a:masterClrMapping/>
  </p:clrMapOvr>
  <p:transition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2573" y="3052528"/>
            <a:ext cx="39254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4350"/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культуры Тверской области</a:t>
            </a:r>
          </a:p>
          <a:p>
            <a:pPr defTabSz="514350"/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г. Тверь, проспект Чайковского, д.26</a:t>
            </a:r>
          </a:p>
          <a:p>
            <a:pPr defTabSz="514350"/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34-28-54</a:t>
            </a:r>
          </a:p>
          <a:p>
            <a:pPr defTabSz="514350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info@tvercult69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514350"/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 культуры Тверской области </a:t>
            </a:r>
          </a:p>
          <a:p>
            <a:pPr defTabSz="514350"/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Сальникова Татьяна Александровна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FC5113-BA5F-46F8-91F8-89D3C834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20" y="146851"/>
            <a:ext cx="565859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xmlns="" id="{BA5E6B3F-11C2-40AB-9375-BCA128C1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8549" y="4760415"/>
            <a:ext cx="1600200" cy="273844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51360332"/>
      </p:ext>
    </p:extLst>
  </p:cSld>
  <p:clrMapOvr>
    <a:masterClrMapping/>
  </p:clrMapOvr>
  <p:transition>
    <p:comb/>
  </p:transition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16474</TotalTime>
  <Words>831</Words>
  <Application>Microsoft Office PowerPoint</Application>
  <PresentationFormat>Экран (16:9)</PresentationFormat>
  <Paragraphs>360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Times New Roman</vt:lpstr>
      <vt:lpstr>Wingdings</vt:lpstr>
      <vt:lpstr>1_Оформление по умолчанию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Татьяна Александровна Сальникова</cp:lastModifiedBy>
  <cp:revision>1113</cp:revision>
  <cp:lastPrinted>2021-08-05T15:11:54Z</cp:lastPrinted>
  <dcterms:created xsi:type="dcterms:W3CDTF">2008-10-17T07:39:58Z</dcterms:created>
  <dcterms:modified xsi:type="dcterms:W3CDTF">2021-08-17T17:37:42Z</dcterms:modified>
</cp:coreProperties>
</file>