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0413" cy="6859588"/>
  <p:notesSz cx="9872663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B831B26-811C-46D5-86A1-08DE6235D711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4800" y="509760"/>
            <a:ext cx="4516200" cy="254124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35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CDEA85-0570-4A34-BA29-B940CA2B9B68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0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3E105A8-1DEC-474F-B803-4C8C18C25947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71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4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5B3B6BF-AE60-42B2-88C0-4DAFC839EFD8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75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8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45583F-C0CE-42B1-87EE-4FB59C6ED0BC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79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82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9ADC-2190-4B5E-9324-A1DB31272078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83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86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EF5CCDC-4F03-4B37-B2A0-FC4DD151A6E8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14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87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0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1362B23-91D3-4B02-BE3A-AF0FF9C6B0DA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15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91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4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B127C4-1A12-4DE8-9D5B-863C2FCAF561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16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95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8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F6C8C6A-9CA2-49B7-B304-945274F8C5B3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17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99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3680" cy="253908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02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F7AA46-DFED-4510-B3D8-58D3C53F8619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18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303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Номер слайда 6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25F808-CA1B-420A-820B-AE81615B88CF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7080" y="190440"/>
            <a:ext cx="3025440" cy="170316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86760" y="1989000"/>
            <a:ext cx="7891920" cy="4291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39" name="Slide Number Placeholder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1076D81-A411-4542-8063-750D8C838963}" type="slidenum">
              <a:rPr lang="en-US" sz="16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Номер слайда 6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1989E58-C9A7-46E4-8E5A-6FE9F23D6347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7080" y="190440"/>
            <a:ext cx="3025440" cy="170316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86760" y="1989000"/>
            <a:ext cx="7891920" cy="4291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3" name="Slide Number Placeholder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4B684C-0DC5-4E48-B221-AE989A2281D2}" type="slidenum">
              <a:rPr lang="en-US" sz="16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6320" y="747720"/>
            <a:ext cx="6616440" cy="372096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6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48D74E0-2842-4F64-ADD2-D357F3EF2CA9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47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4400" cy="253980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0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861EF8-2F23-49B4-A4C7-97F03C09615A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51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4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66042D-C271-4682-BF55-B64EF0E7946A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55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8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EB7800F-C393-4839-9586-7C87F5AF40C2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59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2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0C190F-7153-4C3A-B96D-7697DA3D31DF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63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2960" cy="253836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1920" cy="3051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6" name="Номер слайда 3"/>
          <p:cNvSpPr/>
          <p:nvPr/>
        </p:nvSpPr>
        <p:spPr>
          <a:xfrm>
            <a:off x="559152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D786A57-D9A8-43A6-BB7B-1023DE1A7EC0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67" name="Нижний колонтитул 4"/>
          <p:cNvSpPr/>
          <p:nvPr/>
        </p:nvSpPr>
        <p:spPr>
          <a:xfrm>
            <a:off x="0" y="6456600"/>
            <a:ext cx="427212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/>
          <p:nvPr/>
        </p:nvSpPr>
        <p:spPr>
          <a:xfrm>
            <a:off x="1636560" y="2327400"/>
            <a:ext cx="973188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Информация о деятельности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Главархитектуры Тверской области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(по состоянию на 06.08.2021)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21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9000" cy="1246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20"/>
          <p:cNvSpPr/>
          <p:nvPr/>
        </p:nvSpPr>
        <p:spPr>
          <a:xfrm>
            <a:off x="1198440" y="260280"/>
            <a:ext cx="10457280" cy="117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АКТА ОСВИДЕТЕЛЬСТВОВАНИЯ ПРОВЕДЕНИЯ ОСНОВНЫХ РАБОТ ПО СТРОИТЕЛЬСТВУ ИЖС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ДЛЯ МАТЕРИНСКОГО КАПИТАЛА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69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2C41EB3-B3E0-403D-ABEA-4A4492FA0578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0" name="Таблица 4"/>
          <p:cNvGraphicFramePr/>
          <p:nvPr/>
        </p:nvGraphicFramePr>
        <p:xfrm>
          <a:off x="2158920" y="2373480"/>
          <a:ext cx="8127360" cy="17283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20"/>
          <p:cNvSpPr/>
          <p:nvPr/>
        </p:nvSpPr>
        <p:spPr>
          <a:xfrm>
            <a:off x="1198440" y="260280"/>
            <a:ext cx="10457280" cy="117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О ВЫЯВЛЕНИИ САМОВОЛЬНОЙ ПОСТРОЙКИ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73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D52853E-C16F-4DF3-9841-A89EB870B4E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4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Подано исков в суд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20"/>
          <p:cNvSpPr/>
          <p:nvPr/>
        </p:nvSpPr>
        <p:spPr>
          <a:xfrm>
            <a:off x="1198440" y="26028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77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BFBD8DA-E16A-46FC-B568-462F302CDF36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8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Заголовок 20"/>
          <p:cNvSpPr/>
          <p:nvPr/>
        </p:nvSpPr>
        <p:spPr>
          <a:xfrm>
            <a:off x="920160" y="4549320"/>
            <a:ext cx="10883880" cy="96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20"/>
          <p:cNvSpPr/>
          <p:nvPr/>
        </p:nvSpPr>
        <p:spPr>
          <a:xfrm>
            <a:off x="1198440" y="26028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82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204A5F9-523C-434E-A6B7-F009EDA304D0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3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91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" name="Заголовок 20"/>
          <p:cNvSpPr/>
          <p:nvPr/>
        </p:nvSpPr>
        <p:spPr>
          <a:xfrm>
            <a:off x="875160" y="4312800"/>
            <a:ext cx="10883880" cy="124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Заголовок 20"/>
          <p:cNvSpPr/>
          <p:nvPr/>
        </p:nvSpPr>
        <p:spPr>
          <a:xfrm>
            <a:off x="1198440" y="26028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87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0117000-2CA1-4411-B66E-47BA6567A3B8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14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8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Внесено изменений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Заголовок 20"/>
          <p:cNvSpPr/>
          <p:nvPr/>
        </p:nvSpPr>
        <p:spPr>
          <a:xfrm>
            <a:off x="918000" y="4301280"/>
            <a:ext cx="11018520" cy="16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 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Заголовок 20"/>
          <p:cNvSpPr/>
          <p:nvPr/>
        </p:nvSpPr>
        <p:spPr>
          <a:xfrm>
            <a:off x="1198440" y="26028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ОБ УТВЕРЖДЕНИИ ПРОЕКТОВ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ПЛАНИРОВКИ ТЕРРИТОРИИ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92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3622DE2-50DD-4187-B665-4B4FD753251F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3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Утверждено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Заголовок 20"/>
          <p:cNvSpPr/>
          <p:nvPr/>
        </p:nvSpPr>
        <p:spPr>
          <a:xfrm>
            <a:off x="985680" y="4554720"/>
            <a:ext cx="10883880" cy="128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20"/>
          <p:cNvSpPr/>
          <p:nvPr/>
        </p:nvSpPr>
        <p:spPr>
          <a:xfrm>
            <a:off x="1198440" y="26028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ГРАДОСТРОИТЕЛЬНОГО ПЛАНА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97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71D981F-DFB4-4E42-9F68-2D6F144329D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8" name="Таблица 4"/>
          <p:cNvGraphicFramePr/>
          <p:nvPr/>
        </p:nvGraphicFramePr>
        <p:xfrm>
          <a:off x="1967040" y="198972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781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330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Заголовок 20"/>
          <p:cNvSpPr/>
          <p:nvPr/>
        </p:nvSpPr>
        <p:spPr>
          <a:xfrm>
            <a:off x="920160" y="4549320"/>
            <a:ext cx="10883880" cy="110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201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2D2700A-B459-427B-94B1-04A6A941B85A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17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2" name="Заголовок 20"/>
          <p:cNvSpPr/>
          <p:nvPr/>
        </p:nvSpPr>
        <p:spPr>
          <a:xfrm>
            <a:off x="1414800" y="7380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3" name="Таблица 1"/>
          <p:cNvGraphicFramePr/>
          <p:nvPr/>
        </p:nvGraphicFramePr>
        <p:xfrm>
          <a:off x="1558080" y="765360"/>
          <a:ext cx="10035360" cy="565020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Адм.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Запуск ГИСОГД (НПА + оплата по контракту)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в эксплуатацию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205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717574F-9587-4F4F-A526-265DFF3DC6F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18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6" name="Заголовок 20"/>
          <p:cNvSpPr/>
          <p:nvPr/>
        </p:nvSpPr>
        <p:spPr>
          <a:xfrm>
            <a:off x="1422000" y="-6120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7" name="Таблица 1"/>
          <p:cNvGraphicFramePr/>
          <p:nvPr/>
        </p:nvGraphicFramePr>
        <p:xfrm>
          <a:off x="1558440" y="765000"/>
          <a:ext cx="10064520" cy="5401080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Административные регламенты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ГПЗУ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 Запуск ГИСОГД (НПА + оплата по контракту)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условно-разрешенный вид использования земельного участка или объекта капитального строительства  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разрешений на установку рекламных конструкций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 и внесен в РГУ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14"/>
          <p:cNvSpPr/>
          <p:nvPr/>
        </p:nvSpPr>
        <p:spPr>
          <a:xfrm>
            <a:off x="1344600" y="255600"/>
            <a:ext cx="104936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0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9000" cy="1246680"/>
          </a:xfrm>
          <a:prstGeom prst="rect">
            <a:avLst/>
          </a:prstGeom>
          <a:ln w="0">
            <a:noFill/>
          </a:ln>
        </p:spPr>
      </p:pic>
      <p:sp>
        <p:nvSpPr>
          <p:cNvPr id="210" name="Скругленный прямоугольник 13"/>
          <p:cNvSpPr/>
          <p:nvPr/>
        </p:nvSpPr>
        <p:spPr>
          <a:xfrm>
            <a:off x="6829560" y="3219480"/>
            <a:ext cx="5332680" cy="257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1" name="Номер слайда 9"/>
          <p:cNvSpPr/>
          <p:nvPr/>
        </p:nvSpPr>
        <p:spPr>
          <a:xfrm>
            <a:off x="9336240" y="6492960"/>
            <a:ext cx="28357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B04CF79-A1F4-4CC7-B14C-3C2F479C6DE3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19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2" name="Таблица 1"/>
          <p:cNvGraphicFramePr/>
          <p:nvPr/>
        </p:nvGraphicFramePr>
        <p:xfrm>
          <a:off x="1585800" y="1568520"/>
          <a:ext cx="9909000" cy="417456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14"/>
          <p:cNvSpPr/>
          <p:nvPr/>
        </p:nvSpPr>
        <p:spPr>
          <a:xfrm>
            <a:off x="1504800" y="417600"/>
            <a:ext cx="97300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РЕСУРСЫ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9000" cy="1246680"/>
          </a:xfrm>
          <a:prstGeom prst="rect">
            <a:avLst/>
          </a:prstGeom>
          <a:ln w="0">
            <a:noFill/>
          </a:ln>
        </p:spPr>
      </p:pic>
      <p:sp>
        <p:nvSpPr>
          <p:cNvPr id="124" name="TextBox 6"/>
          <p:cNvSpPr/>
          <p:nvPr/>
        </p:nvSpPr>
        <p:spPr>
          <a:xfrm>
            <a:off x="1368360" y="1666800"/>
            <a:ext cx="3420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262626"/>
                </a:solidFill>
                <a:latin typeface="Times New Roman"/>
                <a:ea typeface="DejaVu Sans"/>
              </a:rPr>
              <a:t>Общая штатная численность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5" name="Прямая соединительная линия 10"/>
          <p:cNvSpPr/>
          <p:nvPr/>
        </p:nvSpPr>
        <p:spPr>
          <a:xfrm>
            <a:off x="4970160" y="1562040"/>
            <a:ext cx="360" cy="4613040"/>
          </a:xfrm>
          <a:prstGeom prst="line">
            <a:avLst/>
          </a:prstGeom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Скругленный прямоугольник 3"/>
          <p:cNvSpPr/>
          <p:nvPr/>
        </p:nvSpPr>
        <p:spPr>
          <a:xfrm>
            <a:off x="5184720" y="1546200"/>
            <a:ext cx="6687000" cy="94032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48 ед,  в том числе дополнительно 20 ед. с 01.01.2021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1378080" y="2862360"/>
            <a:ext cx="3420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Замещено  по состоянию на 06.08.2021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8" name="Скругленный прямоугольник 3"/>
          <p:cNvSpPr/>
          <p:nvPr/>
        </p:nvSpPr>
        <p:spPr>
          <a:xfrm>
            <a:off x="5191200" y="2779560"/>
            <a:ext cx="6687000" cy="94032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45 ед. (с учетом декретных должностей),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том числе из резерва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9" name="TextBox 6"/>
          <p:cNvSpPr/>
          <p:nvPr/>
        </p:nvSpPr>
        <p:spPr>
          <a:xfrm>
            <a:off x="1390680" y="4113360"/>
            <a:ext cx="3420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Вакантно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0" name="Скругленный прямоугольник 3"/>
          <p:cNvSpPr/>
          <p:nvPr/>
        </p:nvSpPr>
        <p:spPr>
          <a:xfrm>
            <a:off x="5184720" y="4013280"/>
            <a:ext cx="6687000" cy="194040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 ед., в том числе: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территориального планирования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Организационный отдел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градостроительного зонирования и планировки территории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31" name="Номер слайда 3"/>
          <p:cNvSpPr/>
          <p:nvPr/>
        </p:nvSpPr>
        <p:spPr>
          <a:xfrm>
            <a:off x="9345600" y="646596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B97D5AB5-FBAD-424B-A9D7-8C1F11542537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14"/>
          <p:cNvSpPr/>
          <p:nvPr/>
        </p:nvSpPr>
        <p:spPr>
          <a:xfrm>
            <a:off x="1344600" y="255600"/>
            <a:ext cx="1049364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9000" cy="1246680"/>
          </a:xfrm>
          <a:prstGeom prst="rect">
            <a:avLst/>
          </a:prstGeom>
          <a:ln w="0">
            <a:noFill/>
          </a:ln>
        </p:spPr>
      </p:pic>
      <p:sp>
        <p:nvSpPr>
          <p:cNvPr id="215" name="Скругленный прямоугольник 13"/>
          <p:cNvSpPr/>
          <p:nvPr/>
        </p:nvSpPr>
        <p:spPr>
          <a:xfrm>
            <a:off x="6829560" y="3219480"/>
            <a:ext cx="5332680" cy="257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6" name="Номер слайда 9"/>
          <p:cNvSpPr/>
          <p:nvPr/>
        </p:nvSpPr>
        <p:spPr>
          <a:xfrm>
            <a:off x="9336240" y="6492960"/>
            <a:ext cx="28357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2B16B69-4E38-456E-83DF-C73AFC654878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20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7" name="Таблица 1"/>
          <p:cNvGraphicFramePr/>
          <p:nvPr/>
        </p:nvGraphicFramePr>
        <p:xfrm>
          <a:off x="1600200" y="1355760"/>
          <a:ext cx="10074960" cy="4047480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Вр-682049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21-ЗО «О внесении изменений в закон Тверской области «О градостроительной деятельности на территории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Вр-177355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22-ЗО 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14"/>
          <p:cNvSpPr/>
          <p:nvPr/>
        </p:nvSpPr>
        <p:spPr>
          <a:xfrm>
            <a:off x="1344600" y="255600"/>
            <a:ext cx="1049364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9000" cy="1246680"/>
          </a:xfrm>
          <a:prstGeom prst="rect">
            <a:avLst/>
          </a:prstGeom>
          <a:ln w="0">
            <a:noFill/>
          </a:ln>
        </p:spPr>
      </p:pic>
      <p:sp>
        <p:nvSpPr>
          <p:cNvPr id="220" name="Скругленный прямоугольник 13"/>
          <p:cNvSpPr/>
          <p:nvPr/>
        </p:nvSpPr>
        <p:spPr>
          <a:xfrm>
            <a:off x="6829560" y="3219480"/>
            <a:ext cx="5332680" cy="257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1" name="Номер слайда 9"/>
          <p:cNvSpPr/>
          <p:nvPr/>
        </p:nvSpPr>
        <p:spPr>
          <a:xfrm>
            <a:off x="9336240" y="6492960"/>
            <a:ext cx="28357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A82CE43-807C-454C-96C1-5C6A5E647A22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21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2" name="Таблица 3"/>
          <p:cNvGraphicFramePr/>
          <p:nvPr/>
        </p:nvGraphicFramePr>
        <p:xfrm>
          <a:off x="1549800" y="1126800"/>
          <a:ext cx="9975240" cy="49435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Вр-682502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№308-пп «О внесении изменения в отдельные постановления Правительства Тверской области»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Вр-792228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Прямоугольник 14"/>
          <p:cNvSpPr/>
          <p:nvPr/>
        </p:nvSpPr>
        <p:spPr>
          <a:xfrm>
            <a:off x="1344600" y="255600"/>
            <a:ext cx="1049364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9000" cy="1246680"/>
          </a:xfrm>
          <a:prstGeom prst="rect">
            <a:avLst/>
          </a:prstGeom>
          <a:ln w="0">
            <a:noFill/>
          </a:ln>
        </p:spPr>
      </p:pic>
      <p:sp>
        <p:nvSpPr>
          <p:cNvPr id="225" name="Скругленный прямоугольник 13"/>
          <p:cNvSpPr/>
          <p:nvPr/>
        </p:nvSpPr>
        <p:spPr>
          <a:xfrm>
            <a:off x="6829560" y="3219480"/>
            <a:ext cx="5332680" cy="257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6" name="Номер слайда 9"/>
          <p:cNvSpPr/>
          <p:nvPr/>
        </p:nvSpPr>
        <p:spPr>
          <a:xfrm>
            <a:off x="9336240" y="6492960"/>
            <a:ext cx="28357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4D4390A-E423-4F43-94E6-A2F3397F3388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22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7" name="Таблица 1"/>
          <p:cNvGraphicFramePr/>
          <p:nvPr/>
        </p:nvGraphicFramePr>
        <p:xfrm>
          <a:off x="1468440" y="1108440"/>
          <a:ext cx="10251720" cy="436140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Вр-159757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Вр-362657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№307-пп «О внесении изменения в отдельные постановления Правительства Тверской области» (О мерах реализации статей 31, 33, 39, 40 Градостроительного кодекса Российской Федерации, внесении изменений в постановление Правительства Тверской области от 04.10.2011 № 61-пп «О межведомственной комиссии при Правительстве Тверской области по земельным отношениям» и постановление Правительства Тверской области от 19.04.2020 № 226-пп)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14"/>
          <p:cNvSpPr/>
          <p:nvPr/>
        </p:nvSpPr>
        <p:spPr>
          <a:xfrm>
            <a:off x="1234800" y="0"/>
            <a:ext cx="10493640" cy="44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АДМИНИСТРАТИВНЫЕ</a:t>
            </a:r>
            <a:r>
              <a:rPr lang="ru-RU" sz="21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РЕГЛАМЕНТЫ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2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9000" cy="1246680"/>
          </a:xfrm>
          <a:prstGeom prst="rect">
            <a:avLst/>
          </a:prstGeom>
          <a:ln w="0">
            <a:noFill/>
          </a:ln>
        </p:spPr>
      </p:pic>
      <p:sp>
        <p:nvSpPr>
          <p:cNvPr id="230" name="Скругленный прямоугольник 13"/>
          <p:cNvSpPr/>
          <p:nvPr/>
        </p:nvSpPr>
        <p:spPr>
          <a:xfrm>
            <a:off x="6829560" y="3219480"/>
            <a:ext cx="5332680" cy="257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1" name="Номер слайда 9"/>
          <p:cNvSpPr/>
          <p:nvPr/>
        </p:nvSpPr>
        <p:spPr>
          <a:xfrm>
            <a:off x="9336240" y="6492960"/>
            <a:ext cx="28357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C927B01-4B96-4D39-AD6F-E6DADBA6CCAA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23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32" name="Таблица 3"/>
          <p:cNvGraphicFramePr/>
          <p:nvPr/>
        </p:nvGraphicFramePr>
        <p:xfrm>
          <a:off x="1355040" y="391680"/>
          <a:ext cx="10337040" cy="5782320"/>
        </p:xfrm>
        <a:graphic>
          <a:graphicData uri="http://schemas.openxmlformats.org/drawingml/2006/table">
            <a:tbl>
              <a:tblPr/>
              <a:tblGrid>
                <a:gridCol w="11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1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Наименование строки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Уведомление о планируемом строительстве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соответствии построенного объекта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ГПЗУ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объекта в эксплуатацию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Разработка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Антикоррупционная экспертиза проектов НПА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19.02.2021-05.03.2021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Направление в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588-ЛТ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541-ЕЯ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551-ЕЯ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Заключение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08.04.2021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Временный №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Вр- 240794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Вр-240835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Вр-238722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Вр-238953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Вр-242716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Вр-235742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Вр-239311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подготовлен проект адм. регламента, проводится процедура согласования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подготовлен проект адм. регламента, проводится процедура согласования проекта (ведется работа по устранению замечаний правового управления ПТО)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Замечания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Согласован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22.04.2021 Егоров И.И. 10.05.2021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Подтихова М.И., Белорусов В.А., Егоров И.И., Беленко А.Ю., Ажгиревич А.И., Березин Д.Б., Вилькомир А.К., Наумов А.В., Новикова В.И., Жарков И.С.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Подтихова М.И., Белорусов В.А., Беленко А.Ю.,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Ожидаемый срок утверждения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30.08.2021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4"/>
          <p:cNvSpPr/>
          <p:nvPr/>
        </p:nvSpPr>
        <p:spPr>
          <a:xfrm>
            <a:off x="1504800" y="461880"/>
            <a:ext cx="97300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ОБЩЕЙ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КАДРОВОЙ ОБЕСПЕЧЕННОСТИ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9000" cy="1246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4" name="Таблица 1"/>
          <p:cNvGraphicFramePr/>
          <p:nvPr/>
        </p:nvGraphicFramePr>
        <p:xfrm>
          <a:off x="1504800" y="1963080"/>
          <a:ext cx="10073880" cy="1907280"/>
        </p:xfrm>
        <a:graphic>
          <a:graphicData uri="http://schemas.openxmlformats.org/drawingml/2006/table">
            <a:tbl>
              <a:tblPr/>
              <a:tblGrid>
                <a:gridCol w="12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8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8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0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5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01.12.2020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01.01.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01.02.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01.03.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01.04.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01.05.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01.06.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01.07.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01.08.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06.08.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 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45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Номер слайда 3"/>
          <p:cNvSpPr/>
          <p:nvPr/>
        </p:nvSpPr>
        <p:spPr>
          <a:xfrm>
            <a:off x="9345600" y="646596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DDBCCAF-256B-4BAD-B166-B02BFF0737FA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1620000" y="4320000"/>
            <a:ext cx="9894600" cy="6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 результатам конкурса на 3 вакантных должности сотрудники в резерв не набраны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20"/>
          <p:cNvSpPr/>
          <p:nvPr/>
        </p:nvSpPr>
        <p:spPr>
          <a:xfrm>
            <a:off x="1198440" y="21276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2080"/>
            <a:ext cx="952920" cy="1173600"/>
          </a:xfrm>
          <a:prstGeom prst="rect">
            <a:avLst/>
          </a:prstGeom>
          <a:ln w="0">
            <a:noFill/>
          </a:ln>
        </p:spPr>
      </p:pic>
      <p:sp>
        <p:nvSpPr>
          <p:cNvPr id="139" name="Номер слайда 3"/>
          <p:cNvSpPr/>
          <p:nvPr/>
        </p:nvSpPr>
        <p:spPr>
          <a:xfrm>
            <a:off x="9345600" y="646596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F370944-A280-46A5-ADBC-4DAA0175B3AC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40" name="Таблица 4"/>
          <p:cNvGraphicFramePr/>
          <p:nvPr/>
        </p:nvGraphicFramePr>
        <p:xfrm>
          <a:off x="1390680" y="1160640"/>
          <a:ext cx="10367280" cy="5173920"/>
        </p:xfrm>
        <a:graphic>
          <a:graphicData uri="http://schemas.openxmlformats.org/drawingml/2006/table">
            <a:tbl>
              <a:tblPr/>
              <a:tblGrid>
                <a:gridCol w="213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Потребность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Обеспеченность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Примечание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Рабочее место сотрудников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(системный блок,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монитор)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Поступление техники в количестве: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комплектов компьютеров и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МФУ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- 28 мая 2021 года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МФУ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2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Мебель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20"/>
          <p:cNvSpPr/>
          <p:nvPr/>
        </p:nvSpPr>
        <p:spPr>
          <a:xfrm>
            <a:off x="1257480" y="27288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ОБЩЕЕ КОЛИЧЕСТВО ЗАЯВЛЕНИЙ, СВЯЗАННЫХ С РЕАЛИЗАЦИЕЙ ПЕРЕДАННЫХ ПОЛНОМОЧИЙ,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ПОСТУПИВШИХ С 1 ЯНВАРЯ ПО 06 АВГУСТА 2021 ГОДА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43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F926D18-9E45-4037-B99D-C0FD00F00AA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4" name="Таблица 2"/>
          <p:cNvGraphicFramePr/>
          <p:nvPr/>
        </p:nvGraphicFramePr>
        <p:xfrm>
          <a:off x="2448000" y="2085840"/>
          <a:ext cx="7678080" cy="282492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3716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2322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Процент исполнения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62 %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20"/>
          <p:cNvSpPr/>
          <p:nvPr/>
        </p:nvSpPr>
        <p:spPr>
          <a:xfrm>
            <a:off x="1257480" y="27288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СТРОИТЕЛЬСТВО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47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1E32D0D-D726-43EB-849C-FF3481188570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8" name="Таблица 2"/>
          <p:cNvGraphicFramePr/>
          <p:nvPr/>
        </p:nvGraphicFramePr>
        <p:xfrm>
          <a:off x="2288160" y="2089440"/>
          <a:ext cx="8125920" cy="172656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433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352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20"/>
          <p:cNvSpPr/>
          <p:nvPr/>
        </p:nvSpPr>
        <p:spPr>
          <a:xfrm>
            <a:off x="1198440" y="26028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ВВОД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51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A9FE9D7-88AD-48BE-B0EC-B22683471A3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2" name="Таблица 4"/>
          <p:cNvGraphicFramePr/>
          <p:nvPr/>
        </p:nvGraphicFramePr>
        <p:xfrm>
          <a:off x="2158920" y="2092320"/>
          <a:ext cx="8127360" cy="17283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169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20"/>
          <p:cNvSpPr/>
          <p:nvPr/>
        </p:nvSpPr>
        <p:spPr>
          <a:xfrm>
            <a:off x="1198440" y="26028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ИЖС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55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2EC39A2-76B5-494F-AF77-1DD2EA17E495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6" name="Таблица 5"/>
          <p:cNvGraphicFramePr/>
          <p:nvPr/>
        </p:nvGraphicFramePr>
        <p:xfrm>
          <a:off x="2592360" y="1919880"/>
          <a:ext cx="7390800" cy="172656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1649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1102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Таблица 8"/>
          <p:cNvGraphicFramePr/>
          <p:nvPr/>
        </p:nvGraphicFramePr>
        <p:xfrm>
          <a:off x="2543040" y="4581360"/>
          <a:ext cx="7390800" cy="172836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Заголовок 20"/>
          <p:cNvSpPr/>
          <p:nvPr/>
        </p:nvSpPr>
        <p:spPr>
          <a:xfrm>
            <a:off x="2398680" y="3855960"/>
            <a:ext cx="7385400" cy="64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59" name="TextBox 10"/>
          <p:cNvSpPr/>
          <p:nvPr/>
        </p:nvSpPr>
        <p:spPr>
          <a:xfrm>
            <a:off x="2367000" y="1306440"/>
            <a:ext cx="81205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20"/>
          <p:cNvSpPr/>
          <p:nvPr/>
        </p:nvSpPr>
        <p:spPr>
          <a:xfrm>
            <a:off x="1198440" y="260280"/>
            <a:ext cx="10457280" cy="9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СНОСУ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2920" cy="1175040"/>
          </a:xfrm>
          <a:prstGeom prst="rect">
            <a:avLst/>
          </a:prstGeom>
          <a:ln w="0">
            <a:noFill/>
          </a:ln>
        </p:spPr>
      </p:pic>
      <p:sp>
        <p:nvSpPr>
          <p:cNvPr id="162" name="Номер слайда 3"/>
          <p:cNvSpPr/>
          <p:nvPr/>
        </p:nvSpPr>
        <p:spPr>
          <a:xfrm>
            <a:off x="9345600" y="6467400"/>
            <a:ext cx="2837160" cy="35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688DF41-57C9-4B84-81F9-17F4CFDAE4AE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63" name="Таблица 4"/>
          <p:cNvGraphicFramePr/>
          <p:nvPr/>
        </p:nvGraphicFramePr>
        <p:xfrm>
          <a:off x="3022560" y="2085840"/>
          <a:ext cx="6431760" cy="172656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Таблица 5"/>
          <p:cNvGraphicFramePr/>
          <p:nvPr/>
        </p:nvGraphicFramePr>
        <p:xfrm>
          <a:off x="3022560" y="4581360"/>
          <a:ext cx="6431760" cy="172836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TextBox 9"/>
          <p:cNvSpPr/>
          <p:nvPr/>
        </p:nvSpPr>
        <p:spPr>
          <a:xfrm>
            <a:off x="4654440" y="1509840"/>
            <a:ext cx="31611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сносе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6" name="TextBox 10"/>
          <p:cNvSpPr/>
          <p:nvPr/>
        </p:nvSpPr>
        <p:spPr>
          <a:xfrm>
            <a:off x="4654440" y="4005360"/>
            <a:ext cx="29516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завершении сноса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1422</Words>
  <Application>Microsoft Office PowerPoint</Application>
  <PresentationFormat>Произвольный</PresentationFormat>
  <Paragraphs>380</Paragraphs>
  <Slides>23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Голиков А.С.</dc:creator>
  <dc:description/>
  <cp:lastModifiedBy>Смялковский Павел Евгеньевич</cp:lastModifiedBy>
  <cp:revision>2160</cp:revision>
  <cp:lastPrinted>2021-07-23T14:55:42Z</cp:lastPrinted>
  <dcterms:created xsi:type="dcterms:W3CDTF">2008-01-31T09:14:00Z</dcterms:created>
  <dcterms:modified xsi:type="dcterms:W3CDTF">2021-08-06T19:08:27Z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1049-11.2.0.10093</vt:lpwstr>
  </property>
  <property fmtid="{D5CDD505-2E9C-101B-9397-08002B2CF9AE}" pid="3" name="Notes">
    <vt:i4>18</vt:i4>
  </property>
  <property fmtid="{D5CDD505-2E9C-101B-9397-08002B2CF9AE}" pid="4" name="PresentationFormat">
    <vt:lpwstr>Произвольный</vt:lpwstr>
  </property>
  <property fmtid="{D5CDD505-2E9C-101B-9397-08002B2CF9AE}" pid="5" name="Slides">
    <vt:i4>23</vt:i4>
  </property>
</Properties>
</file>