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70" r:id="rId1"/>
  </p:sldMasterIdLst>
  <p:notesMasterIdLst>
    <p:notesMasterId r:id="rId7"/>
  </p:notesMasterIdLst>
  <p:handoutMasterIdLst>
    <p:handoutMasterId r:id="rId8"/>
  </p:handoutMasterIdLst>
  <p:sldIdLst>
    <p:sldId id="256" r:id="rId2"/>
    <p:sldId id="813" r:id="rId3"/>
    <p:sldId id="815" r:id="rId4"/>
    <p:sldId id="814" r:id="rId5"/>
    <p:sldId id="791" r:id="rId6"/>
  </p:sldIdLst>
  <p:sldSz cx="12192000" cy="6858000"/>
  <p:notesSz cx="6735763" cy="98663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6507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3085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69628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617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2750" algn="l" defTabSz="913085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39254" algn="l" defTabSz="913085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5760" algn="l" defTabSz="913085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2267" algn="l" defTabSz="913085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37" userDrawn="1">
          <p15:clr>
            <a:srgbClr val="A4A3A4"/>
          </p15:clr>
        </p15:guide>
        <p15:guide id="3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3" userDrawn="1">
          <p15:clr>
            <a:srgbClr val="A4A3A4"/>
          </p15:clr>
        </p15:guide>
        <p15:guide id="2" pos="2111" userDrawn="1">
          <p15:clr>
            <a:srgbClr val="A4A3A4"/>
          </p15:clr>
        </p15:guide>
        <p15:guide id="3" orient="horz" pos="3108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ECA"/>
    <a:srgbClr val="CDFBD2"/>
    <a:srgbClr val="E8D8A6"/>
    <a:srgbClr val="DBC377"/>
    <a:srgbClr val="A88000"/>
    <a:srgbClr val="998308"/>
    <a:srgbClr val="AD9B38"/>
    <a:srgbClr val="B7A852"/>
    <a:srgbClr val="F8F3E4"/>
    <a:srgbClr val="E7D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6" autoAdjust="0"/>
    <p:restoredTop sz="94464" autoAdjust="0"/>
  </p:normalViewPr>
  <p:slideViewPr>
    <p:cSldViewPr snapToGrid="0">
      <p:cViewPr varScale="1">
        <p:scale>
          <a:sx n="110" d="100"/>
          <a:sy n="110" d="100"/>
        </p:scale>
        <p:origin x="942" y="102"/>
      </p:cViewPr>
      <p:guideLst>
        <p:guide orient="horz" pos="2160"/>
        <p:guide pos="4537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113"/>
        <p:guide pos="2111"/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18623" cy="49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1" tIns="45801" rIns="91601" bIns="4580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582" y="0"/>
            <a:ext cx="2918623" cy="49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1" tIns="45801" rIns="91601" bIns="4580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0405"/>
            <a:ext cx="2918623" cy="49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1" tIns="45801" rIns="91601" bIns="4580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582" y="9370405"/>
            <a:ext cx="2918623" cy="49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1" tIns="45801" rIns="91601" bIns="4580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18623" cy="49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1" tIns="45801" rIns="91601" bIns="4580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582" y="0"/>
            <a:ext cx="2918623" cy="49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1" tIns="45801" rIns="91601" bIns="4580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200" y="738188"/>
            <a:ext cx="6583363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89" y="4686823"/>
            <a:ext cx="5387986" cy="444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1" tIns="45801" rIns="91601" bIns="458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0405"/>
            <a:ext cx="2918623" cy="49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1" tIns="45801" rIns="91601" bIns="4580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582" y="9370405"/>
            <a:ext cx="2918623" cy="49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01" tIns="45801" rIns="91601" bIns="4580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650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91308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36962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82617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2282750" algn="l" defTabSz="4565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254" algn="l" defTabSz="4565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760" algn="l" defTabSz="4565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267" algn="l" defTabSz="4565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" y="738188"/>
            <a:ext cx="6583363" cy="3703637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8646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70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00"/>
            </a:lvl4pPr>
            <a:lvl5pPr marL="2438339" indent="0" algn="ctr">
              <a:buNone/>
              <a:defRPr sz="2100"/>
            </a:lvl5pPr>
            <a:lvl6pPr marL="3047924" indent="0" algn="ctr">
              <a:buNone/>
              <a:defRPr sz="2100"/>
            </a:lvl6pPr>
            <a:lvl7pPr marL="3657509" indent="0" algn="ctr">
              <a:buNone/>
              <a:defRPr sz="2100"/>
            </a:lvl7pPr>
            <a:lvl8pPr marL="4267093" indent="0" algn="ctr">
              <a:buNone/>
              <a:defRPr sz="2100"/>
            </a:lvl8pPr>
            <a:lvl9pPr marL="4876678" indent="0" algn="ctr">
              <a:buNone/>
              <a:defRPr sz="21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C8F65-EC5B-4565-B8A8-1E48609C1BD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30.07.2021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239D9-68DB-48B5-8092-B5566A04BA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041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63D6D-8BAF-4B45-9547-9B784AFA62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30.07.2021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21C95-6C1D-4B20-A2CA-6BC38E23EC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61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9682C-30A9-4F5E-A9DB-AC596851872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30.07.2021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ADCEC-37AD-44B8-9EF1-2AB669D016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21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A1E7A-B460-47E3-B85B-5391BA43D94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30.07.2021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8599E-D16E-4D7F-9755-6D6AE6F5AE2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96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A842D-6F2B-45B5-A505-E074EA73F24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30.07.2021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DAB39-46F6-46DA-A7DE-B10FA3D9050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889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47AE-2773-4B3D-8603-AF266160F39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30.07.2021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9BE24-0B99-45E2-BD50-36E1CF16A2D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968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EED9-EE04-450E-A4DB-9B4347B371A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30.07.2021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CB9A5-4AF8-4D84-930D-DEBF574577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122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AB911-6CF5-4A00-B278-22BFD4FC4D7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30.07.2021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1D4E2-2D03-47F6-8ECD-227B7A17202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86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932BC-50C9-46A6-8A38-F5D007C7DE8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30.07.2021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A526E-F9EA-4995-BE5C-12AB110CD1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76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2100"/>
            </a:lvl1pPr>
            <a:lvl2pPr marL="609585" indent="0">
              <a:buNone/>
              <a:defRPr sz="1900"/>
            </a:lvl2pPr>
            <a:lvl3pPr marL="1219170" indent="0">
              <a:buNone/>
              <a:defRPr sz="1600"/>
            </a:lvl3pPr>
            <a:lvl4pPr marL="1828754" indent="0">
              <a:buNone/>
              <a:defRPr sz="1300"/>
            </a:lvl4pPr>
            <a:lvl5pPr marL="2438339" indent="0">
              <a:buNone/>
              <a:defRPr sz="1300"/>
            </a:lvl5pPr>
            <a:lvl6pPr marL="3047924" indent="0">
              <a:buNone/>
              <a:defRPr sz="1300"/>
            </a:lvl6pPr>
            <a:lvl7pPr marL="3657509" indent="0">
              <a:buNone/>
              <a:defRPr sz="1300"/>
            </a:lvl7pPr>
            <a:lvl8pPr marL="4267093" indent="0">
              <a:buNone/>
              <a:defRPr sz="1300"/>
            </a:lvl8pPr>
            <a:lvl9pPr marL="487667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1F008-8680-4790-8CD9-93034B8FA64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30.07.2021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6B761-A5AE-40C9-82D6-A86A9597BB3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912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2100"/>
            </a:lvl1pPr>
            <a:lvl2pPr marL="609585" indent="0">
              <a:buNone/>
              <a:defRPr sz="1900"/>
            </a:lvl2pPr>
            <a:lvl3pPr marL="1219170" indent="0">
              <a:buNone/>
              <a:defRPr sz="1600"/>
            </a:lvl3pPr>
            <a:lvl4pPr marL="1828754" indent="0">
              <a:buNone/>
              <a:defRPr sz="1300"/>
            </a:lvl4pPr>
            <a:lvl5pPr marL="2438339" indent="0">
              <a:buNone/>
              <a:defRPr sz="1300"/>
            </a:lvl5pPr>
            <a:lvl6pPr marL="3047924" indent="0">
              <a:buNone/>
              <a:defRPr sz="1300"/>
            </a:lvl6pPr>
            <a:lvl7pPr marL="3657509" indent="0">
              <a:buNone/>
              <a:defRPr sz="1300"/>
            </a:lvl7pPr>
            <a:lvl8pPr marL="4267093" indent="0">
              <a:buNone/>
              <a:defRPr sz="1300"/>
            </a:lvl8pPr>
            <a:lvl9pPr marL="4876678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33746-7202-4158-9247-79066736FC4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30.07.2021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6D99A-CB1A-4752-84B6-28D2E646F90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394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4567"/>
            <a:ext cx="10515600" cy="435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609585">
              <a:defRPr/>
            </a:pPr>
            <a:fld id="{19F9AC38-8D20-489E-AF6D-D6A6C106233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30.07.2021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609585"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609585">
              <a:defRPr/>
            </a:pPr>
            <a:fld id="{0EA36960-5DCE-4A8D-9DF9-C6E3AADFEA3C}" type="slidenum">
              <a:rPr lang="ru-RU" altLang="ru-RU">
                <a:cs typeface="Arial" pitchFamily="34" charset="0"/>
              </a:rPr>
              <a:pPr defTabSz="609585">
                <a:defRPr/>
              </a:pPr>
              <a:t>‹#›</a:t>
            </a:fld>
            <a:endParaRPr lang="ru-RU" altLang="ru-RU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itchFamily="34" charset="0"/>
        </a:defRPr>
      </a:lvl5pPr>
      <a:lvl6pPr marL="609585" algn="l" rtl="0" fontAlgn="base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itchFamily="34" charset="0"/>
        </a:defRPr>
      </a:lvl6pPr>
      <a:lvl7pPr marL="1219170" algn="l" rtl="0" fontAlgn="base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itchFamily="34" charset="0"/>
        </a:defRPr>
      </a:lvl7pPr>
      <a:lvl8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itchFamily="34" charset="0"/>
        </a:defRPr>
      </a:lvl8pPr>
      <a:lvl9pPr marL="2438339" algn="l" rtl="0" fontAlgn="base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itchFamily="34" charset="0"/>
        </a:defRPr>
      </a:lvl9pPr>
    </p:titleStyle>
    <p:bodyStyle>
      <a:lvl1pPr marL="304792" indent="-304792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11625" y="273978"/>
            <a:ext cx="7424307" cy="714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24" tIns="45718" rIns="91324" bIns="4571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КУЛЬТУРЫ ТВЕРСКОЙ ОБЛАСТИ</a:t>
            </a:r>
            <a:endParaRPr lang="en-US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76" y="67021"/>
            <a:ext cx="184727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324" tIns="45718" rIns="91324" bIns="4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Содержимое 4"/>
          <p:cNvSpPr txBox="1">
            <a:spLocks/>
          </p:cNvSpPr>
          <p:nvPr/>
        </p:nvSpPr>
        <p:spPr>
          <a:xfrm>
            <a:off x="1374036" y="1560436"/>
            <a:ext cx="9798495" cy="4047149"/>
          </a:xfrm>
          <a:prstGeom prst="rect">
            <a:avLst/>
          </a:prstGeom>
        </p:spPr>
        <p:txBody>
          <a:bodyPr lIns="91324" tIns="45718" rIns="91324" bIns="45718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ru-RU" altLang="ru-RU" sz="1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ru-RU" altLang="ru-RU" sz="28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 проектах Игоря Бутмана и их реализации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на территории Тверской области</a:t>
            </a:r>
            <a:endParaRPr lang="ru-RU" sz="2800" b="1" kern="50" dirty="0">
              <a:latin typeface="Times New Roman"/>
              <a:ea typeface="Arial Unicode MS"/>
              <a:cs typeface="Mangal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759901" y="5968137"/>
            <a:ext cx="66722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24" tIns="45718" rIns="91324" bIns="45718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июля 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2021 года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83787" y="70936"/>
            <a:ext cx="828675" cy="10287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 txBox="1">
            <a:spLocks noChangeArrowheads="1"/>
          </p:cNvSpPr>
          <p:nvPr/>
        </p:nvSpPr>
        <p:spPr bwMode="auto">
          <a:xfrm>
            <a:off x="1040427" y="331601"/>
            <a:ext cx="11151573" cy="50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0" tIns="45718" rIns="91320" bIns="45718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608643" eaLnBrk="0" hangingPunct="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ОТ ИГОРЯ БУТМАНА </a:t>
            </a:r>
            <a:r>
              <a:rPr kumimoji="1"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kumimoji="1" lang="en-US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IGOR BUTMAN MUSIC GROUP</a:t>
            </a:r>
            <a:r>
              <a:rPr kumimoji="1"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ctr" defTabSz="608643" eaLnBrk="0" hangingPunct="0">
              <a:lnSpc>
                <a:spcPct val="100000"/>
              </a:lnSpc>
              <a:spcBef>
                <a:spcPct val="20000"/>
              </a:spcBef>
              <a:buNone/>
            </a:pPr>
            <a:endParaRPr kumimoji="1" lang="ru-RU" alt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3787" y="70936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015612" y="6365404"/>
            <a:ext cx="734085" cy="366183"/>
          </a:xfrm>
        </p:spPr>
        <p:txBody>
          <a:bodyPr/>
          <a:lstStyle/>
          <a:p>
            <a:pPr>
              <a:defRPr/>
            </a:pPr>
            <a:fld id="{7B18599E-D16E-4D7F-9755-6D6AE6F5AE25}" type="slidenum">
              <a:rPr lang="ru-RU" alt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455810" y="3378442"/>
            <a:ext cx="1816345" cy="2941506"/>
          </a:xfrm>
          <a:prstGeom prst="roundRect">
            <a:avLst>
              <a:gd name="adj" fmla="val 16667"/>
            </a:avLst>
          </a:prstGeom>
          <a:solidFill>
            <a:srgbClr val="E5FEC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04" tIns="60772" rIns="121904" bIns="60772" anchor="ctr"/>
          <a:lstStyle/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5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проведения:</a:t>
            </a: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Тверская областная академическая филармония</a:t>
            </a: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академический театр драмы</a:t>
            </a:r>
          </a:p>
          <a:p>
            <a:pPr algn="ctr" defTabSz="608883" hangingPunct="0">
              <a:lnSpc>
                <a:spcPts val="25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040427" y="1299919"/>
            <a:ext cx="6196396" cy="1077521"/>
          </a:xfrm>
          <a:prstGeom prst="roundRect">
            <a:avLst>
              <a:gd name="adj" fmla="val 16667"/>
            </a:avLst>
          </a:prstGeom>
          <a:solidFill>
            <a:srgbClr val="E5FEC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04" tIns="60772" rIns="121904" bIns="60772" anchor="ctr"/>
          <a:lstStyle/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концертные программы </a:t>
            </a: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ХХ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Международного фестиваля </a:t>
            </a: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Триумф джаза»</a:t>
            </a: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:\СОТРУДНИКИ\Семенова Людмила Геннадьевна\Картинки в работу\Учреждения\dramteatr_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84" y="1166949"/>
            <a:ext cx="2260600" cy="1849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0041173" y="1299919"/>
            <a:ext cx="1671082" cy="2540561"/>
          </a:xfrm>
          <a:prstGeom prst="roundRect">
            <a:avLst>
              <a:gd name="adj" fmla="val 16667"/>
            </a:avLst>
          </a:prstGeom>
          <a:solidFill>
            <a:srgbClr val="E5FEC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04" tIns="60772" rIns="121904" bIns="60772" anchor="ctr"/>
          <a:lstStyle/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5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5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Сроки проведения:</a:t>
            </a: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Март </a:t>
            </a: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O:\СОТРУДНИКИ\Семенова Людмила Геннадьевна\Картинки в работу\триуфм джаза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2" y="2451076"/>
            <a:ext cx="3667041" cy="25807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O:\СОТРУДНИКИ\Семенова Людмила Геннадьевна\Картинки в работу\триуфм джаза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59" y="3723492"/>
            <a:ext cx="1884567" cy="12563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:\СОТРУДНИКИ\Семенова Людмила Геннадьевна\Картинки в работу\триуфм джаза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51" y="2451076"/>
            <a:ext cx="1884567" cy="11408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1040427" y="5105416"/>
            <a:ext cx="6196396" cy="642134"/>
          </a:xfrm>
          <a:prstGeom prst="roundRect">
            <a:avLst>
              <a:gd name="adj" fmla="val 16667"/>
            </a:avLst>
          </a:prstGeom>
          <a:solidFill>
            <a:srgbClr val="E5FEC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04" tIns="60772" rIns="121904" bIns="60772" anchor="ctr"/>
          <a:lstStyle/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проекта – 4000,0 тыс. руб.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O:\СОТРУДНИКИ\Семенова Людмила Геннадьевна\Картинки в работу\Учреждения\филармония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75" y="4088653"/>
            <a:ext cx="2297322" cy="1811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077705" y="5900600"/>
            <a:ext cx="6159118" cy="419348"/>
          </a:xfrm>
          <a:prstGeom prst="roundRect">
            <a:avLst>
              <a:gd name="adj" fmla="val 16667"/>
            </a:avLst>
          </a:prstGeom>
          <a:solidFill>
            <a:srgbClr val="E5FEC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04" tIns="60772" rIns="121904" bIns="60772" anchor="ctr"/>
          <a:lstStyle/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defTabSz="608883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alt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Справочно</a:t>
            </a:r>
            <a:r>
              <a:rPr lang="ru-RU" alt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в 2022 году отмечается 100-летие российского джаза</a:t>
            </a:r>
          </a:p>
          <a:p>
            <a:pPr algn="ctr" defTabSz="608883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 txBox="1">
            <a:spLocks noChangeArrowheads="1"/>
          </p:cNvSpPr>
          <p:nvPr/>
        </p:nvSpPr>
        <p:spPr bwMode="auto">
          <a:xfrm>
            <a:off x="1040427" y="331601"/>
            <a:ext cx="11151573" cy="50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0" tIns="45718" rIns="91320" bIns="45718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608643" eaLnBrk="0" hangingPunct="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ОТ </a:t>
            </a:r>
            <a:r>
              <a:rPr kumimoji="1"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МИНИСТЕРСТВА КУЛЬТУРЫ ТВЕРСКОЙ ОБЛАСТИ</a:t>
            </a:r>
          </a:p>
          <a:p>
            <a:pPr algn="ctr" defTabSz="608643" eaLnBrk="0" hangingPunct="0">
              <a:lnSpc>
                <a:spcPct val="100000"/>
              </a:lnSpc>
              <a:spcBef>
                <a:spcPct val="20000"/>
              </a:spcBef>
              <a:buNone/>
            </a:pPr>
            <a:endParaRPr kumimoji="1" lang="ru-RU" alt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3787" y="70936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015612" y="6365404"/>
            <a:ext cx="734085" cy="366183"/>
          </a:xfrm>
        </p:spPr>
        <p:txBody>
          <a:bodyPr/>
          <a:lstStyle/>
          <a:p>
            <a:pPr>
              <a:defRPr/>
            </a:pPr>
            <a:fld id="{7B18599E-D16E-4D7F-9755-6D6AE6F5AE25}" type="slidenum">
              <a:rPr lang="ru-RU" alt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710284" y="2493320"/>
            <a:ext cx="3157807" cy="1288911"/>
          </a:xfrm>
          <a:prstGeom prst="roundRect">
            <a:avLst>
              <a:gd name="adj" fmla="val 16667"/>
            </a:avLst>
          </a:prstGeom>
          <a:solidFill>
            <a:srgbClr val="E5FEC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04" tIns="60772" rIns="121904" bIns="60772" anchor="ctr"/>
          <a:lstStyle/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5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проведения:</a:t>
            </a: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академический </a:t>
            </a:r>
            <a:endParaRPr lang="ru-RU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театр 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драмы</a:t>
            </a:r>
          </a:p>
          <a:p>
            <a:pPr algn="ctr" defTabSz="608883" hangingPunct="0">
              <a:lnSpc>
                <a:spcPts val="25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710284" y="892752"/>
            <a:ext cx="9097054" cy="1155104"/>
          </a:xfrm>
          <a:prstGeom prst="roundRect">
            <a:avLst>
              <a:gd name="adj" fmla="val 16667"/>
            </a:avLst>
          </a:prstGeom>
          <a:solidFill>
            <a:srgbClr val="E5FEC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04" tIns="60772" rIns="121904" bIns="60772" anchor="ctr"/>
          <a:lstStyle/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концертная программа </a:t>
            </a: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ХХ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Международного фестиваля «Триумф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джаза», 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март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:\СОТРУДНИКИ\Семенова Людмила Геннадьевна\Картинки в работу\Учреждения\dramteatr_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15" y="2117506"/>
            <a:ext cx="2980555" cy="18874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710284" y="4227696"/>
            <a:ext cx="5195613" cy="1684866"/>
          </a:xfrm>
          <a:prstGeom prst="roundRect">
            <a:avLst>
              <a:gd name="adj" fmla="val 16667"/>
            </a:avLst>
          </a:prstGeom>
          <a:solidFill>
            <a:srgbClr val="E5FEC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04" tIns="60772" rIns="121904" bIns="60772" anchor="ctr"/>
          <a:lstStyle/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5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>
              <a:lnSpc>
                <a:spcPts val="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финансирования:</a:t>
            </a:r>
          </a:p>
          <a:p>
            <a:pPr algn="ctr" defTabSz="608883">
              <a:lnSpc>
                <a:spcPts val="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доход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продажи 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билетов.</a:t>
            </a:r>
          </a:p>
          <a:p>
            <a:pPr algn="ctr" defTabSz="608883">
              <a:lnSpc>
                <a:spcPts val="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Дополнительного финансирования </a:t>
            </a:r>
          </a:p>
          <a:p>
            <a:pPr algn="ctr" defTabSz="608883">
              <a:lnSpc>
                <a:spcPts val="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средств областного бюджета не требуется.</a:t>
            </a: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5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6" descr="O:\СОТРУДНИКИ\Семенова Людмила Геннадьевна\Картинки в работу\триуфм джаза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95" y="2229394"/>
            <a:ext cx="2444643" cy="16715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O:\СОТРУДНИКИ\Семенова Людмила Геннадьевна\Картинки в работу\триуфм джаза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167" y="4209151"/>
            <a:ext cx="2856410" cy="17034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 txBox="1">
            <a:spLocks noChangeArrowheads="1"/>
          </p:cNvSpPr>
          <p:nvPr/>
        </p:nvSpPr>
        <p:spPr bwMode="auto">
          <a:xfrm>
            <a:off x="1040427" y="331601"/>
            <a:ext cx="11151573" cy="50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0" tIns="45718" rIns="91320" bIns="45718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608643" eaLnBrk="0" hangingPunct="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1" lang="ru-RU" alt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ПРЕДЛОЖЕНИЯ ОТ </a:t>
            </a:r>
            <a:r>
              <a:rPr kumimoji="1"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МИНИСТЕРСТВА КУЛЬТУРЫ ТВЕРСКОЙ ОБЛАСТИ</a:t>
            </a:r>
          </a:p>
          <a:p>
            <a:pPr algn="ctr" defTabSz="608643" eaLnBrk="0" hangingPunct="0">
              <a:lnSpc>
                <a:spcPct val="100000"/>
              </a:lnSpc>
              <a:spcBef>
                <a:spcPct val="20000"/>
              </a:spcBef>
              <a:buNone/>
            </a:pPr>
            <a:endParaRPr kumimoji="1" lang="ru-RU" alt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3787" y="70936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015612" y="6365404"/>
            <a:ext cx="734085" cy="366183"/>
          </a:xfrm>
        </p:spPr>
        <p:txBody>
          <a:bodyPr/>
          <a:lstStyle/>
          <a:p>
            <a:pPr>
              <a:defRPr/>
            </a:pPr>
            <a:fld id="{7B18599E-D16E-4D7F-9755-6D6AE6F5AE25}" type="slidenum">
              <a:rPr lang="ru-RU" alt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933303" y="838971"/>
            <a:ext cx="9374133" cy="1155104"/>
          </a:xfrm>
          <a:prstGeom prst="roundRect">
            <a:avLst>
              <a:gd name="adj" fmla="val 16667"/>
            </a:avLst>
          </a:prstGeom>
          <a:solidFill>
            <a:srgbClr val="E5FEC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04" tIns="60772" rIns="121904" bIns="60772" anchor="ctr"/>
          <a:lstStyle/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Международный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фестиваль «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Jazz</a:t>
            </a:r>
            <a:r>
              <a:rPr lang="ru-RU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овые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сезоны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июль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9" descr="O:\СОТРУДНИКИ\Семенова Людмила Геннадьевна\Картинки в работу\Учреждения\Театралк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34" y="2255015"/>
            <a:ext cx="2534277" cy="1654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O:\СОТРУДНИКИ\Семенова Людмила Геннадьевна\Картинки в работу\jazzovye-sezon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866" y="2255013"/>
            <a:ext cx="2552408" cy="16546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1933302" y="4170584"/>
            <a:ext cx="5546563" cy="1684866"/>
          </a:xfrm>
          <a:prstGeom prst="roundRect">
            <a:avLst>
              <a:gd name="adj" fmla="val 16667"/>
            </a:avLst>
          </a:prstGeom>
          <a:solidFill>
            <a:srgbClr val="E5FEC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04" tIns="60772" rIns="121904" bIns="60772" anchor="ctr"/>
          <a:lstStyle/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5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1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1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– 2 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600,0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 algn="ctr" defTabSz="608883" hangingPunct="0">
              <a:lnSpc>
                <a:spcPts val="1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том числе 2000,0 тыс. руб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гонорар; </a:t>
            </a:r>
          </a:p>
          <a:p>
            <a:pPr algn="ctr" defTabSz="608883" hangingPunct="0">
              <a:lnSpc>
                <a:spcPts val="1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600,0 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аренда </a:t>
            </a: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сценического оборудования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1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1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дополнительное финансирование.</a:t>
            </a:r>
          </a:p>
          <a:p>
            <a:pPr algn="ctr" defTabSz="608883" hangingPunct="0">
              <a:lnSpc>
                <a:spcPts val="1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5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1933303" y="2467491"/>
            <a:ext cx="2256559" cy="1229678"/>
          </a:xfrm>
          <a:prstGeom prst="roundRect">
            <a:avLst>
              <a:gd name="adj" fmla="val 16667"/>
            </a:avLst>
          </a:prstGeom>
          <a:solidFill>
            <a:srgbClr val="E5FEC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04" tIns="60772" rIns="121904" bIns="60772" anchor="ctr"/>
          <a:lstStyle/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alt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5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проведения:</a:t>
            </a:r>
          </a:p>
          <a:p>
            <a:pPr algn="ctr" defTabSz="608883" hangingPunct="0">
              <a:lnSpc>
                <a:spcPts val="21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Театральная площадь</a:t>
            </a:r>
          </a:p>
          <a:p>
            <a:pPr algn="ctr" defTabSz="608883" hangingPunct="0">
              <a:lnSpc>
                <a:spcPts val="25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08883" hangingPunct="0">
              <a:lnSpc>
                <a:spcPts val="28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</a:pPr>
            <a:r>
              <a:rPr lang="ru-RU" alt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13" descr="O:\СОТРУДНИКИ\Семенова Людмила Геннадьевна\Картинки в работу\джаз с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76" y="4170584"/>
            <a:ext cx="2612578" cy="16221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1" descr="O:\СОТРУДНИКИ\Семенова Людмила Геннадьевна\Картинки в работу\дж.сезоны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126" y="3015480"/>
            <a:ext cx="2264292" cy="17666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1367369" y="3583708"/>
            <a:ext cx="10206567" cy="2567709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Министерство культуры Тверской области</a:t>
            </a:r>
          </a:p>
          <a:p>
            <a:pPr marL="0" indent="0">
              <a:buNone/>
              <a:defRPr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Юридический адрес: 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пр. Чайковского, 26, Тверь, 170034</a:t>
            </a:r>
          </a:p>
          <a:p>
            <a:pPr marL="0" indent="0" eaLnBrk="1" hangingPunct="1">
              <a:buNone/>
              <a:defRPr/>
            </a:pP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Телефон: 8 (4822)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34-28-54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mail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info@tvercult69.ru</a:t>
            </a:r>
            <a:endParaRPr lang="ru-RU" sz="18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Министр 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культуры Тверской области</a:t>
            </a:r>
          </a:p>
          <a:p>
            <a:pPr>
              <a:buFontTx/>
              <a:buNone/>
              <a:defRPr/>
            </a:pPr>
            <a:r>
              <a:rPr lang="ru-RU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Сальникова Татьяна Александровна</a:t>
            </a: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3787" y="70936"/>
            <a:ext cx="828675" cy="10287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108602" y="6356351"/>
            <a:ext cx="621580" cy="366183"/>
          </a:xfrm>
        </p:spPr>
        <p:txBody>
          <a:bodyPr/>
          <a:lstStyle/>
          <a:p>
            <a:pPr>
              <a:defRPr/>
            </a:pPr>
            <a:fld id="{7B18599E-D16E-4D7F-9755-6D6AE6F5AE25}" type="slidenum">
              <a:rPr lang="ru-RU" alt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ru-RU" alt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894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19932</TotalTime>
  <Words>225</Words>
  <Application>Microsoft Office PowerPoint</Application>
  <PresentationFormat>Широкоэкранный</PresentationFormat>
  <Paragraphs>87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 Unicode MS</vt:lpstr>
      <vt:lpstr>ＭＳ Ｐゴシック</vt:lpstr>
      <vt:lpstr>Arial</vt:lpstr>
      <vt:lpstr>Calibri</vt:lpstr>
      <vt:lpstr>Calibri Light</vt:lpstr>
      <vt:lpstr>Mangal</vt:lpstr>
      <vt:lpstr>Times New Roman</vt:lpstr>
      <vt:lpstr>8_Тема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Татьяна Александровна Сальникова</cp:lastModifiedBy>
  <cp:revision>1092</cp:revision>
  <cp:lastPrinted>2021-06-24T07:59:10Z</cp:lastPrinted>
  <dcterms:created xsi:type="dcterms:W3CDTF">2008-10-17T07:39:58Z</dcterms:created>
  <dcterms:modified xsi:type="dcterms:W3CDTF">2021-07-30T16:30:20Z</dcterms:modified>
</cp:coreProperties>
</file>