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5" r:id="rId2"/>
  </p:sldMasterIdLst>
  <p:notesMasterIdLst>
    <p:notesMasterId r:id="rId12"/>
  </p:notesMasterIdLst>
  <p:handoutMasterIdLst>
    <p:handoutMasterId r:id="rId13"/>
  </p:handoutMasterIdLst>
  <p:sldIdLst>
    <p:sldId id="256" r:id="rId3"/>
    <p:sldId id="473" r:id="rId4"/>
    <p:sldId id="377" r:id="rId5"/>
    <p:sldId id="475" r:id="rId6"/>
    <p:sldId id="427" r:id="rId7"/>
    <p:sldId id="476" r:id="rId8"/>
    <p:sldId id="477" r:id="rId9"/>
    <p:sldId id="478" r:id="rId10"/>
    <p:sldId id="480" r:id="rId11"/>
  </p:sldIdLst>
  <p:sldSz cx="12192000" cy="6858000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7A3"/>
    <a:srgbClr val="F8F3E4"/>
    <a:srgbClr val="F9D3B9"/>
    <a:srgbClr val="996600"/>
    <a:srgbClr val="F4F474"/>
    <a:srgbClr val="CEEECA"/>
    <a:srgbClr val="71DC62"/>
    <a:srgbClr val="F88662"/>
    <a:srgbClr val="000066"/>
    <a:srgbClr val="A67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5694" autoAdjust="0"/>
  </p:normalViewPr>
  <p:slideViewPr>
    <p:cSldViewPr snapToGrid="0">
      <p:cViewPr varScale="1">
        <p:scale>
          <a:sx n="90" d="100"/>
          <a:sy n="90" d="100"/>
        </p:scale>
        <p:origin x="4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29837" cy="498853"/>
          </a:xfrm>
          <a:prstGeom prst="rect">
            <a:avLst/>
          </a:prstGeom>
        </p:spPr>
        <p:txBody>
          <a:bodyPr vert="horz" lIns="92963" tIns="46483" rIns="92963" bIns="4648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2"/>
            <a:ext cx="2929837" cy="498853"/>
          </a:xfrm>
          <a:prstGeom prst="rect">
            <a:avLst/>
          </a:prstGeom>
        </p:spPr>
        <p:txBody>
          <a:bodyPr vert="horz" lIns="92963" tIns="46483" rIns="92963" bIns="46483" rtlCol="0"/>
          <a:lstStyle>
            <a:lvl1pPr algn="r">
              <a:defRPr sz="1200"/>
            </a:lvl1pPr>
          </a:lstStyle>
          <a:p>
            <a:fld id="{F008AF02-7073-42AC-A5B6-0CE6C01892D7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9443663"/>
            <a:ext cx="2929837" cy="498852"/>
          </a:xfrm>
          <a:prstGeom prst="rect">
            <a:avLst/>
          </a:prstGeom>
        </p:spPr>
        <p:txBody>
          <a:bodyPr vert="horz" lIns="92963" tIns="46483" rIns="92963" bIns="4648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3"/>
            <a:ext cx="2929837" cy="498852"/>
          </a:xfrm>
          <a:prstGeom prst="rect">
            <a:avLst/>
          </a:prstGeom>
        </p:spPr>
        <p:txBody>
          <a:bodyPr vert="horz" lIns="92963" tIns="46483" rIns="92963" bIns="46483" rtlCol="0" anchor="b"/>
          <a:lstStyle>
            <a:lvl1pPr algn="r">
              <a:defRPr sz="1200"/>
            </a:lvl1pPr>
          </a:lstStyle>
          <a:p>
            <a:fld id="{F2EEE374-B2D9-48A5-9194-D2DAEE002A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28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29837" cy="498853"/>
          </a:xfrm>
          <a:prstGeom prst="rect">
            <a:avLst/>
          </a:prstGeom>
        </p:spPr>
        <p:txBody>
          <a:bodyPr vert="horz" lIns="92963" tIns="46483" rIns="92963" bIns="4648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2"/>
            <a:ext cx="2929837" cy="498853"/>
          </a:xfrm>
          <a:prstGeom prst="rect">
            <a:avLst/>
          </a:prstGeom>
        </p:spPr>
        <p:txBody>
          <a:bodyPr vert="horz" lIns="92963" tIns="46483" rIns="92963" bIns="46483" rtlCol="0"/>
          <a:lstStyle>
            <a:lvl1pPr algn="r">
              <a:defRPr sz="1200"/>
            </a:lvl1pPr>
          </a:lstStyle>
          <a:p>
            <a:fld id="{4ACB2CA0-E96C-4CBB-8D6A-EFA5A10495AF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63" tIns="46483" rIns="92963" bIns="4648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2963" tIns="46483" rIns="92963" bIns="4648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43663"/>
            <a:ext cx="2929837" cy="498852"/>
          </a:xfrm>
          <a:prstGeom prst="rect">
            <a:avLst/>
          </a:prstGeom>
        </p:spPr>
        <p:txBody>
          <a:bodyPr vert="horz" lIns="92963" tIns="46483" rIns="92963" bIns="4648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3"/>
            <a:ext cx="2929837" cy="498852"/>
          </a:xfrm>
          <a:prstGeom prst="rect">
            <a:avLst/>
          </a:prstGeom>
        </p:spPr>
        <p:txBody>
          <a:bodyPr vert="horz" lIns="92963" tIns="46483" rIns="92963" bIns="46483" rtlCol="0" anchor="b"/>
          <a:lstStyle>
            <a:lvl1pPr algn="r">
              <a:defRPr sz="1200"/>
            </a:lvl1pPr>
          </a:lstStyle>
          <a:p>
            <a:fld id="{30EEF92F-536A-40B5-A4F7-8AD37E46E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64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65173" y="9497455"/>
            <a:ext cx="2956557" cy="50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22" tIns="46411" rIns="92822" bIns="46411" anchor="b"/>
          <a:lstStyle/>
          <a:p>
            <a:pPr algn="r" defTabSz="915288" fontAlgn="base">
              <a:spcBef>
                <a:spcPct val="0"/>
              </a:spcBef>
              <a:spcAft>
                <a:spcPct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Arial" charset="0"/>
                <a:cs typeface="Arial" charset="0"/>
              </a:rPr>
              <a:pPr algn="r" defTabSz="91528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sz="120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47713"/>
            <a:ext cx="6670675" cy="37528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6294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4512" indent="-286596"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6387" indent="-228958"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5902" indent="-228958"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63816" indent="-228958"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24932" indent="-2289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86048" indent="-2289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47165" indent="-2289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908281" indent="-22895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00034EFE-8604-489E-B8E8-F774606027B0}" type="slidenum">
              <a:rPr lang="ru-RU" altLang="ru-RU" sz="1200"/>
              <a:pPr/>
              <a:t>3</a:t>
            </a:fld>
            <a:endParaRPr lang="ru-RU" altLang="ru-RU" sz="1200"/>
          </a:p>
        </p:txBody>
      </p:sp>
    </p:spTree>
    <p:extLst>
      <p:ext uri="{BB962C8B-B14F-4D97-AF65-F5344CB8AC3E}">
        <p14:creationId xmlns:p14="http://schemas.microsoft.com/office/powerpoint/2010/main" val="353088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65173" y="9497455"/>
            <a:ext cx="2956557" cy="50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22" tIns="46411" rIns="92822" bIns="46411" anchor="b"/>
          <a:lstStyle/>
          <a:p>
            <a:pPr algn="r" defTabSz="915288" fontAlgn="base">
              <a:spcBef>
                <a:spcPct val="0"/>
              </a:spcBef>
              <a:spcAft>
                <a:spcPct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Arial" charset="0"/>
                <a:cs typeface="Arial" charset="0"/>
              </a:rPr>
              <a:pPr algn="r" defTabSz="91528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120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47713"/>
            <a:ext cx="6670675" cy="37528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0386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>
            <a:extLst>
              <a:ext uri="{FF2B5EF4-FFF2-40B4-BE49-F238E27FC236}">
                <a16:creationId xmlns:a16="http://schemas.microsoft.com/office/drawing/2014/main" id="{60EAC8EA-E141-4F74-B389-C9C6EC5EAE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938" y="735013"/>
            <a:ext cx="6527800" cy="3671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>
            <a:extLst>
              <a:ext uri="{FF2B5EF4-FFF2-40B4-BE49-F238E27FC236}">
                <a16:creationId xmlns:a16="http://schemas.microsoft.com/office/drawing/2014/main" id="{E4E302D0-3088-47FC-87CE-307CFA06F0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  <p:sp>
        <p:nvSpPr>
          <p:cNvPr id="40964" name="Номер слайда 3">
            <a:extLst>
              <a:ext uri="{FF2B5EF4-FFF2-40B4-BE49-F238E27FC236}">
                <a16:creationId xmlns:a16="http://schemas.microsoft.com/office/drawing/2014/main" id="{B5CB89A0-D9A0-40E4-B2C2-056D5795F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25" indent="-28574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2960" indent="-228592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144" indent="-228592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328" indent="-228592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513" indent="-22859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696" indent="-22859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8881" indent="-22859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064" indent="-22859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1F9A66-7E9A-4BAC-92A1-F141A55E6A40}" type="slidenum">
              <a:rPr kumimoji="0" lang="ru-RU" altLang="ru-RU" smtClean="0">
                <a:solidFill>
                  <a:prstClr val="black"/>
                </a:solidFill>
              </a:rPr>
              <a:pPr/>
              <a:t>5</a:t>
            </a:fld>
            <a:endParaRPr kumimoji="0"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3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65173" y="9497455"/>
            <a:ext cx="2956557" cy="50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22" tIns="46411" rIns="92822" bIns="46411" anchor="b"/>
          <a:lstStyle/>
          <a:p>
            <a:pPr algn="r" defTabSz="915288" fontAlgn="base">
              <a:spcBef>
                <a:spcPct val="0"/>
              </a:spcBef>
              <a:spcAft>
                <a:spcPct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Arial" charset="0"/>
                <a:cs typeface="Arial" charset="0"/>
              </a:rPr>
              <a:pPr algn="r" defTabSz="91528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z="120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47713"/>
            <a:ext cx="6670675" cy="37528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6252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65173" y="9497455"/>
            <a:ext cx="2956557" cy="50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22" tIns="46411" rIns="92822" bIns="46411" anchor="b"/>
          <a:lstStyle/>
          <a:p>
            <a:pPr algn="r" defTabSz="915288" fontAlgn="base">
              <a:spcBef>
                <a:spcPct val="0"/>
              </a:spcBef>
              <a:spcAft>
                <a:spcPct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Arial" charset="0"/>
                <a:cs typeface="Arial" charset="0"/>
              </a:rPr>
              <a:pPr algn="r" defTabSz="91528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z="120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47713"/>
            <a:ext cx="6670675" cy="37528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62941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65173" y="9497455"/>
            <a:ext cx="2956557" cy="50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22" tIns="46411" rIns="92822" bIns="46411" anchor="b"/>
          <a:lstStyle/>
          <a:p>
            <a:pPr algn="r" defTabSz="915288" fontAlgn="base">
              <a:spcBef>
                <a:spcPct val="0"/>
              </a:spcBef>
              <a:spcAft>
                <a:spcPct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Arial" charset="0"/>
                <a:cs typeface="Arial" charset="0"/>
              </a:rPr>
              <a:pPr algn="r" defTabSz="91528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z="120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47713"/>
            <a:ext cx="6670675" cy="37528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6294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>
            <a:extLst>
              <a:ext uri="{FF2B5EF4-FFF2-40B4-BE49-F238E27FC236}">
                <a16:creationId xmlns:a16="http://schemas.microsoft.com/office/drawing/2014/main" id="{3AB025AF-1EEA-4706-B36A-5B0CEE5C92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9375" y="750888"/>
            <a:ext cx="6673850" cy="37544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>
            <a:extLst>
              <a:ext uri="{FF2B5EF4-FFF2-40B4-BE49-F238E27FC236}">
                <a16:creationId xmlns:a16="http://schemas.microsoft.com/office/drawing/2014/main" id="{35F8A359-A9A2-4526-8E16-629DDDA4F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dirty="0"/>
          </a:p>
        </p:txBody>
      </p:sp>
      <p:sp>
        <p:nvSpPr>
          <p:cNvPr id="36868" name="Номер слайда 3">
            <a:extLst>
              <a:ext uri="{FF2B5EF4-FFF2-40B4-BE49-F238E27FC236}">
                <a16:creationId xmlns:a16="http://schemas.microsoft.com/office/drawing/2014/main" id="{23223287-66F6-4B8B-B82F-E0341AB39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8115" indent="-287737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50948" indent="-230189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11326" indent="-230189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71706" indent="-230189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32085" indent="-23018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92465" indent="-23018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52842" indent="-23018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913222" indent="-23018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C47C354-959D-4BED-90FB-3B2399CB03AC}" type="slidenum">
              <a:rPr kumimoji="0" lang="ru-RU" altLang="ru-RU" smtClean="0">
                <a:solidFill>
                  <a:prstClr val="black"/>
                </a:solidFill>
              </a:rPr>
              <a:pPr/>
              <a:t>9</a:t>
            </a:fld>
            <a:endParaRPr kumimoji="0"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5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0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913AE-50CB-4435-BA59-244D81B3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7D905-0F9B-418E-8AB9-E081C326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CD11B-1AAF-4D13-B045-BD532FD1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9F40-ECEB-4AEE-A57A-15DA1E6DA82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3389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B1720-26AE-48F5-98E7-078CEB1D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E755A-8832-47A4-B1AC-D6408951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2DD1C-A5FE-473A-A412-27A11FF4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86CE3-9B5C-427B-A2E9-ADE2F5CC1F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905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F0AB9F-1144-4011-9934-6333BFE2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0E3B3-EF8E-4680-B49A-6374F799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31D5B-B38B-4888-8183-B5767E9F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1446-8727-418B-9212-17B350F0DDC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649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7FE87D1-84B5-4FE5-A1A8-741E62A8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521F433-87B0-4482-9E88-89C6F250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F9F6E210-D915-4A86-A919-A1A7A57C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6D34-14C6-4997-B9BF-8FFB67062E3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521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E71698B8-409B-4426-8864-109BD26F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CFB20523-DBD0-41BE-AD55-4D9C2A14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18602E6-5776-4E73-BC2C-40109BC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271E6-0EA8-4F19-A3BA-2337E593CC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8548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299B99AA-7327-4B80-B839-20B95C2B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9D61FE8E-75CE-4848-9267-EE0B0986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FB1520B-38F3-4FC6-BB2D-ED3AC2A1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9933D-FF6A-43CA-8D8B-3151DFD3C3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3932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6B6CCA22-B9B4-4F8A-BE05-61824FEE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DB0A0FCA-2C03-4C31-86E4-40E17C87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2B79E9BF-77A4-4DB5-A74E-72D922FA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CBC3-56DA-4EB5-B2D2-DA36CB3D5AD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769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6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8B9CE3A-88AB-4200-8D7C-987FF97A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409DAFE-1FAF-46B2-A4BC-A8291183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0D795C-12CB-4CFE-84F9-E8C04455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7412D-209E-473B-ABCD-6283EA59450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45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0CC9C37-BB64-4FDB-A559-FED8A6FC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4245438-4ABD-401E-BF2B-6E0C802E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97DD071-D5D2-4949-ACCB-9396A75A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D2BF6-5FA4-47B6-ADAB-81885805BB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3704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F27B-C360-4502-9749-A2BCB8ED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D0D90-3FC9-4D54-9AFE-A11A0BB1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695AA-AF18-459C-A151-3225D57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4876A-4935-4396-82B0-2D342F9972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5821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2A722-CEF7-415E-A193-B5DFA507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E436B-05F6-44FA-8122-940B6072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19587-CD62-45C8-B70B-18ECEC43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17D6A-208B-4D09-A86D-1FB412DA74D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072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9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1C05-B3AE-4738-8D90-7B9ABFECF678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5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3465D5DC-5624-4F1C-9EFE-5E24E174A9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72BE326C-E316-4713-8010-71EE8A297B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3E2640-F0D5-49D4-8750-B1330D06A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8670-58C9-431D-8F6D-61857D2A4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01174-BE77-4529-9007-7390A8AA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1B5479-AEC3-4236-8297-9EBB7B7D9D7A}" type="slidenum">
              <a:rPr lang="ru-RU" altLang="ru-RU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3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Arial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Arial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Arial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Arial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46296" y="247113"/>
            <a:ext cx="10611293" cy="8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КОМИТЕТ ПО ДЕЛАМ МОЛОДЕЖИ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ТВЕРСКОЙ ОБЛАСТИ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915261" y="6029743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</a:t>
            </a:r>
            <a:r>
              <a:rPr kumimoji="1" lang="ru-RU" sz="16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. Тверь</a:t>
            </a:r>
          </a:p>
          <a:p>
            <a:pPr algn="ctr">
              <a:defRPr/>
            </a:pPr>
            <a:r>
              <a:rPr kumimoji="1" lang="ru-RU" sz="16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 20 июля 2021 года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855947" y="1805550"/>
            <a:ext cx="10611293" cy="202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433" tIns="40242" rIns="80433" bIns="40242">
            <a:spAutoFit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 ходе реализации</a:t>
            </a:r>
            <a:endParaRPr lang="ru-RU" sz="3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национального проекта «Образование»</a:t>
            </a:r>
            <a:endParaRPr lang="ru-RU" sz="3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Тверской области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916906" y="4779528"/>
            <a:ext cx="10611293" cy="69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433" tIns="40242" rIns="80433" bIns="40242"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А.С. Прохорова, </a:t>
            </a:r>
          </a:p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председатель Комитета по делам молодежи Тверской области</a:t>
            </a:r>
            <a:endParaRPr lang="ru-RU" sz="20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648994" y="326572"/>
            <a:ext cx="4881614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ПРАВОВЫЕ ОСНОВАНИЯ И ЦЕЛЬ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35289" y="2088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1108930" y="3854954"/>
            <a:ext cx="4315987" cy="2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1812" y="2206030"/>
            <a:ext cx="178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Правовое основание</a:t>
            </a:r>
          </a:p>
        </p:txBody>
      </p:sp>
      <p:sp>
        <p:nvSpPr>
          <p:cNvPr id="47106" name="TextBox 47105"/>
          <p:cNvSpPr txBox="1"/>
          <p:nvPr/>
        </p:nvSpPr>
        <p:spPr>
          <a:xfrm>
            <a:off x="1317605" y="4380150"/>
            <a:ext cx="17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Цель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643744" y="3892730"/>
            <a:ext cx="7472747" cy="1711235"/>
          </a:xfrm>
          <a:prstGeom prst="roundRect">
            <a:avLst/>
          </a:prstGeom>
          <a:solidFill>
            <a:srgbClr val="F8F3E4"/>
          </a:solidFill>
          <a:ln w="1270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Создание условий для развития и поддержки добровольчества (</a:t>
            </a:r>
            <a:r>
              <a:rPr lang="ru-RU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волонтерства</a:t>
            </a: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), развитие талантов и способностей у детей и молодежи</a:t>
            </a:r>
          </a:p>
          <a:p>
            <a:pPr lvl="0"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630148" y="1783155"/>
            <a:ext cx="7473243" cy="1639314"/>
          </a:xfrm>
          <a:prstGeom prst="roundRect">
            <a:avLst/>
          </a:prstGeom>
          <a:solidFill>
            <a:srgbClr val="F8F3E4"/>
          </a:solidFill>
          <a:ln w="1270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00"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000"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Указ Президента Российской Федерации от 21.07.2020 № 474 «О национальных целях развития Российской Федерации </a:t>
            </a:r>
            <a:b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 период до 2030 года»</a:t>
            </a:r>
          </a:p>
          <a:p>
            <a:pPr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Рисунок 20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1722141" y="6392875"/>
            <a:ext cx="25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6801" y="367336"/>
            <a:ext cx="5190308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РЕГИОНАЛЬНЫЙ ПРОЕКТ «СОЦИАЛЬНАЯ АКТИВНОСТЬ»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5400000">
            <a:off x="6133012" y="738051"/>
            <a:ext cx="587828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7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0917D00D-9424-4C08-BC37-F78B8CFE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293892"/>
            <a:ext cx="4876799" cy="76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РЕГИОНАЛЬНЫЙ ПРОЕКТ «СОЦИАЛЬНАЯ АКТИВНОСТЬ»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1737"/>
              </p:ext>
            </p:extLst>
          </p:nvPr>
        </p:nvGraphicFramePr>
        <p:xfrm>
          <a:off x="978305" y="1382233"/>
          <a:ext cx="10552296" cy="4767729"/>
        </p:xfrm>
        <a:graphic>
          <a:graphicData uri="http://schemas.openxmlformats.org/drawingml/2006/table">
            <a:tbl>
              <a:tblPr/>
              <a:tblGrid>
                <a:gridCol w="49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578">
                  <a:extLst>
                    <a:ext uri="{9D8B030D-6E8A-4147-A177-3AD203B41FA5}">
                      <a16:colId xmlns:a16="http://schemas.microsoft.com/office/drawing/2014/main" val="823688509"/>
                    </a:ext>
                  </a:extLst>
                </a:gridCol>
                <a:gridCol w="920532">
                  <a:extLst>
                    <a:ext uri="{9D8B030D-6E8A-4147-A177-3AD203B41FA5}">
                      <a16:colId xmlns:a16="http://schemas.microsoft.com/office/drawing/2014/main" val="3509069443"/>
                    </a:ext>
                  </a:extLst>
                </a:gridCol>
                <a:gridCol w="996341">
                  <a:extLst>
                    <a:ext uri="{9D8B030D-6E8A-4147-A177-3AD203B41FA5}">
                      <a16:colId xmlns:a16="http://schemas.microsoft.com/office/drawing/2014/main" val="4169260756"/>
                    </a:ext>
                  </a:extLst>
                </a:gridCol>
                <a:gridCol w="1223767">
                  <a:extLst>
                    <a:ext uri="{9D8B030D-6E8A-4147-A177-3AD203B41FA5}">
                      <a16:colId xmlns:a16="http://schemas.microsoft.com/office/drawing/2014/main" val="870423927"/>
                    </a:ext>
                  </a:extLst>
                </a:gridCol>
                <a:gridCol w="1072150">
                  <a:extLst>
                    <a:ext uri="{9D8B030D-6E8A-4147-A177-3AD203B41FA5}">
                      <a16:colId xmlns:a16="http://schemas.microsoft.com/office/drawing/2014/main" val="2951169724"/>
                    </a:ext>
                  </a:extLst>
                </a:gridCol>
                <a:gridCol w="985512">
                  <a:extLst>
                    <a:ext uri="{9D8B030D-6E8A-4147-A177-3AD203B41FA5}">
                      <a16:colId xmlns:a16="http://schemas.microsoft.com/office/drawing/2014/main" val="3828370959"/>
                    </a:ext>
                  </a:extLst>
                </a:gridCol>
                <a:gridCol w="1011247">
                  <a:extLst>
                    <a:ext uri="{9D8B030D-6E8A-4147-A177-3AD203B41FA5}">
                      <a16:colId xmlns:a16="http://schemas.microsoft.com/office/drawing/2014/main" val="3650445979"/>
                    </a:ext>
                  </a:extLst>
                </a:gridCol>
              </a:tblGrid>
              <a:tr h="616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 регионального проекта «Социальная активность»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44504"/>
                  </a:ext>
                </a:extLst>
              </a:tr>
              <a:tr h="88608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ru-RU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 регионального проекта «Социальная активность»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30.06.2021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086"/>
                  </a:ext>
                </a:extLst>
              </a:tr>
              <a:tr h="32649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Общая численность граждан, вовлеченных центрами (сообществами, объединениями) поддержки добровольчества (</a:t>
                      </a:r>
                      <a:r>
                        <a:rPr lang="ru-RU" sz="18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волонтерства</a:t>
                      </a:r>
                      <a:r>
                        <a:rPr lang="ru-RU" sz="1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на базе образовательных организаций, некоммерческих организаций, государственных и муниципальных учреждений в добровольческую (волонтерскую) деятельность (тыс. чел.)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33,0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153,2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80,0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,6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157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" name="Рисунок 17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1722141" y="6392875"/>
            <a:ext cx="313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5711F17-32BD-4133-97DC-8F901D3066BA}"/>
              </a:ext>
            </a:extLst>
          </p:cNvPr>
          <p:cNvCxnSpPr>
            <a:cxnSpLocks/>
          </p:cNvCxnSpPr>
          <p:nvPr/>
        </p:nvCxnSpPr>
        <p:spPr>
          <a:xfrm>
            <a:off x="6426132" y="393405"/>
            <a:ext cx="0" cy="48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BCD72CC2-80A3-4A93-99F4-1428E193C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994" y="326572"/>
            <a:ext cx="4881614" cy="63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latin typeface="Times New Roman"/>
                <a:ea typeface="Times New Roman"/>
              </a:rPr>
              <a:t>ПОКАЗАТЕЛИ 2020-2024</a:t>
            </a:r>
            <a:r>
              <a:rPr lang="ru-RU" sz="2000" b="1" dirty="0">
                <a:latin typeface="Times New Roman"/>
                <a:ea typeface="Times New Roman"/>
              </a:rPr>
              <a:t> ГГ.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071347C-AB2A-4481-AB9B-88B2DB41914F}"/>
              </a:ext>
            </a:extLst>
          </p:cNvPr>
          <p:cNvSpPr/>
          <p:nvPr/>
        </p:nvSpPr>
        <p:spPr>
          <a:xfrm>
            <a:off x="4922875" y="4284920"/>
            <a:ext cx="350874" cy="3508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2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648994" y="326572"/>
            <a:ext cx="4881614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latin typeface="Times New Roman"/>
                <a:ea typeface="Times New Roman"/>
              </a:rPr>
              <a:t>МЕРОПРИЯТИЯ 2020-2024 </a:t>
            </a:r>
            <a:r>
              <a:rPr lang="ru-RU" sz="2000" b="1" dirty="0">
                <a:latin typeface="Times New Roman"/>
                <a:ea typeface="Times New Roman"/>
              </a:rPr>
              <a:t>ГГ.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35289" y="2088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1722141" y="6392875"/>
            <a:ext cx="25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6801" y="367336"/>
            <a:ext cx="5190308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РЕГИОНАЛЬНЫЙ ПРОЕКТ «СОЦИАЛЬНАЯ АКТИВНОСТЬ»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5400000">
            <a:off x="6133012" y="738051"/>
            <a:ext cx="587828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483428" y="2438401"/>
            <a:ext cx="4881614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000" b="1" dirty="0">
              <a:latin typeface="Times New Roman"/>
              <a:ea typeface="Times New Roman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34C0039D-4032-4824-B131-7E494F4C1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02741"/>
              </p:ext>
            </p:extLst>
          </p:nvPr>
        </p:nvGraphicFramePr>
        <p:xfrm>
          <a:off x="1066801" y="1319349"/>
          <a:ext cx="10525205" cy="469017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45720">
                  <a:extLst>
                    <a:ext uri="{9D8B030D-6E8A-4147-A177-3AD203B41FA5}">
                      <a16:colId xmlns:a16="http://schemas.microsoft.com/office/drawing/2014/main" val="216133451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579832820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029">
                  <a:extLst>
                    <a:ext uri="{9D8B030D-6E8A-4147-A177-3AD203B41FA5}">
                      <a16:colId xmlns:a16="http://schemas.microsoft.com/office/drawing/2014/main" val="3870793420"/>
                    </a:ext>
                  </a:extLst>
                </a:gridCol>
              </a:tblGrid>
              <a:tr h="65314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sz="18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 </a:t>
                      </a:r>
                      <a:endParaRPr lang="ru-RU" sz="1800" b="1" u="none" strike="noStrike" kern="1200" noProof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sz="18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800" b="1" u="none" strike="noStrike" kern="1200" noProof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ru-RU" sz="18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мероприятия</a:t>
                      </a: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022</a:t>
                      </a: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71107"/>
                  </a:ext>
                </a:extLst>
              </a:tr>
              <a:tr h="8752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sz="18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800" b="1" u="none" strike="noStrike" kern="1200" noProof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факт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30.06.2021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022</a:t>
                      </a: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84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добровольцев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онлайн-университете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социальных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наук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ru-RU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463732"/>
                  </a:ext>
                </a:extLst>
              </a:tr>
              <a:tr h="10456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роект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дискуссионных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b" latinLnBrk="0" hangingPunct="1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студенческих клубов </a:t>
                      </a:r>
                    </a:p>
                    <a:p>
                      <a:pPr marL="0" algn="l" defTabSz="914400" rtl="0" eaLnBrk="1" fontAlgn="b" latinLnBrk="0" hangingPunct="1"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«Диалог на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равных»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встречи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94" marR="9394" marT="9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777">
                <a:tc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ru-RU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</a:t>
                      </a:r>
                      <a:endParaRPr kumimoji="0" lang="ru-RU" altLang="ru-RU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ru-RU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Участие представителей </a:t>
                      </a:r>
                    </a:p>
                    <a:p>
                      <a:pPr algn="l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ru-RU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молодежи Тверской области </a:t>
                      </a:r>
                    </a:p>
                    <a:p>
                      <a:pPr algn="l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ru-RU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молодежном форуме </a:t>
                      </a:r>
                    </a:p>
                    <a:p>
                      <a:pPr algn="l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ru-RU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«Таврида»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ru-RU" altLang="ru-RU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Овал 14">
            <a:extLst>
              <a:ext uri="{FF2B5EF4-FFF2-40B4-BE49-F238E27FC236}">
                <a16:creationId xmlns:a16="http://schemas.microsoft.com/office/drawing/2014/main" id="{89191FBB-BB9F-4B3D-ABEE-AB3C5D92192C}"/>
              </a:ext>
            </a:extLst>
          </p:cNvPr>
          <p:cNvSpPr/>
          <p:nvPr/>
        </p:nvSpPr>
        <p:spPr>
          <a:xfrm>
            <a:off x="4784652" y="3236265"/>
            <a:ext cx="350874" cy="3508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DCD3FB4-DF1E-4895-818A-B14A24F025F1}"/>
              </a:ext>
            </a:extLst>
          </p:cNvPr>
          <p:cNvSpPr/>
          <p:nvPr/>
        </p:nvSpPr>
        <p:spPr>
          <a:xfrm>
            <a:off x="4784652" y="4244283"/>
            <a:ext cx="350874" cy="3386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33566D9-3651-4BF7-9BE4-0963E0129CAD}"/>
              </a:ext>
            </a:extLst>
          </p:cNvPr>
          <p:cNvSpPr/>
          <p:nvPr/>
        </p:nvSpPr>
        <p:spPr>
          <a:xfrm>
            <a:off x="4784652" y="5240029"/>
            <a:ext cx="350874" cy="33860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8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0" name="Rectangle 3">
            <a:extLst>
              <a:ext uri="{FF2B5EF4-FFF2-40B4-BE49-F238E27FC236}">
                <a16:creationId xmlns:a16="http://schemas.microsoft.com/office/drawing/2014/main" id="{0917D00D-9424-4C08-BC37-F78B8CFE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721" y="357400"/>
            <a:ext cx="5261487" cy="63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РЕГИОНАЛЬНЫЙ ПРОЕКТ «СОЦИАЛЬНАЯ АКТИВНОСТЬ»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34784" y="1949440"/>
            <a:ext cx="5215359" cy="3583184"/>
          </a:xfrm>
          <a:prstGeom prst="roundRect">
            <a:avLst/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мероприятий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конкурса практик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поддержки и развития добровольчества (</a:t>
            </a:r>
            <a:r>
              <a:rPr kumimoji="0"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волонтерства</a:t>
            </a:r>
            <a:r>
              <a:rPr kumimoji="0"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«Регион добрых дел»: </a:t>
            </a:r>
            <a:endParaRPr kumimoji="0"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школьное</a:t>
            </a:r>
            <a:r>
              <a:rPr kumimoji="0"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добровольчество</a:t>
            </a:r>
            <a:endParaRPr kumimoji="0"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студенческое</a:t>
            </a:r>
            <a:r>
              <a:rPr kumimoji="0"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добровольчество</a:t>
            </a:r>
            <a:endParaRPr kumimoji="0"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добровольчество</a:t>
            </a:r>
            <a:r>
              <a:rPr kumimoji="0"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трудоспособного</a:t>
            </a:r>
            <a:r>
              <a:rPr kumimoji="0"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</a:t>
            </a:r>
            <a:endParaRPr kumimoji="0"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Times New Roman"/>
                <a:sym typeface="Arial" panose="020B0604020202020204" pitchFamily="34" charset="0"/>
              </a:rPr>
              <a:t>Создание</a:t>
            </a:r>
          </a:p>
          <a:p>
            <a:pPr algn="ctr" eaLnBrk="1" fontAlgn="ctr" hangingPunct="1"/>
            <a:r>
              <a:rPr lang="ru-RU" altLang="ru-RU" b="1" dirty="0">
                <a:latin typeface="Times New Roman"/>
                <a:sym typeface="Arial" panose="020B0604020202020204" pitchFamily="34" charset="0"/>
              </a:rPr>
              <a:t>Первого ресурсного центра поддержки добровольчества и поддержки гражданских инициатив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91866" y="4578092"/>
            <a:ext cx="3978645" cy="1092244"/>
          </a:xfrm>
          <a:prstGeom prst="roundRect">
            <a:avLst/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представителей молодежи Тверской области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молодежном форуме «Таврида»</a:t>
            </a:r>
            <a:endParaRPr kumimoji="0" lang="ru-RU" alt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7" name="Рисунок 16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sp>
        <p:nvSpPr>
          <p:cNvPr id="11" name="Номер слайда 1"/>
          <p:cNvSpPr txBox="1">
            <a:spLocks/>
          </p:cNvSpPr>
          <p:nvPr/>
        </p:nvSpPr>
        <p:spPr bwMode="auto">
          <a:xfrm>
            <a:off x="11731039" y="6450013"/>
            <a:ext cx="385432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6858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6858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6858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6858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7658873-C1C5-401A-8EB3-23F15E855B7B}"/>
              </a:ext>
            </a:extLst>
          </p:cNvPr>
          <p:cNvCxnSpPr/>
          <p:nvPr/>
        </p:nvCxnSpPr>
        <p:spPr>
          <a:xfrm rot="5400000">
            <a:off x="6133012" y="738051"/>
            <a:ext cx="587828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6DA74127-A7B3-49A4-B631-DFF42445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326572"/>
            <a:ext cx="4990012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latin typeface="Times New Roman"/>
                <a:ea typeface="Times New Roman"/>
              </a:rPr>
              <a:t>КЛЮЧЕВЫЕ МЕРОПРИЯТИЯ 2021</a:t>
            </a:r>
            <a:r>
              <a:rPr lang="ru-RU" sz="2000" b="1" dirty="0">
                <a:latin typeface="Times New Roman"/>
                <a:ea typeface="Times New Roman"/>
              </a:rPr>
              <a:t> Г.</a:t>
            </a:r>
            <a:r>
              <a:rPr lang="en-US" sz="2000" b="1" dirty="0">
                <a:latin typeface="Times New Roman"/>
                <a:ea typeface="Times New Roman"/>
              </a:rPr>
              <a:t> </a:t>
            </a:r>
            <a:endParaRPr lang="ru-RU" sz="2000" b="1" dirty="0">
              <a:latin typeface="Times New Roman"/>
              <a:ea typeface="Times New Roman"/>
            </a:endParaRPr>
          </a:p>
        </p:txBody>
      </p:sp>
      <p:sp>
        <p:nvSpPr>
          <p:cNvPr id="15" name="Скругленный прямоугольник 13">
            <a:extLst>
              <a:ext uri="{FF2B5EF4-FFF2-40B4-BE49-F238E27FC236}">
                <a16:creationId xmlns:a16="http://schemas.microsoft.com/office/drawing/2014/main" id="{C4E08695-876E-4A31-8F7E-88513712441A}"/>
              </a:ext>
            </a:extLst>
          </p:cNvPr>
          <p:cNvSpPr/>
          <p:nvPr/>
        </p:nvSpPr>
        <p:spPr>
          <a:xfrm>
            <a:off x="7291866" y="1616827"/>
            <a:ext cx="3978645" cy="1092244"/>
          </a:xfrm>
          <a:prstGeom prst="roundRect">
            <a:avLst/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r>
              <a:rPr kumimoji="0"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добровольцев</a:t>
            </a:r>
            <a:r>
              <a:rPr kumimoji="0"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онлайн-университете</a:t>
            </a:r>
            <a:r>
              <a:rPr kumimoji="0"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социальных</a:t>
            </a:r>
            <a:r>
              <a:rPr kumimoji="0"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endParaRPr kumimoji="0" lang="ru-RU" alt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Скругленный прямоугольник 13">
            <a:extLst>
              <a:ext uri="{FF2B5EF4-FFF2-40B4-BE49-F238E27FC236}">
                <a16:creationId xmlns:a16="http://schemas.microsoft.com/office/drawing/2014/main" id="{993B3631-2658-4163-9274-CA721EA8222D}"/>
              </a:ext>
            </a:extLst>
          </p:cNvPr>
          <p:cNvSpPr/>
          <p:nvPr/>
        </p:nvSpPr>
        <p:spPr>
          <a:xfrm>
            <a:off x="7291866" y="3056686"/>
            <a:ext cx="3978645" cy="1092244"/>
          </a:xfrm>
          <a:prstGeom prst="roundRect">
            <a:avLst/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Проект</a:t>
            </a:r>
            <a:r>
              <a:rPr kumimoji="0" lang="en-US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дискуссионных</a:t>
            </a:r>
            <a:r>
              <a:rPr kumimoji="0" lang="en-US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студенческих</a:t>
            </a:r>
            <a:r>
              <a:rPr kumimoji="0" lang="en-US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клубов</a:t>
            </a:r>
            <a:r>
              <a:rPr kumimoji="0" lang="en-US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«</a:t>
            </a:r>
            <a:r>
              <a:rPr kumimoji="0" lang="en-US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Диалог</a:t>
            </a:r>
            <a:r>
              <a:rPr kumimoji="0" lang="en-US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на</a:t>
            </a:r>
            <a:r>
              <a:rPr kumimoji="0" lang="en-US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равных</a:t>
            </a:r>
            <a:r>
              <a:rPr kumimoji="0"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»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604FD3C-005B-419E-9435-28E20F450C8B}"/>
              </a:ext>
            </a:extLst>
          </p:cNvPr>
          <p:cNvSpPr/>
          <p:nvPr/>
        </p:nvSpPr>
        <p:spPr>
          <a:xfrm>
            <a:off x="5784113" y="3535325"/>
            <a:ext cx="386316" cy="39872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0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648994" y="326572"/>
            <a:ext cx="4881614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ФИНАНСИРОВАНИЕ</a:t>
            </a:r>
            <a:r>
              <a:rPr lang="en-US" sz="2000" b="1" dirty="0">
                <a:latin typeface="Times New Roman"/>
                <a:ea typeface="Times New Roman"/>
              </a:rPr>
              <a:t> 2021 Г</a:t>
            </a:r>
            <a:r>
              <a:rPr lang="ru-RU" sz="2000" b="1" dirty="0">
                <a:latin typeface="Times New Roman"/>
                <a:ea typeface="Times New Roman"/>
              </a:rPr>
              <a:t>.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35289" y="2088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1722141" y="6392875"/>
            <a:ext cx="25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6801" y="367336"/>
            <a:ext cx="5190308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РЕГИОНАЛЬНЫЙ ПРОЕКТ «СОЦИАЛЬНАЯ АКТИВНОСТЬ»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5400000">
            <a:off x="6133012" y="738051"/>
            <a:ext cx="587828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483428" y="2438401"/>
            <a:ext cx="4881614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000" b="1" dirty="0">
              <a:latin typeface="Times New Roman"/>
              <a:ea typeface="Times New Roman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B4A53ED6-B9C7-4132-B75E-2A3347473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99646"/>
              </p:ext>
            </p:extLst>
          </p:nvPr>
        </p:nvGraphicFramePr>
        <p:xfrm>
          <a:off x="1066801" y="1483125"/>
          <a:ext cx="10467352" cy="4638780"/>
        </p:xfrm>
        <a:graphic>
          <a:graphicData uri="http://schemas.openxmlformats.org/drawingml/2006/table">
            <a:tbl>
              <a:tblPr/>
              <a:tblGrid>
                <a:gridCol w="515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618">
                  <a:extLst>
                    <a:ext uri="{9D8B030D-6E8A-4147-A177-3AD203B41FA5}">
                      <a16:colId xmlns:a16="http://schemas.microsoft.com/office/drawing/2014/main" val="1544386968"/>
                    </a:ext>
                  </a:extLst>
                </a:gridCol>
                <a:gridCol w="1790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71854"/>
                  </a:ext>
                </a:extLst>
              </a:tr>
              <a:tr h="540699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предусмотрено,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кассовое исполнение,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кассовое исполнение,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814">
                <a:tc>
                  <a:txBody>
                    <a:bodyPr/>
                    <a:lstStyle/>
                    <a:p>
                      <a:pPr algn="l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ru-RU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мероприятий в рамках конкурса практик поддержки и развития добровольчества (</a:t>
                      </a:r>
                      <a:r>
                        <a:rPr kumimoji="0" lang="ru-RU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волонтерства</a:t>
                      </a:r>
                      <a:r>
                        <a:rPr kumimoji="0" lang="ru-RU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«Регион добрых дел»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6 361,2</a:t>
                      </a:r>
                    </a:p>
                    <a:p>
                      <a:pPr algn="ctr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1 297,0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20,4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sz="18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федеральный</a:t>
                      </a:r>
                      <a:r>
                        <a:rPr kumimoji="0" lang="en-US" sz="18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бюджет</a:t>
                      </a:r>
                      <a:endParaRPr kumimoji="0" lang="ru-RU" sz="18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6 170,3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1 258,1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20,4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65120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sz="18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областной</a:t>
                      </a:r>
                      <a:r>
                        <a:rPr kumimoji="0" lang="en-US" sz="18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бюджет</a:t>
                      </a:r>
                      <a:endParaRPr kumimoji="0" lang="ru-RU" sz="18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190,9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38,9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20,4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93089"/>
                  </a:ext>
                </a:extLst>
              </a:tr>
              <a:tr h="1215841">
                <a:tc>
                  <a:txBody>
                    <a:bodyPr/>
                    <a:lstStyle/>
                    <a:p>
                      <a:pPr algn="l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ru-RU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Участие представителей молодежи Тверской области в молодежном форуме «Таврида»</a:t>
                      </a:r>
                      <a:r>
                        <a:rPr kumimoji="0"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404,9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федеральный</a:t>
                      </a:r>
                      <a:r>
                        <a:rPr kumimoji="0" lang="en-US" sz="18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бюджет</a:t>
                      </a:r>
                      <a:endParaRPr kumimoji="0" lang="ru-RU" sz="18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7206"/>
                  </a:ext>
                </a:extLst>
              </a:tr>
              <a:tr h="335257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областной</a:t>
                      </a:r>
                      <a:r>
                        <a:rPr kumimoji="0" lang="en-US" sz="18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бюджет</a:t>
                      </a:r>
                      <a:endParaRPr kumimoji="0" lang="ru-RU" sz="18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404,9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  <a:endParaRPr lang="ru-RU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4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8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622868" y="496390"/>
            <a:ext cx="4881614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ПРАВОВЫЕ ОСНОВАНИЯ И ЦЕЛЬ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35289" y="2088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1108930" y="3854954"/>
            <a:ext cx="4315987" cy="2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1812" y="2206030"/>
            <a:ext cx="178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Правовое основание</a:t>
            </a:r>
          </a:p>
        </p:txBody>
      </p:sp>
      <p:sp>
        <p:nvSpPr>
          <p:cNvPr id="47106" name="TextBox 47105"/>
          <p:cNvSpPr txBox="1"/>
          <p:nvPr/>
        </p:nvSpPr>
        <p:spPr>
          <a:xfrm>
            <a:off x="1317605" y="4380150"/>
            <a:ext cx="17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Цель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643744" y="3892730"/>
            <a:ext cx="7472747" cy="1998619"/>
          </a:xfrm>
          <a:prstGeom prst="roundRect">
            <a:avLst/>
          </a:prstGeom>
          <a:solidFill>
            <a:srgbClr val="F8F3E4"/>
          </a:solidFill>
          <a:ln w="1270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условий для воспитания гармонично развитой и социально ответственной личности на основе духовно-нравственных ценностей народов Российской Федерации, исторических и национально-культурных традиций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630148" y="1783155"/>
            <a:ext cx="7473243" cy="1639314"/>
          </a:xfrm>
          <a:prstGeom prst="roundRect">
            <a:avLst/>
          </a:prstGeom>
          <a:solidFill>
            <a:srgbClr val="F8F3E4"/>
          </a:solidFill>
          <a:ln w="1270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00"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000"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Указ Президента Российской Федерации от 21.07.2020 № 474 «О национальных целях развития Российской Федерации </a:t>
            </a:r>
            <a:b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 период до 2030 года»</a:t>
            </a:r>
          </a:p>
          <a:p>
            <a:pPr algn="ctr" fontAlgn="base">
              <a:lnSpc>
                <a:spcPts val="2533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Рисунок 20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1722141" y="6392875"/>
            <a:ext cx="25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66651" y="367336"/>
            <a:ext cx="5290458" cy="103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РЕГИОНАЛЬНЫЙ ПРОЕКТ «ПАТРИОТИЧЕСКОЕ ВОСПИТАНИЕ ГРАЖДАН РОССИЙСКОЙ ФЕДЕРАЦИИ»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16200000" flipH="1">
            <a:off x="6016240" y="856410"/>
            <a:ext cx="835229" cy="122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7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531429" y="496390"/>
            <a:ext cx="5107577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ЗНАЧЕНИЯ ОСНОВНЫХ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РЕЗУЛЬТАТОВ 2021-2024 ГГ.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35289" y="2088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1722141" y="6392875"/>
            <a:ext cx="25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66651" y="367336"/>
            <a:ext cx="5290458" cy="103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РЕГИОНАЛЬНЫЙ ПРОЕКТ «ПАТРИОТИЧЕСКОЕ ВОСПИТАНИЕ ГРАЖДАН РОССИЙСКОЙ ФЕДЕРАЦИИ»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16200000" flipH="1">
            <a:off x="6016240" y="856410"/>
            <a:ext cx="835229" cy="122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62391"/>
              </p:ext>
            </p:extLst>
          </p:nvPr>
        </p:nvGraphicFramePr>
        <p:xfrm>
          <a:off x="731520" y="1626786"/>
          <a:ext cx="10842170" cy="5021120"/>
        </p:xfrm>
        <a:graphic>
          <a:graphicData uri="http://schemas.openxmlformats.org/drawingml/2006/table">
            <a:tbl>
              <a:tblPr/>
              <a:tblGrid>
                <a:gridCol w="566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5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значений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u="none" strike="noStrike" kern="1200" noProof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факт на 30.06.2021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u="none" strike="noStrike" kern="1200" noProof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5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Обеспечение разработки и внедрения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рабочих программ воспитания обучающихся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общеобразовательных организациях и профессиональных образовательных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организациях, нарастающим итогом (%)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2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Arial Unicode MS"/>
                          <a:cs typeface="+mn-cs"/>
                        </a:rPr>
                        <a:t>2. Обеспечение увеличения численности детей и молодежи в возрасте до 30 лет, вовлеченных в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Arial Unicode MS"/>
                          <a:cs typeface="+mn-cs"/>
                        </a:rPr>
                        <a:t>социально активную деятельность через увеличение охвата патриотическими проектами, тыс. чел.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2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Создание условий для развития системы </a:t>
                      </a:r>
                      <a:r>
                        <a:rPr kumimoji="0" lang="ru-RU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межпоколенческого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взаимодействия и обеспечения преемственности поколений, поддержки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общественных инициатив и проектов, направленных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гражданское и патриотическое воспитание детей и молодежи , тыс. чел.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Овал 9">
            <a:extLst>
              <a:ext uri="{FF2B5EF4-FFF2-40B4-BE49-F238E27FC236}">
                <a16:creationId xmlns:a16="http://schemas.microsoft.com/office/drawing/2014/main" id="{94BC70DB-BB11-4CFD-B597-EED4399C35B9}"/>
              </a:ext>
            </a:extLst>
          </p:cNvPr>
          <p:cNvSpPr/>
          <p:nvPr/>
        </p:nvSpPr>
        <p:spPr>
          <a:xfrm>
            <a:off x="5977168" y="2994123"/>
            <a:ext cx="350874" cy="3508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3827DA-E913-4047-BD69-2A3A00517080}"/>
              </a:ext>
            </a:extLst>
          </p:cNvPr>
          <p:cNvSpPr/>
          <p:nvPr/>
        </p:nvSpPr>
        <p:spPr>
          <a:xfrm>
            <a:off x="5980712" y="4324572"/>
            <a:ext cx="350874" cy="3508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6A0E6F4-87F2-4707-9A45-C08C0D7E1450}"/>
              </a:ext>
            </a:extLst>
          </p:cNvPr>
          <p:cNvSpPr/>
          <p:nvPr/>
        </p:nvSpPr>
        <p:spPr>
          <a:xfrm>
            <a:off x="5977168" y="5655021"/>
            <a:ext cx="350874" cy="3508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7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4" name="Rectangle 3">
            <a:extLst>
              <a:ext uri="{FF2B5EF4-FFF2-40B4-BE49-F238E27FC236}">
                <a16:creationId xmlns:a16="http://schemas.microsoft.com/office/drawing/2014/main" id="{C595A0DD-801B-4AC7-81A7-9FE9984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5" y="470262"/>
            <a:ext cx="5199017" cy="108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290" tIns="32645" rIns="65290" bIns="3264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/>
                <a:ea typeface="Times New Roman"/>
              </a:rPr>
              <a:t>РЕГИОНАЛЬНЫЙ ПРОЕКТ «ПАТРИОТИЧЕСКОЕ ВОСПИТАНИЕ ГРАЖДАН РОССИЙСКОЙ ФЕДЕРАЦИИ»</a:t>
            </a:r>
          </a:p>
        </p:txBody>
      </p:sp>
      <p:pic>
        <p:nvPicPr>
          <p:cNvPr id="18" name="Рисунок 17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9630" y="133286"/>
            <a:ext cx="828675" cy="1028700"/>
          </a:xfrm>
          <a:prstGeom prst="rect">
            <a:avLst/>
          </a:prstGeom>
          <a:noFill/>
        </p:spPr>
      </p:pic>
      <p:pic>
        <p:nvPicPr>
          <p:cNvPr id="35840" name="Рисунок 358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705" y="2690948"/>
            <a:ext cx="2769717" cy="1988992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808488" y="1828484"/>
            <a:ext cx="3196587" cy="1087010"/>
          </a:xfrm>
          <a:prstGeom prst="roundRect">
            <a:avLst>
              <a:gd name="adj" fmla="val 12480"/>
            </a:avLst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Всероссийская патриотическая акция               «Георгиевская ленточка»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18606" y="3045841"/>
            <a:ext cx="3173405" cy="1168350"/>
          </a:xfrm>
          <a:prstGeom prst="roundRect">
            <a:avLst>
              <a:gd name="adj" fmla="val 12480"/>
            </a:avLst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День Победы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405448" y="1815421"/>
            <a:ext cx="3196587" cy="810213"/>
          </a:xfrm>
          <a:prstGeom prst="roundRect">
            <a:avLst>
              <a:gd name="adj" fmla="val 12480"/>
            </a:avLst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Акция «Сад Памяти»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863840" y="1815738"/>
            <a:ext cx="3762103" cy="3644536"/>
          </a:xfrm>
          <a:prstGeom prst="roundRect">
            <a:avLst>
              <a:gd name="adj" fmla="val 12480"/>
            </a:avLst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Онлайн-мероприятия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акция «Я люблю тебя, Россия!»</a:t>
            </a: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викторина «Александр Невский - святой, полководец, философ»</a:t>
            </a:r>
          </a:p>
          <a:p>
            <a:pPr marL="285750" indent="-28575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видеоконкурс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«Память, сохраненная в стихах»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28364" y="4366704"/>
            <a:ext cx="3196587" cy="1168350"/>
          </a:xfrm>
          <a:prstGeom prst="roundRect">
            <a:avLst>
              <a:gd name="adj" fmla="val 12480"/>
            </a:avLst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День Памяти и Скорби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22140" y="6392875"/>
            <a:ext cx="46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5799909" y="992778"/>
            <a:ext cx="809900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466114" y="587830"/>
            <a:ext cx="5012242" cy="69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ПРОВЕДЕНИЕ МАССОВЫХ МЕРОПРИЯТИЙ В  2021 ГОДУ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414157" y="4697958"/>
            <a:ext cx="3196587" cy="801505"/>
          </a:xfrm>
          <a:prstGeom prst="roundRect">
            <a:avLst>
              <a:gd name="adj" fmla="val 12480"/>
            </a:avLst>
          </a:prstGeom>
          <a:solidFill>
            <a:srgbClr val="F8F3E4"/>
          </a:solidFill>
          <a:ln w="28575">
            <a:solidFill>
              <a:srgbClr val="A8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Форум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«Я – Патриот Отечества»</a:t>
            </a:r>
          </a:p>
        </p:txBody>
      </p:sp>
    </p:spTree>
    <p:extLst>
      <p:ext uri="{BB962C8B-B14F-4D97-AF65-F5344CB8AC3E}">
        <p14:creationId xmlns:p14="http://schemas.microsoft.com/office/powerpoint/2010/main" val="1853106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13087</TotalTime>
  <Words>697</Words>
  <Application>Microsoft Office PowerPoint</Application>
  <PresentationFormat>Широкоэкранный</PresentationFormat>
  <Paragraphs>202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4_Тема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Лазукова Нина Анатольевна</dc:creator>
  <cp:lastModifiedBy>MAKalgina</cp:lastModifiedBy>
  <cp:revision>810</cp:revision>
  <cp:lastPrinted>2021-01-19T09:52:51Z</cp:lastPrinted>
  <dcterms:created xsi:type="dcterms:W3CDTF">2019-07-02T15:48:14Z</dcterms:created>
  <dcterms:modified xsi:type="dcterms:W3CDTF">2021-07-20T14:23:10Z</dcterms:modified>
</cp:coreProperties>
</file>