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9872663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5C7A651-F4A8-4CE5-80EC-791D8A6B8332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60" y="509760"/>
            <a:ext cx="4523040" cy="254520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35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688F31-7B23-4C35-8A0F-E43C651408EF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0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19664C7-781B-4159-9055-916C4B044C93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71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4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625AD01-A4D1-4920-A3A9-6906098F07BA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75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8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8EC9C7-1FB6-410A-9020-38E1ED18C7CA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79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2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471C86-3808-41AC-89B2-500FEB76A5B9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83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6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14E1B2-C8EB-4868-9B65-435AED54BED2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14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87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0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E712B5-0B8B-4FEE-AB18-9C4627BC5D5F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15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91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4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C36798-8189-4ACA-B1E0-17F53DE4AC87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16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95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8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BB0B6FF-D63C-46EA-AD82-B7904063AC42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17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99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02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430F10-9496-4064-9901-6B8465311098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18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303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мер слайда 6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79DCD67-3611-46A8-9288-2F8C5A817CAD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640" y="190440"/>
            <a:ext cx="3032280" cy="170676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5520" cy="4295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39" name="Slide Number Placeholder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8D261BC-B094-43C7-B86B-E20C1F992574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Номер слайда 6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14537A0-0AD9-4171-B1E3-0CA56D494F9B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640" y="190440"/>
            <a:ext cx="3032280" cy="170676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5520" cy="4295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3" name="Slide Number Placeholder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314EB6-62D2-4353-BA6A-A141F9219D72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6320" y="747720"/>
            <a:ext cx="6620040" cy="372456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6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F838DAF-4C75-4DE7-8B2D-B2C299E815FF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47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0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30EF51-4CEC-49D8-9E68-449CA30FE2AE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51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4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E62655-EF37-45C4-AAFB-6285F1581749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55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8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459A70-0B2E-4727-AEB9-125C15BF3FFA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59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2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90C1D5-D585-4386-981B-933FF3DB6442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63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6560" cy="254196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5520" cy="3055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6" name="Номер слайда 3"/>
          <p:cNvSpPr/>
          <p:nvPr/>
        </p:nvSpPr>
        <p:spPr>
          <a:xfrm>
            <a:off x="559152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A3A881-FFA8-440C-90E2-66C5175E303C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67" name="Нижний колонтитул 4"/>
          <p:cNvSpPr/>
          <p:nvPr/>
        </p:nvSpPr>
        <p:spPr>
          <a:xfrm>
            <a:off x="0" y="6456600"/>
            <a:ext cx="42757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3548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Информация о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Главархитектуры Тверской области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(по состоянию на 16.07.2021)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2600" cy="125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20"/>
          <p:cNvSpPr/>
          <p:nvPr/>
        </p:nvSpPr>
        <p:spPr>
          <a:xfrm>
            <a:off x="1198440" y="260280"/>
            <a:ext cx="10460880" cy="117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ДЛЯ МАТЕРИНСКОГО КАПИТАЛА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69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9D19371-1340-49F4-9972-DEE370975D5F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0" name="Таблица 4"/>
          <p:cNvGraphicFramePr/>
          <p:nvPr/>
        </p:nvGraphicFramePr>
        <p:xfrm>
          <a:off x="2158920" y="2373480"/>
          <a:ext cx="8127360" cy="17283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20"/>
          <p:cNvSpPr/>
          <p:nvPr/>
        </p:nvSpPr>
        <p:spPr>
          <a:xfrm>
            <a:off x="1198440" y="260280"/>
            <a:ext cx="10460880" cy="117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73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6235D89-1DF9-4D98-9197-AD4957E15CD0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4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20"/>
          <p:cNvSpPr/>
          <p:nvPr/>
        </p:nvSpPr>
        <p:spPr>
          <a:xfrm>
            <a:off x="1198440" y="2602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77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76AFB60-131D-4DC4-A3C8-2D6608D479DD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8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Заголовок 20"/>
          <p:cNvSpPr/>
          <p:nvPr/>
        </p:nvSpPr>
        <p:spPr>
          <a:xfrm>
            <a:off x="920160" y="4549320"/>
            <a:ext cx="10887480" cy="96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/>
          <p:nvPr/>
        </p:nvSpPr>
        <p:spPr>
          <a:xfrm>
            <a:off x="1198440" y="2602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3DD2FDE-B191-48B6-A978-1EB2C70CD7B3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3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81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Заголовок 20"/>
          <p:cNvSpPr/>
          <p:nvPr/>
        </p:nvSpPr>
        <p:spPr>
          <a:xfrm>
            <a:off x="875160" y="4312800"/>
            <a:ext cx="10887480" cy="12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20"/>
          <p:cNvSpPr/>
          <p:nvPr/>
        </p:nvSpPr>
        <p:spPr>
          <a:xfrm>
            <a:off x="1198440" y="2602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87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4130E57-9794-4B49-B444-1F887CB791D7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8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Заголовок 20"/>
          <p:cNvSpPr/>
          <p:nvPr/>
        </p:nvSpPr>
        <p:spPr>
          <a:xfrm>
            <a:off x="918000" y="4301280"/>
            <a:ext cx="11022120" cy="162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Заголовок 20"/>
          <p:cNvSpPr/>
          <p:nvPr/>
        </p:nvSpPr>
        <p:spPr>
          <a:xfrm>
            <a:off x="1198440" y="2602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ПЛАНИРОВКИ ТЕРРИТОРИИ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92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668D700-FE85-4E6F-BAA2-846D1588073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3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Заголовок 20"/>
          <p:cNvSpPr/>
          <p:nvPr/>
        </p:nvSpPr>
        <p:spPr>
          <a:xfrm>
            <a:off x="985680" y="4554720"/>
            <a:ext cx="10887480" cy="128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20"/>
          <p:cNvSpPr/>
          <p:nvPr/>
        </p:nvSpPr>
        <p:spPr>
          <a:xfrm>
            <a:off x="1198440" y="2602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97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49AB8C9-EF39-43A2-9ECF-9208563F703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8" name="Таблица 4"/>
          <p:cNvGraphicFramePr/>
          <p:nvPr/>
        </p:nvGraphicFramePr>
        <p:xfrm>
          <a:off x="1967040" y="198972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707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273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Заголовок 20"/>
          <p:cNvSpPr/>
          <p:nvPr/>
        </p:nvSpPr>
        <p:spPr>
          <a:xfrm>
            <a:off x="920160" y="4549320"/>
            <a:ext cx="10887480" cy="11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4D0A197-B18E-4390-9812-69D692C82179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2" name="Заголовок 20"/>
          <p:cNvSpPr/>
          <p:nvPr/>
        </p:nvSpPr>
        <p:spPr>
          <a:xfrm>
            <a:off x="1414800" y="7380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3" name="Таблица 1"/>
          <p:cNvGraphicFramePr/>
          <p:nvPr/>
        </p:nvGraphicFramePr>
        <p:xfrm>
          <a:off x="1558080" y="765360"/>
          <a:ext cx="10035360" cy="565020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Запуск ГИСОГД (НПА + оплата по контракту)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205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2446E81-5420-4A5F-B038-249D826C13D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18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6" name="Заголовок 20"/>
          <p:cNvSpPr/>
          <p:nvPr/>
        </p:nvSpPr>
        <p:spPr>
          <a:xfrm>
            <a:off x="1422000" y="-6120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7" name="Таблица 1"/>
          <p:cNvGraphicFramePr/>
          <p:nvPr/>
        </p:nvGraphicFramePr>
        <p:xfrm>
          <a:off x="1558440" y="765000"/>
          <a:ext cx="10064520" cy="540108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ГПЗУ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 Запуск ГИСОГД (НПА + оплата по контракту)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дальнейшая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дальнейшая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4"/>
          <p:cNvSpPr/>
          <p:nvPr/>
        </p:nvSpPr>
        <p:spPr>
          <a:xfrm>
            <a:off x="1344600" y="255600"/>
            <a:ext cx="104972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0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2600" cy="1250280"/>
          </a:xfrm>
          <a:prstGeom prst="rect">
            <a:avLst/>
          </a:prstGeom>
          <a:ln w="0">
            <a:noFill/>
          </a:ln>
        </p:spPr>
      </p:pic>
      <p:sp>
        <p:nvSpPr>
          <p:cNvPr id="210" name="Скругленный прямоугольник 13"/>
          <p:cNvSpPr/>
          <p:nvPr/>
        </p:nvSpPr>
        <p:spPr>
          <a:xfrm>
            <a:off x="6829560" y="3219480"/>
            <a:ext cx="5336280" cy="257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1" name="Номер слайда 9"/>
          <p:cNvSpPr/>
          <p:nvPr/>
        </p:nvSpPr>
        <p:spPr>
          <a:xfrm>
            <a:off x="9336240" y="6492960"/>
            <a:ext cx="28393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22381B5-4ACE-4FB7-AA75-7263911553A0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85800" y="1568520"/>
          <a:ext cx="9909000" cy="417456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336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2600" cy="125028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236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/>
                <a:ea typeface="DejaVu Sans"/>
              </a:rPr>
              <a:t>Общая штатная численность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90600" cy="94392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236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Замещено  по состоянию на 09.07.2021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91200" y="2779560"/>
            <a:ext cx="6690600" cy="94392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44 ед. (с учетом декретных должностей),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том числе из резерва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236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Вакантно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4013280"/>
            <a:ext cx="6690600" cy="19440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 ед., в том числе: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территориального планирования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Организационный отдел – 2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градостроительного зонирования и планировки территории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52B9874-F158-4EC7-A745-A7E24B25F264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14"/>
          <p:cNvSpPr/>
          <p:nvPr/>
        </p:nvSpPr>
        <p:spPr>
          <a:xfrm>
            <a:off x="1344600" y="255600"/>
            <a:ext cx="1049724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2600" cy="1250280"/>
          </a:xfrm>
          <a:prstGeom prst="rect">
            <a:avLst/>
          </a:prstGeom>
          <a:ln w="0">
            <a:noFill/>
          </a:ln>
        </p:spPr>
      </p:pic>
      <p:sp>
        <p:nvSpPr>
          <p:cNvPr id="215" name="Скругленный прямоугольник 13"/>
          <p:cNvSpPr/>
          <p:nvPr/>
        </p:nvSpPr>
        <p:spPr>
          <a:xfrm>
            <a:off x="6829560" y="3219480"/>
            <a:ext cx="5336280" cy="257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6" name="Номер слайда 9"/>
          <p:cNvSpPr/>
          <p:nvPr/>
        </p:nvSpPr>
        <p:spPr>
          <a:xfrm>
            <a:off x="9336240" y="6492960"/>
            <a:ext cx="28393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5E4B897-CACB-4017-A5CC-DF49ADCA501A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20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7" name="Таблица 1"/>
          <p:cNvGraphicFramePr/>
          <p:nvPr/>
        </p:nvGraphicFramePr>
        <p:xfrm>
          <a:off x="1600200" y="1355760"/>
          <a:ext cx="10074960" cy="4047480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4"/>
          <p:cNvSpPr/>
          <p:nvPr/>
        </p:nvSpPr>
        <p:spPr>
          <a:xfrm>
            <a:off x="1344600" y="255600"/>
            <a:ext cx="1049724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2600" cy="1250280"/>
          </a:xfrm>
          <a:prstGeom prst="rect">
            <a:avLst/>
          </a:prstGeom>
          <a:ln w="0">
            <a:noFill/>
          </a:ln>
        </p:spPr>
      </p:pic>
      <p:sp>
        <p:nvSpPr>
          <p:cNvPr id="220" name="Скругленный прямоугольник 13"/>
          <p:cNvSpPr/>
          <p:nvPr/>
        </p:nvSpPr>
        <p:spPr>
          <a:xfrm>
            <a:off x="6829560" y="3219480"/>
            <a:ext cx="5336280" cy="257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1" name="Номер слайда 9"/>
          <p:cNvSpPr/>
          <p:nvPr/>
        </p:nvSpPr>
        <p:spPr>
          <a:xfrm>
            <a:off x="9336240" y="6492960"/>
            <a:ext cx="28393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591DF2D-5980-42C2-8D85-19ECECCD69D7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21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2" name="Таблица 3"/>
          <p:cNvGraphicFramePr/>
          <p:nvPr/>
        </p:nvGraphicFramePr>
        <p:xfrm>
          <a:off x="1549800" y="1126800"/>
          <a:ext cx="9975240" cy="49435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№308-пп «О внесении изменения в отдельные постановления Правительства Тверской области»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14"/>
          <p:cNvSpPr/>
          <p:nvPr/>
        </p:nvSpPr>
        <p:spPr>
          <a:xfrm>
            <a:off x="1344600" y="255600"/>
            <a:ext cx="1049724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2600" cy="1250280"/>
          </a:xfrm>
          <a:prstGeom prst="rect">
            <a:avLst/>
          </a:prstGeom>
          <a:ln w="0">
            <a:noFill/>
          </a:ln>
        </p:spPr>
      </p:pic>
      <p:sp>
        <p:nvSpPr>
          <p:cNvPr id="225" name="Скругленный прямоугольник 13"/>
          <p:cNvSpPr/>
          <p:nvPr/>
        </p:nvSpPr>
        <p:spPr>
          <a:xfrm>
            <a:off x="6829560" y="3219480"/>
            <a:ext cx="5336280" cy="257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6" name="Номер слайда 9"/>
          <p:cNvSpPr/>
          <p:nvPr/>
        </p:nvSpPr>
        <p:spPr>
          <a:xfrm>
            <a:off x="9336240" y="6492960"/>
            <a:ext cx="28393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4ABBD2D-B0FF-438E-9730-81D412DEA4BF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22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7" name="Таблица 1"/>
          <p:cNvGraphicFramePr/>
          <p:nvPr/>
        </p:nvGraphicFramePr>
        <p:xfrm>
          <a:off x="1468440" y="1108440"/>
          <a:ext cx="10251720" cy="436140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Вр-362657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№307-пп «О внесении изменения в отдельные постановления Правительства Тверской области» (О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4"/>
          <p:cNvSpPr/>
          <p:nvPr/>
        </p:nvSpPr>
        <p:spPr>
          <a:xfrm>
            <a:off x="1234800" y="0"/>
            <a:ext cx="10497240" cy="44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РЕГЛАМЕНТЫ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2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2600" cy="1250280"/>
          </a:xfrm>
          <a:prstGeom prst="rect">
            <a:avLst/>
          </a:prstGeom>
          <a:ln w="0">
            <a:noFill/>
          </a:ln>
        </p:spPr>
      </p:pic>
      <p:sp>
        <p:nvSpPr>
          <p:cNvPr id="230" name="Скругленный прямоугольник 13"/>
          <p:cNvSpPr/>
          <p:nvPr/>
        </p:nvSpPr>
        <p:spPr>
          <a:xfrm>
            <a:off x="6829560" y="3219480"/>
            <a:ext cx="5336280" cy="257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1" name="Номер слайда 9"/>
          <p:cNvSpPr/>
          <p:nvPr/>
        </p:nvSpPr>
        <p:spPr>
          <a:xfrm>
            <a:off x="9336240" y="6492960"/>
            <a:ext cx="28393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D9777B6-83D7-4A8E-A26D-E6B8B9D11483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23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32" name="Таблица 3"/>
          <p:cNvGraphicFramePr/>
          <p:nvPr/>
        </p:nvGraphicFramePr>
        <p:xfrm>
          <a:off x="1355040" y="391680"/>
          <a:ext cx="10337040" cy="556452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Наименование строки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Уведомление о планируемом строительстве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соответствии построенного объекта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ГПЗУ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объекта в эксплуатацию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Разработка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Антикоррупционная экспертиза проектов НПА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19.02.2021-05.03.2021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Направление в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588-ЛТ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541-ЕЯ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551-ЕЯ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Заключение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08.04.2021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Временный №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Вр- 240794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Вр-240835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Вр-238722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Вр-238953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Вр-242716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Вр-235742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Вр-239311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дальнейшая процедура согласования проекта (с 02.07.2021 в правовом управлении)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дальнейшая процедура согласования проекта (с 08.07.2021 в правовом управлении после устранения замечаний)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Замечания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Согласован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22.04.2021 Егоров И.И. 10.05.2021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Егоров И.И., Беленко А.Ю.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Беленко А.Ю.,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Ожидаемый срок утверждения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30.07.2021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336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ОБЩЕЙ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2600" cy="1250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/>
        </p:nvGraphicFramePr>
        <p:xfrm>
          <a:off x="1504800" y="1888560"/>
          <a:ext cx="10073880" cy="1907280"/>
        </p:xfrm>
        <a:graphic>
          <a:graphicData uri="http://schemas.openxmlformats.org/drawingml/2006/table">
            <a:tbl>
              <a:tblPr/>
              <a:tblGrid>
                <a:gridCol w="125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9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01.12.2020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01.01.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01.02.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01.03.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01.04.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01.05.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01.06.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01.07.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16.07.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Номер слайда 3"/>
          <p:cNvSpPr/>
          <p:nvPr/>
        </p:nvSpPr>
        <p:spPr>
          <a:xfrm>
            <a:off x="9345600" y="646596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85EDF53-72F9-4783-8F82-18E990FB17E5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1620000" y="4320000"/>
            <a:ext cx="9898200" cy="65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результатам конкурса на 4 вакантных должности сотрудники в резерв не набраны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20"/>
          <p:cNvSpPr/>
          <p:nvPr/>
        </p:nvSpPr>
        <p:spPr>
          <a:xfrm>
            <a:off x="1198440" y="21276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2080"/>
            <a:ext cx="956520" cy="1177200"/>
          </a:xfrm>
          <a:prstGeom prst="rect">
            <a:avLst/>
          </a:prstGeom>
          <a:ln w="0">
            <a:noFill/>
          </a:ln>
        </p:spPr>
      </p:pic>
      <p:sp>
        <p:nvSpPr>
          <p:cNvPr id="139" name="Номер слайда 3"/>
          <p:cNvSpPr/>
          <p:nvPr/>
        </p:nvSpPr>
        <p:spPr>
          <a:xfrm>
            <a:off x="9345600" y="646596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9AD39DC-95A7-4115-9880-F029A2E16FBF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40" name="Таблица 4"/>
          <p:cNvGraphicFramePr/>
          <p:nvPr/>
        </p:nvGraphicFramePr>
        <p:xfrm>
          <a:off x="1390680" y="1160640"/>
          <a:ext cx="10367280" cy="517392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Потребность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Обеспеченность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Рабочее место сотрудников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(системный блок,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монитор)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Поступление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комплектов компьютеров и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МФУ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- 28 мая 2021 года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МФУ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Мебель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Предоставлено во временное пользование Учреждением по эксплуатации и обслуживанию зданий и помещений – 5.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19.03.2021 заявка на закупку мебели направлена в Комитет Госзаказа Тверской области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20"/>
          <p:cNvSpPr/>
          <p:nvPr/>
        </p:nvSpPr>
        <p:spPr>
          <a:xfrm>
            <a:off x="1257480" y="2728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ОБЩЕЕ КОЛИЧЕСТВО ЗАЯВЛЕНИЙ, СВЯЗАННЫХ С РЕАЛИЗАЦИЕЙ ПЕРЕДАННЫХ ПОЛНОМОЧИЙ,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ПОСТУПИВШИХ С 1 ЯНВАРЯ ПО 16 ИЮЛЯ 2021 ГОДА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43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8E08EF0-1AC6-4DF9-98F2-03485510D325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4" name="Таблица 2"/>
          <p:cNvGraphicFramePr/>
          <p:nvPr/>
        </p:nvGraphicFramePr>
        <p:xfrm>
          <a:off x="2448000" y="2085840"/>
          <a:ext cx="7678080" cy="282492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3312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1970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59 %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20"/>
          <p:cNvSpPr/>
          <p:nvPr/>
        </p:nvSpPr>
        <p:spPr>
          <a:xfrm>
            <a:off x="1257480" y="2728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СТРОИТЕЛЬСТВО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47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90ADC44-5ADC-485E-8D0C-773E99C5DEA3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8" name="Таблица 2"/>
          <p:cNvGraphicFramePr/>
          <p:nvPr/>
        </p:nvGraphicFramePr>
        <p:xfrm>
          <a:off x="2288160" y="2089440"/>
          <a:ext cx="8125920" cy="172656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383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311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20"/>
          <p:cNvSpPr/>
          <p:nvPr/>
        </p:nvSpPr>
        <p:spPr>
          <a:xfrm>
            <a:off x="1198440" y="2602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ВВОД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51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97A7134-DD31-4D93-940F-52A58ED5DB2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2" name="Таблица 4"/>
          <p:cNvGraphicFramePr/>
          <p:nvPr/>
        </p:nvGraphicFramePr>
        <p:xfrm>
          <a:off x="2158920" y="2092320"/>
          <a:ext cx="8127360" cy="17283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147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20"/>
          <p:cNvSpPr/>
          <p:nvPr/>
        </p:nvSpPr>
        <p:spPr>
          <a:xfrm>
            <a:off x="1198440" y="2602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ИЖС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55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BF5ED41-6F28-49E7-8924-362395E4180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6" name="Таблица 5"/>
          <p:cNvGraphicFramePr/>
          <p:nvPr/>
        </p:nvGraphicFramePr>
        <p:xfrm>
          <a:off x="2543040" y="1893960"/>
          <a:ext cx="7390800" cy="172656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1470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956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Таблица 8"/>
          <p:cNvGraphicFramePr/>
          <p:nvPr/>
        </p:nvGraphicFramePr>
        <p:xfrm>
          <a:off x="2543040" y="4581360"/>
          <a:ext cx="7390800" cy="172836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121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Заголовок 20"/>
          <p:cNvSpPr/>
          <p:nvPr/>
        </p:nvSpPr>
        <p:spPr>
          <a:xfrm>
            <a:off x="2398680" y="3855960"/>
            <a:ext cx="7389000" cy="64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2367000" y="1306440"/>
            <a:ext cx="81241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20"/>
          <p:cNvSpPr/>
          <p:nvPr/>
        </p:nvSpPr>
        <p:spPr>
          <a:xfrm>
            <a:off x="1198440" y="260280"/>
            <a:ext cx="10460880" cy="90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СНОСУ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6520" cy="1178640"/>
          </a:xfrm>
          <a:prstGeom prst="rect">
            <a:avLst/>
          </a:prstGeom>
          <a:ln w="0">
            <a:noFill/>
          </a:ln>
        </p:spPr>
      </p:pic>
      <p:sp>
        <p:nvSpPr>
          <p:cNvPr id="162" name="Номер слайда 3"/>
          <p:cNvSpPr/>
          <p:nvPr/>
        </p:nvSpPr>
        <p:spPr>
          <a:xfrm>
            <a:off x="9345600" y="6467400"/>
            <a:ext cx="28407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26E7DE7-8F24-4AA7-8E86-DF1441B66E68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63" name="Таблица 4"/>
          <p:cNvGraphicFramePr/>
          <p:nvPr/>
        </p:nvGraphicFramePr>
        <p:xfrm>
          <a:off x="3022560" y="2085840"/>
          <a:ext cx="6431760" cy="17265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Таблица 5"/>
          <p:cNvGraphicFramePr/>
          <p:nvPr/>
        </p:nvGraphicFramePr>
        <p:xfrm>
          <a:off x="3022560" y="4581360"/>
          <a:ext cx="6431760" cy="17283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TextBox 9"/>
          <p:cNvSpPr/>
          <p:nvPr/>
        </p:nvSpPr>
        <p:spPr>
          <a:xfrm>
            <a:off x="4654440" y="1509840"/>
            <a:ext cx="31647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6" name="TextBox 10"/>
          <p:cNvSpPr/>
          <p:nvPr/>
        </p:nvSpPr>
        <p:spPr>
          <a:xfrm>
            <a:off x="4654440" y="4005360"/>
            <a:ext cx="29552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1453</Words>
  <Application>Microsoft Office PowerPoint</Application>
  <PresentationFormat>Произвольный</PresentationFormat>
  <Paragraphs>379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Голиков А.С.</dc:creator>
  <dc:description/>
  <cp:lastModifiedBy>Смялковский Павел Евгеньевич</cp:lastModifiedBy>
  <cp:revision>2139</cp:revision>
  <dcterms:created xsi:type="dcterms:W3CDTF">2008-01-31T09:14:00Z</dcterms:created>
  <dcterms:modified xsi:type="dcterms:W3CDTF">2021-07-16T17:18:10Z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1049-11.2.0.10093</vt:lpwstr>
  </property>
  <property fmtid="{D5CDD505-2E9C-101B-9397-08002B2CF9AE}" pid="3" name="Notes">
    <vt:i4>18</vt:i4>
  </property>
  <property fmtid="{D5CDD505-2E9C-101B-9397-08002B2CF9AE}" pid="4" name="PresentationFormat">
    <vt:lpwstr>Произвольный</vt:lpwstr>
  </property>
  <property fmtid="{D5CDD505-2E9C-101B-9397-08002B2CF9AE}" pid="5" name="Slides">
    <vt:i4>23</vt:i4>
  </property>
</Properties>
</file>