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0413" cy="6859588"/>
  <p:notesSz cx="9872663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2F94266-6E39-49EF-8B82-BFE28928BC36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60" y="509760"/>
            <a:ext cx="4524120" cy="254628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35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9133C82-B6C3-4E53-854B-4BF51F95FB71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7640" cy="254304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0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16F83FD-F2D1-4AAF-8E54-300905858F2F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71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7640" cy="254304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4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BF6F46B-099F-4314-B366-216E76BC222D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75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7640" cy="254304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8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DF20B2-5D86-48EF-A2DD-F1122534770D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79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7640" cy="254304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82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58A287C-F9E6-4291-AAD8-6F37F54B1A75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13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83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7640" cy="254304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86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B17D1BB-E968-4CCB-A624-7B09B52B49E9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14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87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7640" cy="254304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0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D57E06-8F7B-410A-BC3D-0B1CDE0E419A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15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91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7640" cy="254304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4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D5D47AA-C4DC-4748-A086-3954BFE2548D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16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95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7640" cy="254304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8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081EF5-5964-4355-A9A9-8EA09AB9BC4E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17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99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7640" cy="254304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02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77577B-00C7-4AE2-B9B0-5A20D99DEFB0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18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303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Номер слайда 6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CF9528A-6817-4A15-816B-2DA0B5253260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365640" y="190440"/>
            <a:ext cx="3033360" cy="170784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986760" y="1989000"/>
            <a:ext cx="7896600" cy="4296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39" name="Slide Number Placeholder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4CC3D2-E266-435F-B63D-9652545B2F39}" type="slidenum">
              <a:rPr lang="en-US" sz="16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Номер слайда 6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4D9E274-1B4C-4D48-A083-AF60E311343D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365640" y="190440"/>
            <a:ext cx="3033360" cy="170784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86760" y="1989000"/>
            <a:ext cx="7896600" cy="4296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43" name="Slide Number Placeholder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7BD3201-2493-42A5-9464-A4BFAB98650B}" type="slidenum">
              <a:rPr lang="en-US" sz="16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6320" y="747720"/>
            <a:ext cx="6621120" cy="372564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46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9914CB9-D018-44C3-B848-25B05B89F2F6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47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7640" cy="254304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0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70927F-19BC-48F1-982A-6B86AF724F28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51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7640" cy="254304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4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1EE859E-4FE7-46BD-8680-20F85A671BDB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55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7640" cy="254304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8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6AC9D5F-814E-47FD-9539-182139146349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59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7640" cy="254304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62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FAE9FC-B65B-4BA9-980C-5DD329A613E9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63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7640" cy="254304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6600" cy="305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66" name="Номер слайда 3"/>
          <p:cNvSpPr/>
          <p:nvPr/>
        </p:nvSpPr>
        <p:spPr>
          <a:xfrm>
            <a:off x="559152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681D31F-3A73-490B-AEF7-A555A8FCEAD8}" type="slidenum">
              <a:rPr lang="ru-RU" sz="16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ru-RU" sz="1600" b="0" strike="noStrike" spc="-1">
              <a:latin typeface="Arial"/>
            </a:endParaRPr>
          </a:p>
        </p:txBody>
      </p:sp>
      <p:sp>
        <p:nvSpPr>
          <p:cNvPr id="267" name="Нижний колонтитул 4"/>
          <p:cNvSpPr/>
          <p:nvPr/>
        </p:nvSpPr>
        <p:spPr>
          <a:xfrm>
            <a:off x="0" y="6456600"/>
            <a:ext cx="4276800" cy="3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/>
          <p:nvPr/>
        </p:nvSpPr>
        <p:spPr>
          <a:xfrm>
            <a:off x="1636560" y="2327400"/>
            <a:ext cx="973656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Информация о деятельности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Главархитектуры Тверской области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 реализации перераспределенных полномочий в области градостроительной деятельности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(по состоянию на 09.07.2021)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21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1003680" cy="1251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20"/>
          <p:cNvSpPr/>
          <p:nvPr/>
        </p:nvSpPr>
        <p:spPr>
          <a:xfrm>
            <a:off x="1198440" y="260280"/>
            <a:ext cx="10461960" cy="11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АКТА ОСВИДЕТЕЛЬСТВОВАНИЯ ПРОВЕДЕНИЯ ОСНОВНЫХ РАБОТ ПО СТРОИТЕЛЬСТВУ ИЖС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ДЛЯ МАТЕРИНСКОГО КАПИТАЛА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8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7600" cy="1179720"/>
          </a:xfrm>
          <a:prstGeom prst="rect">
            <a:avLst/>
          </a:prstGeom>
          <a:ln w="0">
            <a:noFill/>
          </a:ln>
        </p:spPr>
      </p:pic>
      <p:sp>
        <p:nvSpPr>
          <p:cNvPr id="169" name="Номер слайда 3"/>
          <p:cNvSpPr/>
          <p:nvPr/>
        </p:nvSpPr>
        <p:spPr>
          <a:xfrm>
            <a:off x="9345600" y="646740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AB947DC-8BB4-4860-A5C6-C8D73B1A8B0F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0" name="Таблица 4"/>
          <p:cNvGraphicFramePr/>
          <p:nvPr/>
        </p:nvGraphicFramePr>
        <p:xfrm>
          <a:off x="2158920" y="2373480"/>
          <a:ext cx="8127360" cy="17283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20"/>
          <p:cNvSpPr/>
          <p:nvPr/>
        </p:nvSpPr>
        <p:spPr>
          <a:xfrm>
            <a:off x="1198440" y="260280"/>
            <a:ext cx="10461960" cy="11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О ВЫЯВЛЕНИИ САМОВОЛЬНОЙ ПОСТРОЙКИ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7600" cy="1179720"/>
          </a:xfrm>
          <a:prstGeom prst="rect">
            <a:avLst/>
          </a:prstGeom>
          <a:ln w="0">
            <a:noFill/>
          </a:ln>
        </p:spPr>
      </p:pic>
      <p:sp>
        <p:nvSpPr>
          <p:cNvPr id="173" name="Номер слайда 3"/>
          <p:cNvSpPr/>
          <p:nvPr/>
        </p:nvSpPr>
        <p:spPr>
          <a:xfrm>
            <a:off x="9345600" y="646740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167DA9C-6DBC-4F78-B5C1-A6C409F9D0B4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11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4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Подано исков в суд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20"/>
          <p:cNvSpPr/>
          <p:nvPr/>
        </p:nvSpPr>
        <p:spPr>
          <a:xfrm>
            <a:off x="1198440" y="260280"/>
            <a:ext cx="10461960" cy="9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ОТКЛОНЕНИЕ ОТ ПРЕДЕЛЬНЫХ ПАРАМЕТРОВ СТРОИТЕЛЬСТВА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7600" cy="1179720"/>
          </a:xfrm>
          <a:prstGeom prst="rect">
            <a:avLst/>
          </a:prstGeom>
          <a:ln w="0">
            <a:noFill/>
          </a:ln>
        </p:spPr>
      </p:pic>
      <p:sp>
        <p:nvSpPr>
          <p:cNvPr id="177" name="Номер слайда 3"/>
          <p:cNvSpPr/>
          <p:nvPr/>
        </p:nvSpPr>
        <p:spPr>
          <a:xfrm>
            <a:off x="9345600" y="646740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8764CF6-124B-405B-8AA0-91C88D0790BD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8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9" name="Заголовок 20"/>
          <p:cNvSpPr/>
          <p:nvPr/>
        </p:nvSpPr>
        <p:spPr>
          <a:xfrm>
            <a:off x="920160" y="4549320"/>
            <a:ext cx="10888560" cy="97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20"/>
          <p:cNvSpPr/>
          <p:nvPr/>
        </p:nvSpPr>
        <p:spPr>
          <a:xfrm>
            <a:off x="1198440" y="260280"/>
            <a:ext cx="10461960" cy="9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УСЛОВНО-РАЗРЕШЕННЫЙ ВИД ИСПОЛЬЗОВАНИЯ 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7600" cy="1179720"/>
          </a:xfrm>
          <a:prstGeom prst="rect">
            <a:avLst/>
          </a:prstGeom>
          <a:ln w="0">
            <a:noFill/>
          </a:ln>
        </p:spPr>
      </p:pic>
      <p:sp>
        <p:nvSpPr>
          <p:cNvPr id="182" name="Номер слайда 3"/>
          <p:cNvSpPr/>
          <p:nvPr/>
        </p:nvSpPr>
        <p:spPr>
          <a:xfrm>
            <a:off x="9345600" y="646740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70627BEA-314D-43A6-A25B-C62DD8A07C81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13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3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74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" name="Заголовок 20"/>
          <p:cNvSpPr/>
          <p:nvPr/>
        </p:nvSpPr>
        <p:spPr>
          <a:xfrm>
            <a:off x="875160" y="4312800"/>
            <a:ext cx="10888560" cy="125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Заголовок 20"/>
          <p:cNvSpPr/>
          <p:nvPr/>
        </p:nvSpPr>
        <p:spPr>
          <a:xfrm>
            <a:off x="1198440" y="260280"/>
            <a:ext cx="10461960" cy="9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 ВНЕСЕНИИ ИЗМЕНЕНИЙ В ПРАВИЛА ЗЕМЛЕПОЛЬЗОВАНИЯ И ЗАСТРОЙКИ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7600" cy="1179720"/>
          </a:xfrm>
          <a:prstGeom prst="rect">
            <a:avLst/>
          </a:prstGeom>
          <a:ln w="0">
            <a:noFill/>
          </a:ln>
        </p:spPr>
      </p:pic>
      <p:sp>
        <p:nvSpPr>
          <p:cNvPr id="187" name="Номер слайда 3"/>
          <p:cNvSpPr/>
          <p:nvPr/>
        </p:nvSpPr>
        <p:spPr>
          <a:xfrm>
            <a:off x="9345600" y="646740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C8C9382-05C6-4C08-AF09-2ECB23118702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14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8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Внесено изменений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Заголовок 20"/>
          <p:cNvSpPr/>
          <p:nvPr/>
        </p:nvSpPr>
        <p:spPr>
          <a:xfrm>
            <a:off x="918000" y="4301280"/>
            <a:ext cx="11023200" cy="162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Заголовок 20"/>
          <p:cNvSpPr/>
          <p:nvPr/>
        </p:nvSpPr>
        <p:spPr>
          <a:xfrm>
            <a:off x="1198440" y="260280"/>
            <a:ext cx="10461960" cy="9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ОБ УТВЕРЖДЕНИИ ПРОЕКТОВ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ПЛАНИРОВКИ ТЕРРИТОРИИ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7600" cy="1179720"/>
          </a:xfrm>
          <a:prstGeom prst="rect">
            <a:avLst/>
          </a:prstGeom>
          <a:ln w="0">
            <a:noFill/>
          </a:ln>
        </p:spPr>
      </p:pic>
      <p:sp>
        <p:nvSpPr>
          <p:cNvPr id="192" name="Номер слайда 3"/>
          <p:cNvSpPr/>
          <p:nvPr/>
        </p:nvSpPr>
        <p:spPr>
          <a:xfrm>
            <a:off x="9345600" y="646740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54D75D8-9816-4B72-899C-54465714D9E7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3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Утверждено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Заголовок 20"/>
          <p:cNvSpPr/>
          <p:nvPr/>
        </p:nvSpPr>
        <p:spPr>
          <a:xfrm>
            <a:off x="985680" y="4554720"/>
            <a:ext cx="10888560" cy="129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Заголовок 20"/>
          <p:cNvSpPr/>
          <p:nvPr/>
        </p:nvSpPr>
        <p:spPr>
          <a:xfrm>
            <a:off x="1198440" y="260280"/>
            <a:ext cx="10461960" cy="9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ГРАДОСТРОИТЕЛЬНОГО ПЛАНА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7600" cy="1179720"/>
          </a:xfrm>
          <a:prstGeom prst="rect">
            <a:avLst/>
          </a:prstGeom>
          <a:ln w="0">
            <a:noFill/>
          </a:ln>
        </p:spPr>
      </p:pic>
      <p:sp>
        <p:nvSpPr>
          <p:cNvPr id="197" name="Номер слайда 3"/>
          <p:cNvSpPr/>
          <p:nvPr/>
        </p:nvSpPr>
        <p:spPr>
          <a:xfrm>
            <a:off x="9345600" y="646740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7776B46-21BA-4701-8480-8467A50A73F4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8" name="Таблица 4"/>
          <p:cNvGraphicFramePr/>
          <p:nvPr/>
        </p:nvGraphicFramePr>
        <p:xfrm>
          <a:off x="1967040" y="198972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695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259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Заголовок 20"/>
          <p:cNvSpPr/>
          <p:nvPr/>
        </p:nvSpPr>
        <p:spPr>
          <a:xfrm>
            <a:off x="920160" y="4549320"/>
            <a:ext cx="10888560" cy="111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7600" cy="1179720"/>
          </a:xfrm>
          <a:prstGeom prst="rect">
            <a:avLst/>
          </a:prstGeom>
          <a:ln w="0">
            <a:noFill/>
          </a:ln>
        </p:spPr>
      </p:pic>
      <p:sp>
        <p:nvSpPr>
          <p:cNvPr id="201" name="Номер слайда 3"/>
          <p:cNvSpPr/>
          <p:nvPr/>
        </p:nvSpPr>
        <p:spPr>
          <a:xfrm>
            <a:off x="9345600" y="646740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3A619BD-8BDA-482D-B151-BCB8A6D85E47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17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2" name="Заголовок 20"/>
          <p:cNvSpPr/>
          <p:nvPr/>
        </p:nvSpPr>
        <p:spPr>
          <a:xfrm>
            <a:off x="1414800" y="73800"/>
            <a:ext cx="10461960" cy="9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3" name="Таблица 1"/>
          <p:cNvGraphicFramePr/>
          <p:nvPr/>
        </p:nvGraphicFramePr>
        <p:xfrm>
          <a:off x="1558080" y="765360"/>
          <a:ext cx="10035360" cy="5650200"/>
        </p:xfrm>
        <a:graphic>
          <a:graphicData uri="http://schemas.openxmlformats.org/drawingml/2006/table">
            <a:tbl>
              <a:tblPr/>
              <a:tblGrid>
                <a:gridCol w="62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0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Адм. регламенты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 Запуск ГИСОГД (НПА + оплата по контракту)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в эксплуатацию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планируемом строительстве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об окончании строительства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7600" cy="1179720"/>
          </a:xfrm>
          <a:prstGeom prst="rect">
            <a:avLst/>
          </a:prstGeom>
          <a:ln w="0">
            <a:noFill/>
          </a:ln>
        </p:spPr>
      </p:pic>
      <p:sp>
        <p:nvSpPr>
          <p:cNvPr id="205" name="Номер слайда 3"/>
          <p:cNvSpPr/>
          <p:nvPr/>
        </p:nvSpPr>
        <p:spPr>
          <a:xfrm>
            <a:off x="9345600" y="646740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54E13A3-6105-4BAE-B002-55E9F965372B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18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6" name="Заголовок 20"/>
          <p:cNvSpPr/>
          <p:nvPr/>
        </p:nvSpPr>
        <p:spPr>
          <a:xfrm>
            <a:off x="1422000" y="-61200"/>
            <a:ext cx="10461960" cy="9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 (ПРОДОЛЖЕНИЕ)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7" name="Таблица 1"/>
          <p:cNvGraphicFramePr/>
          <p:nvPr/>
        </p:nvGraphicFramePr>
        <p:xfrm>
          <a:off x="1558440" y="765000"/>
          <a:ext cx="10064520" cy="5401080"/>
        </p:xfrm>
        <a:graphic>
          <a:graphicData uri="http://schemas.openxmlformats.org/drawingml/2006/table">
            <a:tbl>
              <a:tblPr/>
              <a:tblGrid>
                <a:gridCol w="41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Административные регламенты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ГПЗУ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 Запуск ГИСОГД (НПА + оплата по контракту)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дальнейшая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условно-разрешенный вид использования земельного участка или объекта капитального строительства  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дальнейшая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разрешений на установку рекламных конструкций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 и внесен в РГУ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ямоугольник 14"/>
          <p:cNvSpPr/>
          <p:nvPr/>
        </p:nvSpPr>
        <p:spPr>
          <a:xfrm>
            <a:off x="1344600" y="255600"/>
            <a:ext cx="104983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0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3680" cy="1251360"/>
          </a:xfrm>
          <a:prstGeom prst="rect">
            <a:avLst/>
          </a:prstGeom>
          <a:ln w="0">
            <a:noFill/>
          </a:ln>
        </p:spPr>
      </p:pic>
      <p:sp>
        <p:nvSpPr>
          <p:cNvPr id="210" name="Скругленный прямоугольник 13"/>
          <p:cNvSpPr/>
          <p:nvPr/>
        </p:nvSpPr>
        <p:spPr>
          <a:xfrm>
            <a:off x="6829560" y="3219480"/>
            <a:ext cx="5337360" cy="2578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1" name="Номер слайда 9"/>
          <p:cNvSpPr/>
          <p:nvPr/>
        </p:nvSpPr>
        <p:spPr>
          <a:xfrm>
            <a:off x="9336240" y="6492960"/>
            <a:ext cx="2840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0EB543F-D18E-4591-BF64-0AC0FEB44CEF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19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2" name="Таблица 1"/>
          <p:cNvGraphicFramePr/>
          <p:nvPr/>
        </p:nvGraphicFramePr>
        <p:xfrm>
          <a:off x="1585800" y="1568520"/>
          <a:ext cx="9909000" cy="417456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707-пп "О внесении изменений в постановление Правительства Тверской области от 10.10.2017 N 316-пп"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712-пп "О мерах по реализации закона Тверской области "О внесении изменений в статьи 2 и 4 закона Тверской области "О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14"/>
          <p:cNvSpPr/>
          <p:nvPr/>
        </p:nvSpPr>
        <p:spPr>
          <a:xfrm>
            <a:off x="1504800" y="417600"/>
            <a:ext cx="973476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КАДРОВЫЕ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РЕСУРСЫ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2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1003680" cy="1251360"/>
          </a:xfrm>
          <a:prstGeom prst="rect">
            <a:avLst/>
          </a:prstGeom>
          <a:ln w="0">
            <a:noFill/>
          </a:ln>
        </p:spPr>
      </p:pic>
      <p:sp>
        <p:nvSpPr>
          <p:cNvPr id="124" name="TextBox 6"/>
          <p:cNvSpPr/>
          <p:nvPr/>
        </p:nvSpPr>
        <p:spPr>
          <a:xfrm>
            <a:off x="1368360" y="1666800"/>
            <a:ext cx="34246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262626"/>
                </a:solidFill>
                <a:latin typeface="Times New Roman"/>
                <a:ea typeface="DejaVu Sans"/>
              </a:rPr>
              <a:t>Общая штатная численность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5" name="Прямая соединительная линия 10"/>
          <p:cNvSpPr/>
          <p:nvPr/>
        </p:nvSpPr>
        <p:spPr>
          <a:xfrm>
            <a:off x="4970160" y="1562040"/>
            <a:ext cx="360" cy="4613040"/>
          </a:xfrm>
          <a:prstGeom prst="line">
            <a:avLst/>
          </a:prstGeom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Скругленный прямоугольник 3"/>
          <p:cNvSpPr/>
          <p:nvPr/>
        </p:nvSpPr>
        <p:spPr>
          <a:xfrm>
            <a:off x="5184720" y="1546200"/>
            <a:ext cx="6691680" cy="94500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48 ед,  в том числе дополнительно 20 ед. с 01.01.2021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7" name="TextBox 6"/>
          <p:cNvSpPr/>
          <p:nvPr/>
        </p:nvSpPr>
        <p:spPr>
          <a:xfrm>
            <a:off x="1378080" y="2862360"/>
            <a:ext cx="34246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Замещено  по состоянию на 09.07.2021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8" name="Скругленный прямоугольник 3"/>
          <p:cNvSpPr/>
          <p:nvPr/>
        </p:nvSpPr>
        <p:spPr>
          <a:xfrm>
            <a:off x="5191200" y="2779560"/>
            <a:ext cx="6691680" cy="94500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41 ед. (с учетом декретных должностей),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том числе из резерва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9" name="TextBox 6"/>
          <p:cNvSpPr/>
          <p:nvPr/>
        </p:nvSpPr>
        <p:spPr>
          <a:xfrm>
            <a:off x="1390680" y="4113360"/>
            <a:ext cx="34246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Вакантно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0" name="Скругленный прямоугольник 3"/>
          <p:cNvSpPr/>
          <p:nvPr/>
        </p:nvSpPr>
        <p:spPr>
          <a:xfrm>
            <a:off x="5184720" y="4013280"/>
            <a:ext cx="6691680" cy="194508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 ед., в том числе: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Отдел территориального планирования – 3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Организационный отдел – 3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Отдел наружной рекламы – 1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131" name="Номер слайда 3"/>
          <p:cNvSpPr/>
          <p:nvPr/>
        </p:nvSpPr>
        <p:spPr>
          <a:xfrm>
            <a:off x="9345600" y="646596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1B6AE87-2483-4598-ACC4-13F7B679A0C8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Прямоугольник 14"/>
          <p:cNvSpPr/>
          <p:nvPr/>
        </p:nvSpPr>
        <p:spPr>
          <a:xfrm>
            <a:off x="1344600" y="255600"/>
            <a:ext cx="1049832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4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3680" cy="1251360"/>
          </a:xfrm>
          <a:prstGeom prst="rect">
            <a:avLst/>
          </a:prstGeom>
          <a:ln w="0">
            <a:noFill/>
          </a:ln>
        </p:spPr>
      </p:pic>
      <p:sp>
        <p:nvSpPr>
          <p:cNvPr id="215" name="Скругленный прямоугольник 13"/>
          <p:cNvSpPr/>
          <p:nvPr/>
        </p:nvSpPr>
        <p:spPr>
          <a:xfrm>
            <a:off x="6829560" y="3219480"/>
            <a:ext cx="5337360" cy="2578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6" name="Номер слайда 9"/>
          <p:cNvSpPr/>
          <p:nvPr/>
        </p:nvSpPr>
        <p:spPr>
          <a:xfrm>
            <a:off x="9336240" y="6492960"/>
            <a:ext cx="2840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F7AB597-3904-416B-B1B2-592E3294A1E0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20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7" name="Таблица 1"/>
          <p:cNvGraphicFramePr/>
          <p:nvPr/>
        </p:nvGraphicFramePr>
        <p:xfrm>
          <a:off x="1600200" y="1355760"/>
          <a:ext cx="10074960" cy="4047480"/>
        </p:xfrm>
        <a:graphic>
          <a:graphicData uri="http://schemas.openxmlformats.org/drawingml/2006/table">
            <a:tbl>
              <a:tblPr/>
              <a:tblGrid>
                <a:gridCol w="72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Вр-682049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21-ЗО «О внесении изменений в закон Тверской области «О градостроительной деятельности на территории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Вр-177355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22-ЗО «О внесении изменений в статьи 2 и 3 закона Тверской области «О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14"/>
          <p:cNvSpPr/>
          <p:nvPr/>
        </p:nvSpPr>
        <p:spPr>
          <a:xfrm>
            <a:off x="1344600" y="255600"/>
            <a:ext cx="1049832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3680" cy="1251360"/>
          </a:xfrm>
          <a:prstGeom prst="rect">
            <a:avLst/>
          </a:prstGeom>
          <a:ln w="0">
            <a:noFill/>
          </a:ln>
        </p:spPr>
      </p:pic>
      <p:sp>
        <p:nvSpPr>
          <p:cNvPr id="220" name="Скругленный прямоугольник 13"/>
          <p:cNvSpPr/>
          <p:nvPr/>
        </p:nvSpPr>
        <p:spPr>
          <a:xfrm>
            <a:off x="6829560" y="3219480"/>
            <a:ext cx="5337360" cy="2578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1" name="Номер слайда 9"/>
          <p:cNvSpPr/>
          <p:nvPr/>
        </p:nvSpPr>
        <p:spPr>
          <a:xfrm>
            <a:off x="9336240" y="6492960"/>
            <a:ext cx="2840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077D794-C4E1-41A2-A427-E37F32C39D46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21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2" name="Таблица 3"/>
          <p:cNvGraphicFramePr/>
          <p:nvPr/>
        </p:nvGraphicFramePr>
        <p:xfrm>
          <a:off x="1549800" y="1126800"/>
          <a:ext cx="9975240" cy="494352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Вр-682502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№308-пп «О внесении изменения в отдельные постановления Правительства Тверской области» ( от 19.05.2020 № 238-пп «О 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области», от 18.11.2019 № 455-пп «О региональных нормативах градостроительного проектирования Тверской области»)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Вр-792228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226-пп «Об утверждении Порядка подготовки, утверждения документации по планировке территории применительно к территориям муниципальных образований Тверской области, внесения изменений в такую документацию, отмены такой документации или отдельных ее частей, признания отдельных частей такой документации не подлежащими применению»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Прямоугольник 14"/>
          <p:cNvSpPr/>
          <p:nvPr/>
        </p:nvSpPr>
        <p:spPr>
          <a:xfrm>
            <a:off x="1344600" y="255600"/>
            <a:ext cx="1049832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4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3680" cy="1251360"/>
          </a:xfrm>
          <a:prstGeom prst="rect">
            <a:avLst/>
          </a:prstGeom>
          <a:ln w="0">
            <a:noFill/>
          </a:ln>
        </p:spPr>
      </p:pic>
      <p:sp>
        <p:nvSpPr>
          <p:cNvPr id="225" name="Скругленный прямоугольник 13"/>
          <p:cNvSpPr/>
          <p:nvPr/>
        </p:nvSpPr>
        <p:spPr>
          <a:xfrm>
            <a:off x="6829560" y="3219480"/>
            <a:ext cx="5337360" cy="2578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6" name="Номер слайда 9"/>
          <p:cNvSpPr/>
          <p:nvPr/>
        </p:nvSpPr>
        <p:spPr>
          <a:xfrm>
            <a:off x="9336240" y="6492960"/>
            <a:ext cx="2840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E2CB280-2CC6-4AA8-ABD9-9D3D36C9BF05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22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7" name="Таблица 1"/>
          <p:cNvGraphicFramePr/>
          <p:nvPr/>
        </p:nvGraphicFramePr>
        <p:xfrm>
          <a:off x="1468440" y="1108440"/>
          <a:ext cx="10251720" cy="436140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Вр-159757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227-пп «Об утверждении Порядка организации и проведения общественных обсуждений по вопросам градостроительной деятельности на территории Тверской области и внесении изменений в постановление Правительства Тверской области от 10.10.2017 № 316-пп»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Вр-362657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№307-пп «О внесении изменения в отдельные постановления Правительства Тверской области» (О мерах реализации статей 31, 33, 39, 40 Градостроительного кодекса Российской Федерации, внесении изменений в постановление Правительства Тверской области от 04.10.2011 № 61-пп «О межведомственной комиссии при Правительстве Тверской области по земельным отношениям» и постановление Правительства Тверской области от 19.04.2020 № 226-пп)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ямоугольник 14"/>
          <p:cNvSpPr/>
          <p:nvPr/>
        </p:nvSpPr>
        <p:spPr>
          <a:xfrm>
            <a:off x="1234800" y="0"/>
            <a:ext cx="10498320" cy="44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АДМИНИСТРАТИВНЫЕ</a:t>
            </a:r>
            <a:r>
              <a:rPr lang="ru-RU" sz="21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РЕГЛАМЕНТЫ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2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3680" cy="1251360"/>
          </a:xfrm>
          <a:prstGeom prst="rect">
            <a:avLst/>
          </a:prstGeom>
          <a:ln w="0">
            <a:noFill/>
          </a:ln>
        </p:spPr>
      </p:pic>
      <p:sp>
        <p:nvSpPr>
          <p:cNvPr id="230" name="Скругленный прямоугольник 13"/>
          <p:cNvSpPr/>
          <p:nvPr/>
        </p:nvSpPr>
        <p:spPr>
          <a:xfrm>
            <a:off x="6829560" y="3219480"/>
            <a:ext cx="5337360" cy="2578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31" name="Номер слайда 9"/>
          <p:cNvSpPr/>
          <p:nvPr/>
        </p:nvSpPr>
        <p:spPr>
          <a:xfrm>
            <a:off x="9336240" y="6492960"/>
            <a:ext cx="2840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6D3C5D3-A8FF-4B34-9626-92014B87319D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23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32" name="Таблица 3"/>
          <p:cNvGraphicFramePr/>
          <p:nvPr/>
        </p:nvGraphicFramePr>
        <p:xfrm>
          <a:off x="1355040" y="391680"/>
          <a:ext cx="10337040" cy="5564520"/>
        </p:xfrm>
        <a:graphic>
          <a:graphicData uri="http://schemas.openxmlformats.org/drawingml/2006/table">
            <a:tbl>
              <a:tblPr/>
              <a:tblGrid>
                <a:gridCol w="112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1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Наименование строки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Уведомление о планируемом строительстве ИЖС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соответствии построенного объекта ИЖС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ГПЗУ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 разрешенного строительства, реконструкции ОКС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объекта в эксплуатацию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Разработка проекта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Антикоррупционная экспертиза проектов НПА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19.02.2021-05.03.2021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Направление в ГАУ МФЦ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588-ЛТ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 № 541-ЕЯ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 № 551-ЕЯ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Заключение ГАУ МФЦ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18.03.2021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18.03.2021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08.04.2021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03.06.2021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03.06.2021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Временный №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Вр- 240794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Вр-240835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Вр-238722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Вр-238953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Вр-242716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Вр-235742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Вр-239311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8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подготовлен проект адм. регламента, проводится дальнейшая процедура согласования проекта (с 02.07.2021 в правовом управлении)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подготовлен проект адм. регламента, проводится дальнейшая процедура согласования проекта (с 08.07.2021 в правовом управлении после устранения замечаний)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Замечания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9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Согласован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 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22.04.2021 Егоров И.И. 10.05.2021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Подтихова М.И., Белорусов В.А., Егоров И.И., Беленко А.Ю.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Подтихова М.И., Белорусов В.А., Беленко А.Ю.,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 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11.03.2021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20.04.2021 Данилова Е.А.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Ожидаемый срок утверждения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30.07.2021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14"/>
          <p:cNvSpPr/>
          <p:nvPr/>
        </p:nvSpPr>
        <p:spPr>
          <a:xfrm>
            <a:off x="1504800" y="461880"/>
            <a:ext cx="973476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ОБЩЕЙ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КАДРОВОЙ ОБЕСПЕЧЕННОСТИ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1003680" cy="12513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4" name="Таблица 1"/>
          <p:cNvGraphicFramePr/>
          <p:nvPr/>
        </p:nvGraphicFramePr>
        <p:xfrm>
          <a:off x="1504800" y="1888560"/>
          <a:ext cx="10073880" cy="1907280"/>
        </p:xfrm>
        <a:graphic>
          <a:graphicData uri="http://schemas.openxmlformats.org/drawingml/2006/table">
            <a:tbl>
              <a:tblPr/>
              <a:tblGrid>
                <a:gridCol w="125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9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56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01.12.2020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01.01.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01.02.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01.03.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01.04.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01.05.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01.06.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01.07.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09.07.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 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34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40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Номер слайда 3"/>
          <p:cNvSpPr/>
          <p:nvPr/>
        </p:nvSpPr>
        <p:spPr>
          <a:xfrm>
            <a:off x="9345600" y="646596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5A4ACA76-DCEB-4EE9-B69A-B0F625A462F4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ru-RU" sz="1800" b="0" strike="noStrike" spc="-1">
              <a:latin typeface="Arial"/>
            </a:endParaRPr>
          </a:p>
        </p:txBody>
      </p:sp>
      <p:sp>
        <p:nvSpPr>
          <p:cNvPr id="136" name="Прямоугольник 135"/>
          <p:cNvSpPr/>
          <p:nvPr/>
        </p:nvSpPr>
        <p:spPr>
          <a:xfrm>
            <a:off x="1785600" y="4320000"/>
            <a:ext cx="9373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Планируется заместить 3 вакантных должности в срок до 15.07.2021,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 результатам конкурса на 4 вакантных должности сотрудники в резерв не набраны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головок 20"/>
          <p:cNvSpPr/>
          <p:nvPr/>
        </p:nvSpPr>
        <p:spPr>
          <a:xfrm>
            <a:off x="1198440" y="212760"/>
            <a:ext cx="10461960" cy="9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ОБЕСПЕЧЕННОСТЬ НОВЫХ СТРУКТУРНЫХ ПОДРАЗДЕЛЕНИЙ ПЕРСОНАЛЬНЫМИ КОМПЬЮТЕРАМИ И МЕБЕЛЬЮ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8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2080"/>
            <a:ext cx="957600" cy="1178280"/>
          </a:xfrm>
          <a:prstGeom prst="rect">
            <a:avLst/>
          </a:prstGeom>
          <a:ln w="0">
            <a:noFill/>
          </a:ln>
        </p:spPr>
      </p:pic>
      <p:sp>
        <p:nvSpPr>
          <p:cNvPr id="139" name="Номер слайда 3"/>
          <p:cNvSpPr/>
          <p:nvPr/>
        </p:nvSpPr>
        <p:spPr>
          <a:xfrm>
            <a:off x="9345600" y="646596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186CF46-9021-4319-803C-E049D864CEAC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40" name="Таблица 4"/>
          <p:cNvGraphicFramePr/>
          <p:nvPr/>
        </p:nvGraphicFramePr>
        <p:xfrm>
          <a:off x="1390680" y="1160640"/>
          <a:ext cx="10367280" cy="5173920"/>
        </p:xfrm>
        <a:graphic>
          <a:graphicData uri="http://schemas.openxmlformats.org/drawingml/2006/table">
            <a:tbl>
              <a:tblPr/>
              <a:tblGrid>
                <a:gridCol w="213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640"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Потребность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Обеспеченность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Примечание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Рабочее место сотрудников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(системный блок,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монитор)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Поступление техники в количестве: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комплектов компьютеров и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МФУ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- 28 мая 2021 года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МФУ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2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Мебель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Предоставлено во временное пользование Учреждением по эксплуатации и обслуживанию зданий и помещений – 5.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19.03.2021 заявка на закупку мебели направлена в Комитет Госзаказа Тверской области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20"/>
          <p:cNvSpPr/>
          <p:nvPr/>
        </p:nvSpPr>
        <p:spPr>
          <a:xfrm>
            <a:off x="1257480" y="272880"/>
            <a:ext cx="10461960" cy="9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ОБЩЕЕ КОЛИЧЕСТВО ЗАЯВЛЕНИЙ, СВЯЗАННЫХ С РЕАЛИЗАЦИЕЙ ПЕРЕДАННЫХ ПОЛНОМОЧИЙ,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ПОСТУПИВШИХ С 1 ЯНВАРЯ ПО 09 ИЮЛЯ 2021 ГОДА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7600" cy="1179720"/>
          </a:xfrm>
          <a:prstGeom prst="rect">
            <a:avLst/>
          </a:prstGeom>
          <a:ln w="0">
            <a:noFill/>
          </a:ln>
        </p:spPr>
      </p:pic>
      <p:sp>
        <p:nvSpPr>
          <p:cNvPr id="143" name="Номер слайда 3"/>
          <p:cNvSpPr/>
          <p:nvPr/>
        </p:nvSpPr>
        <p:spPr>
          <a:xfrm>
            <a:off x="9345600" y="646740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66C6C7A-1DD5-43DD-98B4-B39E93255CD6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4" name="Таблица 2"/>
          <p:cNvGraphicFramePr/>
          <p:nvPr/>
        </p:nvGraphicFramePr>
        <p:xfrm>
          <a:off x="2448000" y="2085840"/>
          <a:ext cx="7678080" cy="2824920"/>
        </p:xfrm>
        <a:graphic>
          <a:graphicData uri="http://schemas.openxmlformats.org/drawingml/2006/table">
            <a:tbl>
              <a:tblPr/>
              <a:tblGrid>
                <a:gridCol w="38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3197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1845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Процент исполнения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58 %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20"/>
          <p:cNvSpPr/>
          <p:nvPr/>
        </p:nvSpPr>
        <p:spPr>
          <a:xfrm>
            <a:off x="1257480" y="272880"/>
            <a:ext cx="10461960" cy="9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СТРОИТЕЛЬСТВО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7600" cy="1179720"/>
          </a:xfrm>
          <a:prstGeom prst="rect">
            <a:avLst/>
          </a:prstGeom>
          <a:ln w="0">
            <a:noFill/>
          </a:ln>
        </p:spPr>
      </p:pic>
      <p:sp>
        <p:nvSpPr>
          <p:cNvPr id="147" name="Номер слайда 3"/>
          <p:cNvSpPr/>
          <p:nvPr/>
        </p:nvSpPr>
        <p:spPr>
          <a:xfrm>
            <a:off x="9345600" y="646740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A0E820A-D1F0-43DE-A097-15DE8989F9CD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8" name="Таблица 2"/>
          <p:cNvGraphicFramePr/>
          <p:nvPr/>
        </p:nvGraphicFramePr>
        <p:xfrm>
          <a:off x="2192400" y="2085840"/>
          <a:ext cx="8125920" cy="1726560"/>
        </p:xfrm>
        <a:graphic>
          <a:graphicData uri="http://schemas.openxmlformats.org/drawingml/2006/table">
            <a:tbl>
              <a:tblPr/>
              <a:tblGrid>
                <a:gridCol w="40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377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294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20"/>
          <p:cNvSpPr/>
          <p:nvPr/>
        </p:nvSpPr>
        <p:spPr>
          <a:xfrm>
            <a:off x="1198440" y="260280"/>
            <a:ext cx="10461960" cy="9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ВВОД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7600" cy="1179720"/>
          </a:xfrm>
          <a:prstGeom prst="rect">
            <a:avLst/>
          </a:prstGeom>
          <a:ln w="0">
            <a:noFill/>
          </a:ln>
        </p:spPr>
      </p:pic>
      <p:sp>
        <p:nvSpPr>
          <p:cNvPr id="151" name="Номер слайда 3"/>
          <p:cNvSpPr/>
          <p:nvPr/>
        </p:nvSpPr>
        <p:spPr>
          <a:xfrm>
            <a:off x="9345600" y="646740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B38A78BD-DFFF-400A-BE5A-4158E9DAE391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2" name="Таблица 4"/>
          <p:cNvGraphicFramePr/>
          <p:nvPr/>
        </p:nvGraphicFramePr>
        <p:xfrm>
          <a:off x="2158920" y="2092320"/>
          <a:ext cx="8127360" cy="17283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139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20"/>
          <p:cNvSpPr/>
          <p:nvPr/>
        </p:nvSpPr>
        <p:spPr>
          <a:xfrm>
            <a:off x="1198440" y="260280"/>
            <a:ext cx="10461960" cy="9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ИЖС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4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7600" cy="1179720"/>
          </a:xfrm>
          <a:prstGeom prst="rect">
            <a:avLst/>
          </a:prstGeom>
          <a:ln w="0">
            <a:noFill/>
          </a:ln>
        </p:spPr>
      </p:pic>
      <p:sp>
        <p:nvSpPr>
          <p:cNvPr id="155" name="Номер слайда 3"/>
          <p:cNvSpPr/>
          <p:nvPr/>
        </p:nvSpPr>
        <p:spPr>
          <a:xfrm>
            <a:off x="9345600" y="646740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0CEACD0-8E76-4E1C-907E-6C478EEC718A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6" name="Таблица 5"/>
          <p:cNvGraphicFramePr/>
          <p:nvPr/>
        </p:nvGraphicFramePr>
        <p:xfrm>
          <a:off x="2543040" y="1893960"/>
          <a:ext cx="7390800" cy="172656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1419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887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7" name="Таблица 8"/>
          <p:cNvGraphicFramePr/>
          <p:nvPr/>
        </p:nvGraphicFramePr>
        <p:xfrm>
          <a:off x="2543040" y="4581360"/>
          <a:ext cx="7390800" cy="172836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118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" name="Заголовок 20"/>
          <p:cNvSpPr/>
          <p:nvPr/>
        </p:nvSpPr>
        <p:spPr>
          <a:xfrm>
            <a:off x="2398680" y="3855960"/>
            <a:ext cx="7390080" cy="64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Об окончании строительства или реконструкции ИЖС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59" name="TextBox 10"/>
          <p:cNvSpPr/>
          <p:nvPr/>
        </p:nvSpPr>
        <p:spPr>
          <a:xfrm>
            <a:off x="2367000" y="1306440"/>
            <a:ext cx="812520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строительстве или реконструкции ИЖС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20"/>
          <p:cNvSpPr/>
          <p:nvPr/>
        </p:nvSpPr>
        <p:spPr>
          <a:xfrm>
            <a:off x="1198440" y="260280"/>
            <a:ext cx="10461960" cy="91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СНОСУ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7600" cy="1179720"/>
          </a:xfrm>
          <a:prstGeom prst="rect">
            <a:avLst/>
          </a:prstGeom>
          <a:ln w="0">
            <a:noFill/>
          </a:ln>
        </p:spPr>
      </p:pic>
      <p:sp>
        <p:nvSpPr>
          <p:cNvPr id="162" name="Номер слайда 3"/>
          <p:cNvSpPr/>
          <p:nvPr/>
        </p:nvSpPr>
        <p:spPr>
          <a:xfrm>
            <a:off x="9345600" y="6467400"/>
            <a:ext cx="284184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7B256C6-6356-4530-AB87-E5B1AFA43850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63" name="Таблица 4"/>
          <p:cNvGraphicFramePr/>
          <p:nvPr/>
        </p:nvGraphicFramePr>
        <p:xfrm>
          <a:off x="3022560" y="2085840"/>
          <a:ext cx="6431760" cy="172656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4" name="Таблица 5"/>
          <p:cNvGraphicFramePr/>
          <p:nvPr/>
        </p:nvGraphicFramePr>
        <p:xfrm>
          <a:off x="3022560" y="4581360"/>
          <a:ext cx="6431760" cy="172836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TextBox 9"/>
          <p:cNvSpPr/>
          <p:nvPr/>
        </p:nvSpPr>
        <p:spPr>
          <a:xfrm>
            <a:off x="4654440" y="1509840"/>
            <a:ext cx="316584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сносе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6" name="TextBox 10"/>
          <p:cNvSpPr/>
          <p:nvPr/>
        </p:nvSpPr>
        <p:spPr>
          <a:xfrm>
            <a:off x="4654440" y="4005360"/>
            <a:ext cx="29563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завершении сноса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1460</Words>
  <Application>Microsoft Office PowerPoint</Application>
  <PresentationFormat>Произвольный</PresentationFormat>
  <Paragraphs>380</Paragraphs>
  <Slides>23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Департамент транспорта и связи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Голиков А.С.</dc:creator>
  <dc:description/>
  <cp:lastModifiedBy>Смялковский Павел Евгеньевич</cp:lastModifiedBy>
  <cp:revision>2133</cp:revision>
  <cp:lastPrinted>2021-07-09T16:23:45Z</cp:lastPrinted>
  <dcterms:created xsi:type="dcterms:W3CDTF">2008-01-31T09:14:00Z</dcterms:created>
  <dcterms:modified xsi:type="dcterms:W3CDTF">2021-07-09T20:06:45Z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1049-11.2.0.10093</vt:lpwstr>
  </property>
  <property fmtid="{D5CDD505-2E9C-101B-9397-08002B2CF9AE}" pid="3" name="Notes">
    <vt:i4>18</vt:i4>
  </property>
  <property fmtid="{D5CDD505-2E9C-101B-9397-08002B2CF9AE}" pid="4" name="PresentationFormat">
    <vt:lpwstr>Произвольный</vt:lpwstr>
  </property>
  <property fmtid="{D5CDD505-2E9C-101B-9397-08002B2CF9AE}" pid="5" name="Slides">
    <vt:i4>23</vt:i4>
  </property>
</Properties>
</file>