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68" r:id="rId2"/>
    <p:sldId id="893" r:id="rId3"/>
    <p:sldId id="894" r:id="rId4"/>
    <p:sldId id="890" r:id="rId5"/>
    <p:sldId id="885" r:id="rId6"/>
    <p:sldId id="887" r:id="rId7"/>
    <p:sldId id="888" r:id="rId8"/>
    <p:sldId id="889" r:id="rId9"/>
    <p:sldId id="845" r:id="rId10"/>
    <p:sldId id="875" r:id="rId11"/>
    <p:sldId id="876" r:id="rId12"/>
    <p:sldId id="880" r:id="rId13"/>
    <p:sldId id="881" r:id="rId14"/>
    <p:sldId id="891" r:id="rId15"/>
    <p:sldId id="892" r:id="rId16"/>
    <p:sldId id="866" r:id="rId17"/>
    <p:sldId id="895" r:id="rId18"/>
  </p:sldIdLst>
  <p:sldSz cx="9144000" cy="5143500" type="screen16x9"/>
  <p:notesSz cx="6797675" cy="99282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bedevana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99"/>
    <a:srgbClr val="FFFF00"/>
    <a:srgbClr val="C3D69B"/>
    <a:srgbClr val="C00000"/>
    <a:srgbClr val="FFCC99"/>
    <a:srgbClr val="99CCFF"/>
    <a:srgbClr val="FF9966"/>
    <a:srgbClr val="A88000"/>
    <a:srgbClr val="EAF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46F890A9-2807-4EBB-B81D-B2AA78EC7F39}" styleName="Темный стиль 2 -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799B23B-EC83-4686-B30A-512413B5E67A}" styleName="Светлый стиль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41" autoAdjust="0"/>
    <p:restoredTop sz="99562" autoAdjust="0"/>
  </p:normalViewPr>
  <p:slideViewPr>
    <p:cSldViewPr>
      <p:cViewPr varScale="1">
        <p:scale>
          <a:sx n="148" d="100"/>
          <a:sy n="148" d="100"/>
        </p:scale>
        <p:origin x="108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2018 г.</c:v>
                </c:pt>
              </c:strCache>
            </c:strRef>
          </c:tx>
          <c:spPr>
            <a:ln w="19050">
              <a:solidFill>
                <a:schemeClr val="accent5"/>
              </a:solidFill>
            </a:ln>
          </c:spPr>
          <c:marker>
            <c:spPr>
              <a:solidFill>
                <a:schemeClr val="accent5"/>
              </a:solidFill>
              <a:ln w="19050">
                <a:solidFill>
                  <a:schemeClr val="accent5"/>
                </a:solidFill>
              </a:ln>
            </c:spPr>
          </c:marker>
          <c:dLbls>
            <c:dLbl>
              <c:idx val="0"/>
              <c:layout>
                <c:manualLayout>
                  <c:x val="-3.5729985940259508E-2"/>
                  <c:y val="3.85072954856867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B85-4C45-B43D-8F696491BDE6}"/>
                </c:ext>
              </c:extLst>
            </c:dLbl>
            <c:dLbl>
              <c:idx val="7"/>
              <c:layout>
                <c:manualLayout>
                  <c:x val="-4.0291260741143704E-2"/>
                  <c:y val="3.556780728067256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85-4C45-B43D-8F696491BDE6}"/>
                </c:ext>
              </c:extLst>
            </c:dLbl>
            <c:dLbl>
              <c:idx val="8"/>
              <c:layout>
                <c:manualLayout>
                  <c:x val="-3.8770835807515641E-2"/>
                  <c:y val="-5.261683886975521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85-4C45-B43D-8F696491BDE6}"/>
                </c:ext>
              </c:extLst>
            </c:dLbl>
            <c:dLbl>
              <c:idx val="9"/>
              <c:layout>
                <c:manualLayout>
                  <c:x val="-3.5729985940259508E-2"/>
                  <c:y val="-2.91009332296411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B85-4C45-B43D-8F696491BDE6}"/>
                </c:ext>
              </c:extLst>
            </c:dLbl>
            <c:dLbl>
              <c:idx val="10"/>
              <c:layout>
                <c:manualLayout>
                  <c:x val="7.6021246681403211E-4"/>
                  <c:y val="-1.44034922045698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B85-4C45-B43D-8F696491BDE6}"/>
                </c:ext>
              </c:extLst>
            </c:dLbl>
            <c:dLbl>
              <c:idx val="11"/>
              <c:layout>
                <c:manualLayout>
                  <c:x val="-2.0861546992862863E-2"/>
                  <c:y val="-4.08588860496981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B85-4C45-B43D-8F696491BD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accent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Лист1!$A$2:$A$13</c:f>
              <c:numCache>
                <c:formatCode>[$-419]mmmm;@</c:formatCode>
                <c:ptCount val="12"/>
                <c:pt idx="0">
                  <c:v>44197</c:v>
                </c:pt>
                <c:pt idx="1">
                  <c:v>44228</c:v>
                </c:pt>
                <c:pt idx="2">
                  <c:v>44256</c:v>
                </c:pt>
                <c:pt idx="3">
                  <c:v>44287</c:v>
                </c:pt>
                <c:pt idx="4">
                  <c:v>44317</c:v>
                </c:pt>
                <c:pt idx="5">
                  <c:v>44348</c:v>
                </c:pt>
                <c:pt idx="6">
                  <c:v>44378</c:v>
                </c:pt>
                <c:pt idx="7">
                  <c:v>44409</c:v>
                </c:pt>
                <c:pt idx="8">
                  <c:v>44440</c:v>
                </c:pt>
                <c:pt idx="9">
                  <c:v>44470</c:v>
                </c:pt>
                <c:pt idx="10">
                  <c:v>44501</c:v>
                </c:pt>
                <c:pt idx="11">
                  <c:v>44531</c:v>
                </c:pt>
              </c:numCache>
            </c:numRef>
          </c:cat>
          <c:val>
            <c:numRef>
              <c:f>Лист1!$B$2:$B$13</c:f>
              <c:numCache>
                <c:formatCode>0</c:formatCode>
                <c:ptCount val="12"/>
                <c:pt idx="0">
                  <c:v>15941.640000000001</c:v>
                </c:pt>
                <c:pt idx="1">
                  <c:v>15519.240000000002</c:v>
                </c:pt>
                <c:pt idx="2">
                  <c:v>15124.34</c:v>
                </c:pt>
                <c:pt idx="3">
                  <c:v>16602.740000000002</c:v>
                </c:pt>
                <c:pt idx="4">
                  <c:v>19427.540000000005</c:v>
                </c:pt>
                <c:pt idx="5">
                  <c:v>22568.040000000005</c:v>
                </c:pt>
                <c:pt idx="6">
                  <c:v>22205.040000000005</c:v>
                </c:pt>
                <c:pt idx="7">
                  <c:v>21658.340000000004</c:v>
                </c:pt>
                <c:pt idx="8">
                  <c:v>23591.040000000005</c:v>
                </c:pt>
                <c:pt idx="9">
                  <c:v>24958.340000000004</c:v>
                </c:pt>
                <c:pt idx="10">
                  <c:v>23577.840000000004</c:v>
                </c:pt>
                <c:pt idx="11">
                  <c:v>20355.940000000002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B85-4C45-B43D-8F696491BDE6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2019 г.</c:v>
                </c:pt>
              </c:strCache>
            </c:strRef>
          </c:tx>
          <c:spPr>
            <a:ln w="19050">
              <a:solidFill>
                <a:schemeClr val="accent4"/>
              </a:solidFill>
            </a:ln>
          </c:spPr>
          <c:marker>
            <c:spPr>
              <a:solidFill>
                <a:schemeClr val="accent4"/>
              </a:solidFill>
              <a:ln w="19050">
                <a:solidFill>
                  <a:schemeClr val="accent4"/>
                </a:solidFill>
              </a:ln>
            </c:spPr>
          </c:marker>
          <c:dLbls>
            <c:dLbl>
              <c:idx val="1"/>
              <c:layout>
                <c:manualLayout>
                  <c:x val="-5.0934235276540153E-2"/>
                  <c:y val="-3.20404214346554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B85-4C45-B43D-8F696491BDE6}"/>
                </c:ext>
              </c:extLst>
            </c:dLbl>
            <c:dLbl>
              <c:idx val="2"/>
              <c:layout>
                <c:manualLayout>
                  <c:x val="-3.1168711139375319E-2"/>
                  <c:y val="-3.497990963966966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B85-4C45-B43D-8F696491BDE6}"/>
                </c:ext>
              </c:extLst>
            </c:dLbl>
            <c:dLbl>
              <c:idx val="3"/>
              <c:layout>
                <c:manualLayout>
                  <c:x val="-3.4209561006631445E-2"/>
                  <c:y val="-2.32219568196126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B85-4C45-B43D-8F696491BDE6}"/>
                </c:ext>
              </c:extLst>
            </c:dLbl>
            <c:dLbl>
              <c:idx val="5"/>
              <c:layout>
                <c:manualLayout>
                  <c:x val="-3.42095610066315E-2"/>
                  <c:y val="3.26283190756583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B85-4C45-B43D-8F696491BDE6}"/>
                </c:ext>
              </c:extLst>
            </c:dLbl>
            <c:dLbl>
              <c:idx val="6"/>
              <c:layout>
                <c:manualLayout>
                  <c:x val="-3.8770835807515641E-2"/>
                  <c:y val="3.26283190756583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B85-4C45-B43D-8F696491BDE6}"/>
                </c:ext>
              </c:extLst>
            </c:dLbl>
            <c:dLbl>
              <c:idx val="7"/>
              <c:layout>
                <c:manualLayout>
                  <c:x val="-3.5729985940259508E-2"/>
                  <c:y val="-2.91009332296411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4B85-4C45-B43D-8F696491BDE6}"/>
                </c:ext>
              </c:extLst>
            </c:dLbl>
            <c:dLbl>
              <c:idx val="8"/>
              <c:layout>
                <c:manualLayout>
                  <c:x val="-4.7133172942469992E-2"/>
                  <c:y val="3.2628319075658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B85-4C45-B43D-8F696491BDE6}"/>
                </c:ext>
              </c:extLst>
            </c:dLbl>
            <c:dLbl>
              <c:idx val="9"/>
              <c:layout>
                <c:manualLayout>
                  <c:x val="-4.1051473207957739E-2"/>
                  <c:y val="-4.08588860496981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4B85-4C45-B43D-8F696491BDE6}"/>
                </c:ext>
              </c:extLst>
            </c:dLbl>
            <c:dLbl>
              <c:idx val="10"/>
              <c:layout>
                <c:manualLayout>
                  <c:x val="-9.1225496017683858E-3"/>
                  <c:y val="-2.616144502462689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B85-4C45-B43D-8F696491BDE6}"/>
                </c:ext>
              </c:extLst>
            </c:dLbl>
            <c:dLbl>
              <c:idx val="11"/>
              <c:layout>
                <c:manualLayout>
                  <c:x val="-1.8580909592420654E-2"/>
                  <c:y val="-3.20404214346554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B85-4C45-B43D-8F696491BD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accent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Лист1!$A$2:$A$13</c:f>
              <c:numCache>
                <c:formatCode>[$-419]mmmm;@</c:formatCode>
                <c:ptCount val="12"/>
                <c:pt idx="0">
                  <c:v>44197</c:v>
                </c:pt>
                <c:pt idx="1">
                  <c:v>44228</c:v>
                </c:pt>
                <c:pt idx="2">
                  <c:v>44256</c:v>
                </c:pt>
                <c:pt idx="3">
                  <c:v>44287</c:v>
                </c:pt>
                <c:pt idx="4">
                  <c:v>44317</c:v>
                </c:pt>
                <c:pt idx="5">
                  <c:v>44348</c:v>
                </c:pt>
                <c:pt idx="6">
                  <c:v>44378</c:v>
                </c:pt>
                <c:pt idx="7">
                  <c:v>44409</c:v>
                </c:pt>
                <c:pt idx="8">
                  <c:v>44440</c:v>
                </c:pt>
                <c:pt idx="9">
                  <c:v>44470</c:v>
                </c:pt>
                <c:pt idx="10">
                  <c:v>44501</c:v>
                </c:pt>
                <c:pt idx="11">
                  <c:v>44531</c:v>
                </c:pt>
              </c:numCache>
            </c:numRef>
          </c:cat>
          <c:val>
            <c:numRef>
              <c:f>Лист1!$C$2:$C$13</c:f>
              <c:numCache>
                <c:formatCode>0</c:formatCode>
                <c:ptCount val="12"/>
                <c:pt idx="0">
                  <c:v>16878.84</c:v>
                </c:pt>
                <c:pt idx="1">
                  <c:v>18348.440000000002</c:v>
                </c:pt>
                <c:pt idx="2">
                  <c:v>24348.940000000002</c:v>
                </c:pt>
                <c:pt idx="3">
                  <c:v>23475.540000000005</c:v>
                </c:pt>
                <c:pt idx="4">
                  <c:v>24207.040000000005</c:v>
                </c:pt>
                <c:pt idx="5">
                  <c:v>20562.740000000002</c:v>
                </c:pt>
                <c:pt idx="6">
                  <c:v>19613.440000000002</c:v>
                </c:pt>
                <c:pt idx="7">
                  <c:v>23076.240000000005</c:v>
                </c:pt>
                <c:pt idx="8">
                  <c:v>16625.84</c:v>
                </c:pt>
                <c:pt idx="9">
                  <c:v>17092.240000000002</c:v>
                </c:pt>
                <c:pt idx="10">
                  <c:v>10021.44</c:v>
                </c:pt>
                <c:pt idx="11">
                  <c:v>8922.5400000000009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4B85-4C45-B43D-8F696491BDE6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2020 г.</c:v>
                </c:pt>
              </c:strCache>
            </c:strRef>
          </c:tx>
          <c:spPr>
            <a:ln w="19050">
              <a:solidFill>
                <a:schemeClr val="accent6"/>
              </a:solidFill>
            </a:ln>
          </c:spPr>
          <c:marker>
            <c:spPr>
              <a:solidFill>
                <a:schemeClr val="accent6"/>
              </a:solidFill>
              <a:ln w="19050">
                <a:solidFill>
                  <a:schemeClr val="accent6"/>
                </a:solidFill>
              </a:ln>
            </c:spPr>
          </c:marker>
          <c:dLbls>
            <c:dLbl>
              <c:idx val="0"/>
              <c:layout>
                <c:manualLayout>
                  <c:x val="-4.4092323075213866E-2"/>
                  <c:y val="-3.20404214346554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B85-4C45-B43D-8F696491BDE6}"/>
                </c:ext>
              </c:extLst>
            </c:dLbl>
            <c:dLbl>
              <c:idx val="1"/>
              <c:layout>
                <c:manualLayout>
                  <c:x val="-5.5753982316141121E-2"/>
                  <c:y val="-2.32219568196126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B85-4C45-B43D-8F696491BDE6}"/>
                </c:ext>
              </c:extLst>
            </c:dLbl>
            <c:dLbl>
              <c:idx val="2"/>
              <c:layout>
                <c:manualLayout>
                  <c:x val="6.0816997345122569E-3"/>
                  <c:y val="2.08703662556012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B85-4C45-B43D-8F696491BDE6}"/>
                </c:ext>
              </c:extLst>
            </c:dLbl>
            <c:dLbl>
              <c:idx val="3"/>
              <c:layout>
                <c:manualLayout>
                  <c:x val="-2.1285949070792901E-2"/>
                  <c:y val="-5.261683886975521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B85-4C45-B43D-8F696491BDE6}"/>
                </c:ext>
              </c:extLst>
            </c:dLbl>
            <c:dLbl>
              <c:idx val="4"/>
              <c:layout>
                <c:manualLayout>
                  <c:x val="-4.1051473207957739E-2"/>
                  <c:y val="-3.20404214346554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B85-4C45-B43D-8F696491BDE6}"/>
                </c:ext>
              </c:extLst>
            </c:dLbl>
            <c:dLbl>
              <c:idx val="5"/>
              <c:layout>
                <c:manualLayout>
                  <c:x val="-6.639695685153757E-2"/>
                  <c:y val="-1.44034922045698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B85-4C45-B43D-8F696491BDE6}"/>
                </c:ext>
              </c:extLst>
            </c:dLbl>
            <c:dLbl>
              <c:idx val="6"/>
              <c:layout>
                <c:manualLayout>
                  <c:x val="-6.3857847212378707E-2"/>
                  <c:y val="-2.32219568196126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4B85-4C45-B43D-8F696491BDE6}"/>
                </c:ext>
              </c:extLst>
            </c:dLbl>
            <c:dLbl>
              <c:idx val="7"/>
              <c:layout>
                <c:manualLayout>
                  <c:x val="-6.2337422278750637E-2"/>
                  <c:y val="-2.32219568196126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4B85-4C45-B43D-8F696491BDE6}"/>
                </c:ext>
              </c:extLst>
            </c:dLbl>
            <c:dLbl>
              <c:idx val="8"/>
              <c:layout>
                <c:manualLayout>
                  <c:x val="-3.496977347344548E-2"/>
                  <c:y val="-3.204042143465535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4B85-4C45-B43D-8F696491BDE6}"/>
                </c:ext>
              </c:extLst>
            </c:dLbl>
            <c:dLbl>
              <c:idx val="9"/>
              <c:layout>
                <c:manualLayout>
                  <c:x val="-4.5612748008841929E-2"/>
                  <c:y val="4.43862718957152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4B85-4C45-B43D-8F696491BDE6}"/>
                </c:ext>
              </c:extLst>
            </c:dLbl>
            <c:dLbl>
              <c:idx val="10"/>
              <c:layout>
                <c:manualLayout>
                  <c:x val="-4.4092323075213866E-2"/>
                  <c:y val="-3.79193978446839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4B85-4C45-B43D-8F696491BDE6}"/>
                </c:ext>
              </c:extLst>
            </c:dLbl>
            <c:dLbl>
              <c:idx val="11"/>
              <c:layout>
                <c:manualLayout>
                  <c:x val="-1.7060484658792702E-2"/>
                  <c:y val="-3.20404214346554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4B85-4C45-B43D-8F696491BD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Лист1!$A$2:$A$13</c:f>
              <c:numCache>
                <c:formatCode>[$-419]mmmm;@</c:formatCode>
                <c:ptCount val="12"/>
                <c:pt idx="0">
                  <c:v>44197</c:v>
                </c:pt>
                <c:pt idx="1">
                  <c:v>44228</c:v>
                </c:pt>
                <c:pt idx="2">
                  <c:v>44256</c:v>
                </c:pt>
                <c:pt idx="3">
                  <c:v>44287</c:v>
                </c:pt>
                <c:pt idx="4">
                  <c:v>44317</c:v>
                </c:pt>
                <c:pt idx="5">
                  <c:v>44348</c:v>
                </c:pt>
                <c:pt idx="6">
                  <c:v>44378</c:v>
                </c:pt>
                <c:pt idx="7">
                  <c:v>44409</c:v>
                </c:pt>
                <c:pt idx="8">
                  <c:v>44440</c:v>
                </c:pt>
                <c:pt idx="9">
                  <c:v>44470</c:v>
                </c:pt>
                <c:pt idx="10">
                  <c:v>44501</c:v>
                </c:pt>
                <c:pt idx="11">
                  <c:v>44531</c:v>
                </c:pt>
              </c:numCache>
            </c:numRef>
          </c:cat>
          <c:val>
            <c:numRef>
              <c:f>Лист1!$D$2:$D$13</c:f>
              <c:numCache>
                <c:formatCode>0</c:formatCode>
                <c:ptCount val="12"/>
                <c:pt idx="0">
                  <c:v>9954.34</c:v>
                </c:pt>
                <c:pt idx="1">
                  <c:v>11256.74</c:v>
                </c:pt>
                <c:pt idx="2">
                  <c:v>13643.740000000002</c:v>
                </c:pt>
                <c:pt idx="3">
                  <c:v>6055.9400000000005</c:v>
                </c:pt>
                <c:pt idx="4">
                  <c:v>7489.24</c:v>
                </c:pt>
                <c:pt idx="5">
                  <c:v>11247.94</c:v>
                </c:pt>
                <c:pt idx="6">
                  <c:v>14819.640000000001</c:v>
                </c:pt>
                <c:pt idx="7">
                  <c:v>16733.64</c:v>
                </c:pt>
                <c:pt idx="8">
                  <c:v>18331.940000000002</c:v>
                </c:pt>
                <c:pt idx="9">
                  <c:v>15772.240000000002</c:v>
                </c:pt>
                <c:pt idx="10">
                  <c:v>15910.84</c:v>
                </c:pt>
                <c:pt idx="11">
                  <c:v>18103.140000000003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E-4B85-4C45-B43D-8F696491BDE6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2021 г.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pPr>
              <a:ln w="28575">
                <a:solidFill>
                  <a:srgbClr val="C0000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Лист1!$A$2:$A$13</c:f>
              <c:numCache>
                <c:formatCode>[$-419]mmmm;@</c:formatCode>
                <c:ptCount val="12"/>
                <c:pt idx="0">
                  <c:v>44197</c:v>
                </c:pt>
                <c:pt idx="1">
                  <c:v>44228</c:v>
                </c:pt>
                <c:pt idx="2">
                  <c:v>44256</c:v>
                </c:pt>
                <c:pt idx="3">
                  <c:v>44287</c:v>
                </c:pt>
                <c:pt idx="4">
                  <c:v>44317</c:v>
                </c:pt>
                <c:pt idx="5">
                  <c:v>44348</c:v>
                </c:pt>
                <c:pt idx="6">
                  <c:v>44378</c:v>
                </c:pt>
                <c:pt idx="7">
                  <c:v>44409</c:v>
                </c:pt>
                <c:pt idx="8">
                  <c:v>44440</c:v>
                </c:pt>
                <c:pt idx="9">
                  <c:v>44470</c:v>
                </c:pt>
                <c:pt idx="10">
                  <c:v>44501</c:v>
                </c:pt>
                <c:pt idx="11">
                  <c:v>44531</c:v>
                </c:pt>
              </c:numCache>
            </c:numRef>
          </c:cat>
          <c:val>
            <c:numRef>
              <c:f>Лист1!$E$2:$E$13</c:f>
              <c:numCache>
                <c:formatCode>0</c:formatCode>
                <c:ptCount val="12"/>
                <c:pt idx="0">
                  <c:v>22133.540000000005</c:v>
                </c:pt>
                <c:pt idx="1">
                  <c:v>24126.740000000005</c:v>
                </c:pt>
                <c:pt idx="2">
                  <c:v>27344.240000000005</c:v>
                </c:pt>
                <c:pt idx="3">
                  <c:v>26579.740000000005</c:v>
                </c:pt>
                <c:pt idx="4">
                  <c:v>27982.240000000005</c:v>
                </c:pt>
                <c:pt idx="5">
                  <c:v>26944.940000000002</c:v>
                </c:pt>
                <c:pt idx="6">
                  <c:v>30301.040000000005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F-4B85-4C45-B43D-8F696491BDE6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2021 г. (прогноз)</c:v>
                </c:pt>
              </c:strCache>
            </c:strRef>
          </c:tx>
          <c:spPr>
            <a:ln>
              <a:solidFill>
                <a:srgbClr val="C00000"/>
              </a:solidFill>
              <a:prstDash val="dash"/>
            </a:ln>
          </c:spPr>
          <c:marker>
            <c:spPr>
              <a:ln>
                <a:solidFill>
                  <a:srgbClr val="C00000"/>
                </a:solidFill>
                <a:prstDash val="dash"/>
              </a:ln>
            </c:spPr>
          </c:marker>
          <c:dLbls>
            <c:dLbl>
              <c:idx val="7"/>
              <c:layout>
                <c:manualLayout>
                  <c:x val="-4.6372960475655964E-2"/>
                  <c:y val="-2.91009332296411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4B85-4C45-B43D-8F696491BDE6}"/>
                </c:ext>
              </c:extLst>
            </c:dLbl>
            <c:dLbl>
              <c:idx val="10"/>
              <c:layout>
                <c:manualLayout>
                  <c:x val="-2.8127861272119189E-2"/>
                  <c:y val="-4.37983742547124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4B85-4C45-B43D-8F696491BD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Лист1!$A$2:$A$13</c:f>
              <c:numCache>
                <c:formatCode>[$-419]mmmm;@</c:formatCode>
                <c:ptCount val="12"/>
                <c:pt idx="0">
                  <c:v>44197</c:v>
                </c:pt>
                <c:pt idx="1">
                  <c:v>44228</c:v>
                </c:pt>
                <c:pt idx="2">
                  <c:v>44256</c:v>
                </c:pt>
                <c:pt idx="3">
                  <c:v>44287</c:v>
                </c:pt>
                <c:pt idx="4">
                  <c:v>44317</c:v>
                </c:pt>
                <c:pt idx="5">
                  <c:v>44348</c:v>
                </c:pt>
                <c:pt idx="6">
                  <c:v>44378</c:v>
                </c:pt>
                <c:pt idx="7">
                  <c:v>44409</c:v>
                </c:pt>
                <c:pt idx="8">
                  <c:v>44440</c:v>
                </c:pt>
                <c:pt idx="9">
                  <c:v>44470</c:v>
                </c:pt>
                <c:pt idx="10">
                  <c:v>44501</c:v>
                </c:pt>
                <c:pt idx="11">
                  <c:v>44531</c:v>
                </c:pt>
              </c:numCache>
            </c:numRef>
          </c:cat>
          <c:val>
            <c:numRef>
              <c:f>Лист1!$F$2:$F$13</c:f>
              <c:numCache>
                <c:formatCode>General</c:formatCode>
                <c:ptCount val="12"/>
                <c:pt idx="6" formatCode="0">
                  <c:v>30301</c:v>
                </c:pt>
                <c:pt idx="7" formatCode="0">
                  <c:v>33149</c:v>
                </c:pt>
                <c:pt idx="8" formatCode="0">
                  <c:v>31786</c:v>
                </c:pt>
                <c:pt idx="9" formatCode="0">
                  <c:v>30907</c:v>
                </c:pt>
                <c:pt idx="10" formatCode="0">
                  <c:v>26726</c:v>
                </c:pt>
                <c:pt idx="11" formatCode="0">
                  <c:v>26180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2-4B85-4C45-B43D-8F696491BD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357120"/>
        <c:axId val="22358656"/>
      </c:lineChart>
      <c:dateAx>
        <c:axId val="22357120"/>
        <c:scaling>
          <c:orientation val="minMax"/>
        </c:scaling>
        <c:delete val="0"/>
        <c:axPos val="b"/>
        <c:numFmt formatCode="[$-419]mmmm;@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ru-RU"/>
          </a:p>
        </c:txPr>
        <c:crossAx val="22358656"/>
        <c:crosses val="autoZero"/>
        <c:auto val="1"/>
        <c:lblOffset val="100"/>
        <c:baseTimeUnit val="months"/>
      </c:dateAx>
      <c:valAx>
        <c:axId val="22358656"/>
        <c:scaling>
          <c:orientation val="minMax"/>
          <c:min val="5000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ru-RU"/>
          </a:p>
        </c:txPr>
        <c:crossAx val="22357120"/>
        <c:crosses val="autoZero"/>
        <c:crossBetween val="between"/>
        <c:majorUnit val="10000"/>
      </c:valAx>
    </c:plotArea>
    <c:legend>
      <c:legendPos val="r"/>
      <c:layout>
        <c:manualLayout>
          <c:xMode val="edge"/>
          <c:yMode val="edge"/>
          <c:x val="8.0902888184837721E-2"/>
          <c:y val="3.4060567344369144E-2"/>
          <c:w val="0.43170191338893377"/>
          <c:h val="0.12555549383401846"/>
        </c:manualLayout>
      </c:layout>
      <c:overlay val="1"/>
      <c:txPr>
        <a:bodyPr/>
        <a:lstStyle/>
        <a:p>
          <a:pPr>
            <a:defRPr sz="1400">
              <a:latin typeface="Times New Roman" panose="02020603050405020304" pitchFamily="18" charset="0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37"/>
            <a:ext cx="2946401" cy="496889"/>
          </a:xfrm>
          <a:prstGeom prst="rect">
            <a:avLst/>
          </a:prstGeom>
        </p:spPr>
        <p:txBody>
          <a:bodyPr vert="horz" lIns="91423" tIns="45712" rIns="91423" bIns="45712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92" y="37"/>
            <a:ext cx="2946401" cy="496889"/>
          </a:xfrm>
          <a:prstGeom prst="rect">
            <a:avLst/>
          </a:prstGeom>
        </p:spPr>
        <p:txBody>
          <a:bodyPr vert="horz" lIns="91423" tIns="45712" rIns="91423" bIns="45712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6580DB8-4BC4-4F40-A876-22F2BCEFC970}" type="datetimeFigureOut">
              <a:rPr lang="ru-RU"/>
              <a:pPr>
                <a:defRPr/>
              </a:pPr>
              <a:t>09.07.2021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" y="9429761"/>
            <a:ext cx="2946401" cy="496889"/>
          </a:xfrm>
          <a:prstGeom prst="rect">
            <a:avLst/>
          </a:prstGeom>
        </p:spPr>
        <p:txBody>
          <a:bodyPr vert="horz" lIns="91423" tIns="45712" rIns="91423" bIns="45712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92" y="9429761"/>
            <a:ext cx="2946401" cy="496889"/>
          </a:xfrm>
          <a:prstGeom prst="rect">
            <a:avLst/>
          </a:prstGeom>
        </p:spPr>
        <p:txBody>
          <a:bodyPr vert="horz" lIns="91423" tIns="45712" rIns="91423" bIns="45712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0F24011-5775-4244-840F-E79DEEF19A4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245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37"/>
            <a:ext cx="2946401" cy="496889"/>
          </a:xfrm>
          <a:prstGeom prst="rect">
            <a:avLst/>
          </a:prstGeom>
        </p:spPr>
        <p:txBody>
          <a:bodyPr vert="horz" lIns="91423" tIns="45712" rIns="91423" bIns="4571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92" y="37"/>
            <a:ext cx="2946401" cy="496889"/>
          </a:xfrm>
          <a:prstGeom prst="rect">
            <a:avLst/>
          </a:prstGeom>
        </p:spPr>
        <p:txBody>
          <a:bodyPr vert="horz" lIns="91423" tIns="45712" rIns="91423" bIns="4571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FD4E305-8704-48CC-95D4-C0EBF2737004}" type="datetimeFigureOut">
              <a:rPr lang="ru-RU"/>
              <a:pPr>
                <a:defRPr/>
              </a:pPr>
              <a:t>09.07.2021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3" tIns="45712" rIns="91423" bIns="45712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70" y="4714886"/>
            <a:ext cx="5438775" cy="4468813"/>
          </a:xfrm>
          <a:prstGeom prst="rect">
            <a:avLst/>
          </a:prstGeom>
        </p:spPr>
        <p:txBody>
          <a:bodyPr vert="horz" lIns="91423" tIns="45712" rIns="91423" bIns="45712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429761"/>
            <a:ext cx="2946401" cy="496889"/>
          </a:xfrm>
          <a:prstGeom prst="rect">
            <a:avLst/>
          </a:prstGeom>
        </p:spPr>
        <p:txBody>
          <a:bodyPr vert="horz" lIns="91423" tIns="45712" rIns="91423" bIns="4571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92" y="9429761"/>
            <a:ext cx="2946401" cy="496889"/>
          </a:xfrm>
          <a:prstGeom prst="rect">
            <a:avLst/>
          </a:prstGeom>
        </p:spPr>
        <p:txBody>
          <a:bodyPr vert="horz" lIns="91423" tIns="45712" rIns="91423" bIns="4571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A9166EB-56D5-472D-A144-A29BB7CA06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044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9166EB-56D5-472D-A144-A29BB7CA061C}" type="slidenum">
              <a:rPr lang="ru-RU" smtClean="0"/>
              <a:pPr>
                <a:defRPr/>
              </a:pPr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0628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77800" y="747713"/>
            <a:ext cx="6624638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9166EB-56D5-472D-A144-A29BB7CA061C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408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77800" y="747713"/>
            <a:ext cx="6624638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9166EB-56D5-472D-A144-A29BB7CA061C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408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3431" algn="l"/>
                <a:tab pos="893216" algn="l"/>
                <a:tab pos="1338236" algn="l"/>
                <a:tab pos="1789616" algn="l"/>
                <a:tab pos="2239403" algn="l"/>
                <a:tab pos="2684423" algn="l"/>
                <a:tab pos="3135801" algn="l"/>
                <a:tab pos="3585588" algn="l"/>
                <a:tab pos="4032198" algn="l"/>
                <a:tab pos="4483573" algn="l"/>
                <a:tab pos="4931774" algn="l"/>
                <a:tab pos="5378382" algn="l"/>
                <a:tab pos="5829758" algn="l"/>
                <a:tab pos="6274780" algn="l"/>
                <a:tab pos="6724567" algn="l"/>
                <a:tab pos="7175945" algn="l"/>
                <a:tab pos="7622553" algn="l"/>
                <a:tab pos="8072342" algn="l"/>
                <a:tab pos="8523720" algn="l"/>
                <a:tab pos="8968738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3431" algn="l"/>
                <a:tab pos="893216" algn="l"/>
                <a:tab pos="1338236" algn="l"/>
                <a:tab pos="1789616" algn="l"/>
                <a:tab pos="2239403" algn="l"/>
                <a:tab pos="2684423" algn="l"/>
                <a:tab pos="3135801" algn="l"/>
                <a:tab pos="3585588" algn="l"/>
                <a:tab pos="4032198" algn="l"/>
                <a:tab pos="4483573" algn="l"/>
                <a:tab pos="4931774" algn="l"/>
                <a:tab pos="5378382" algn="l"/>
                <a:tab pos="5829758" algn="l"/>
                <a:tab pos="6274780" algn="l"/>
                <a:tab pos="6724567" algn="l"/>
                <a:tab pos="7175945" algn="l"/>
                <a:tab pos="7622553" algn="l"/>
                <a:tab pos="8072342" algn="l"/>
                <a:tab pos="8523720" algn="l"/>
                <a:tab pos="8968738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3431" algn="l"/>
                <a:tab pos="893216" algn="l"/>
                <a:tab pos="1338236" algn="l"/>
                <a:tab pos="1789616" algn="l"/>
                <a:tab pos="2239403" algn="l"/>
                <a:tab pos="2684423" algn="l"/>
                <a:tab pos="3135801" algn="l"/>
                <a:tab pos="3585588" algn="l"/>
                <a:tab pos="4032198" algn="l"/>
                <a:tab pos="4483573" algn="l"/>
                <a:tab pos="4931774" algn="l"/>
                <a:tab pos="5378382" algn="l"/>
                <a:tab pos="5829758" algn="l"/>
                <a:tab pos="6274780" algn="l"/>
                <a:tab pos="6724567" algn="l"/>
                <a:tab pos="7175945" algn="l"/>
                <a:tab pos="7622553" algn="l"/>
                <a:tab pos="8072342" algn="l"/>
                <a:tab pos="8523720" algn="l"/>
                <a:tab pos="8968738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3431" algn="l"/>
                <a:tab pos="893216" algn="l"/>
                <a:tab pos="1338236" algn="l"/>
                <a:tab pos="1789616" algn="l"/>
                <a:tab pos="2239403" algn="l"/>
                <a:tab pos="2684423" algn="l"/>
                <a:tab pos="3135801" algn="l"/>
                <a:tab pos="3585588" algn="l"/>
                <a:tab pos="4032198" algn="l"/>
                <a:tab pos="4483573" algn="l"/>
                <a:tab pos="4931774" algn="l"/>
                <a:tab pos="5378382" algn="l"/>
                <a:tab pos="5829758" algn="l"/>
                <a:tab pos="6274780" algn="l"/>
                <a:tab pos="6724567" algn="l"/>
                <a:tab pos="7175945" algn="l"/>
                <a:tab pos="7622553" algn="l"/>
                <a:tab pos="8072342" algn="l"/>
                <a:tab pos="8523720" algn="l"/>
                <a:tab pos="8968738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3431" algn="l"/>
                <a:tab pos="893216" algn="l"/>
                <a:tab pos="1338236" algn="l"/>
                <a:tab pos="1789616" algn="l"/>
                <a:tab pos="2239403" algn="l"/>
                <a:tab pos="2684423" algn="l"/>
                <a:tab pos="3135801" algn="l"/>
                <a:tab pos="3585588" algn="l"/>
                <a:tab pos="4032198" algn="l"/>
                <a:tab pos="4483573" algn="l"/>
                <a:tab pos="4931774" algn="l"/>
                <a:tab pos="5378382" algn="l"/>
                <a:tab pos="5829758" algn="l"/>
                <a:tab pos="6274780" algn="l"/>
                <a:tab pos="6724567" algn="l"/>
                <a:tab pos="7175945" algn="l"/>
                <a:tab pos="7622553" algn="l"/>
                <a:tab pos="8072342" algn="l"/>
                <a:tab pos="8523720" algn="l"/>
                <a:tab pos="8968738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7542" indent="-228869" defTabSz="44978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3431" algn="l"/>
                <a:tab pos="893216" algn="l"/>
                <a:tab pos="1338236" algn="l"/>
                <a:tab pos="1789616" algn="l"/>
                <a:tab pos="2239403" algn="l"/>
                <a:tab pos="2684423" algn="l"/>
                <a:tab pos="3135801" algn="l"/>
                <a:tab pos="3585588" algn="l"/>
                <a:tab pos="4032198" algn="l"/>
                <a:tab pos="4483573" algn="l"/>
                <a:tab pos="4931774" algn="l"/>
                <a:tab pos="5378382" algn="l"/>
                <a:tab pos="5829758" algn="l"/>
                <a:tab pos="6274780" algn="l"/>
                <a:tab pos="6724567" algn="l"/>
                <a:tab pos="7175945" algn="l"/>
                <a:tab pos="7622553" algn="l"/>
                <a:tab pos="8072342" algn="l"/>
                <a:tab pos="8523720" algn="l"/>
                <a:tab pos="8968738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5274" indent="-228869" defTabSz="44978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3431" algn="l"/>
                <a:tab pos="893216" algn="l"/>
                <a:tab pos="1338236" algn="l"/>
                <a:tab pos="1789616" algn="l"/>
                <a:tab pos="2239403" algn="l"/>
                <a:tab pos="2684423" algn="l"/>
                <a:tab pos="3135801" algn="l"/>
                <a:tab pos="3585588" algn="l"/>
                <a:tab pos="4032198" algn="l"/>
                <a:tab pos="4483573" algn="l"/>
                <a:tab pos="4931774" algn="l"/>
                <a:tab pos="5378382" algn="l"/>
                <a:tab pos="5829758" algn="l"/>
                <a:tab pos="6274780" algn="l"/>
                <a:tab pos="6724567" algn="l"/>
                <a:tab pos="7175945" algn="l"/>
                <a:tab pos="7622553" algn="l"/>
                <a:tab pos="8072342" algn="l"/>
                <a:tab pos="8523720" algn="l"/>
                <a:tab pos="8968738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33009" indent="-228869" defTabSz="44978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3431" algn="l"/>
                <a:tab pos="893216" algn="l"/>
                <a:tab pos="1338236" algn="l"/>
                <a:tab pos="1789616" algn="l"/>
                <a:tab pos="2239403" algn="l"/>
                <a:tab pos="2684423" algn="l"/>
                <a:tab pos="3135801" algn="l"/>
                <a:tab pos="3585588" algn="l"/>
                <a:tab pos="4032198" algn="l"/>
                <a:tab pos="4483573" algn="l"/>
                <a:tab pos="4931774" algn="l"/>
                <a:tab pos="5378382" algn="l"/>
                <a:tab pos="5829758" algn="l"/>
                <a:tab pos="6274780" algn="l"/>
                <a:tab pos="6724567" algn="l"/>
                <a:tab pos="7175945" algn="l"/>
                <a:tab pos="7622553" algn="l"/>
                <a:tab pos="8072342" algn="l"/>
                <a:tab pos="8523720" algn="l"/>
                <a:tab pos="8968738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90745" indent="-228869" defTabSz="44978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3431" algn="l"/>
                <a:tab pos="893216" algn="l"/>
                <a:tab pos="1338236" algn="l"/>
                <a:tab pos="1789616" algn="l"/>
                <a:tab pos="2239403" algn="l"/>
                <a:tab pos="2684423" algn="l"/>
                <a:tab pos="3135801" algn="l"/>
                <a:tab pos="3585588" algn="l"/>
                <a:tab pos="4032198" algn="l"/>
                <a:tab pos="4483573" algn="l"/>
                <a:tab pos="4931774" algn="l"/>
                <a:tab pos="5378382" algn="l"/>
                <a:tab pos="5829758" algn="l"/>
                <a:tab pos="6274780" algn="l"/>
                <a:tab pos="6724567" algn="l"/>
                <a:tab pos="7175945" algn="l"/>
                <a:tab pos="7622553" algn="l"/>
                <a:tab pos="8072342" algn="l"/>
                <a:tab pos="8523720" algn="l"/>
                <a:tab pos="8968738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D45574-110C-4AE9-B647-FA00281FB808}" type="slidenum">
              <a:rPr lang="ru-RU" altLang="ru-RU" sz="1200">
                <a:solidFill>
                  <a:srgbClr val="000000"/>
                </a:solidFill>
              </a:rPr>
              <a:pPr/>
              <a:t>14</a:t>
            </a:fld>
            <a:endParaRPr lang="ru-RU" altLang="ru-RU" sz="1200" dirty="0">
              <a:solidFill>
                <a:srgbClr val="000000"/>
              </a:solidFill>
            </a:endParaRPr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7788" y="760413"/>
            <a:ext cx="6764338" cy="3805237"/>
          </a:xfrm>
          <a:solidFill>
            <a:srgbClr val="FFFFFF"/>
          </a:solidFill>
          <a:ln/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9324" y="4819842"/>
            <a:ext cx="5287256" cy="4564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94014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3431" algn="l"/>
                <a:tab pos="893216" algn="l"/>
                <a:tab pos="1338236" algn="l"/>
                <a:tab pos="1789616" algn="l"/>
                <a:tab pos="2239403" algn="l"/>
                <a:tab pos="2684423" algn="l"/>
                <a:tab pos="3135801" algn="l"/>
                <a:tab pos="3585588" algn="l"/>
                <a:tab pos="4032198" algn="l"/>
                <a:tab pos="4483573" algn="l"/>
                <a:tab pos="4931774" algn="l"/>
                <a:tab pos="5378382" algn="l"/>
                <a:tab pos="5829758" algn="l"/>
                <a:tab pos="6274780" algn="l"/>
                <a:tab pos="6724567" algn="l"/>
                <a:tab pos="7175945" algn="l"/>
                <a:tab pos="7622553" algn="l"/>
                <a:tab pos="8072342" algn="l"/>
                <a:tab pos="8523720" algn="l"/>
                <a:tab pos="8968738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3431" algn="l"/>
                <a:tab pos="893216" algn="l"/>
                <a:tab pos="1338236" algn="l"/>
                <a:tab pos="1789616" algn="l"/>
                <a:tab pos="2239403" algn="l"/>
                <a:tab pos="2684423" algn="l"/>
                <a:tab pos="3135801" algn="l"/>
                <a:tab pos="3585588" algn="l"/>
                <a:tab pos="4032198" algn="l"/>
                <a:tab pos="4483573" algn="l"/>
                <a:tab pos="4931774" algn="l"/>
                <a:tab pos="5378382" algn="l"/>
                <a:tab pos="5829758" algn="l"/>
                <a:tab pos="6274780" algn="l"/>
                <a:tab pos="6724567" algn="l"/>
                <a:tab pos="7175945" algn="l"/>
                <a:tab pos="7622553" algn="l"/>
                <a:tab pos="8072342" algn="l"/>
                <a:tab pos="8523720" algn="l"/>
                <a:tab pos="8968738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3431" algn="l"/>
                <a:tab pos="893216" algn="l"/>
                <a:tab pos="1338236" algn="l"/>
                <a:tab pos="1789616" algn="l"/>
                <a:tab pos="2239403" algn="l"/>
                <a:tab pos="2684423" algn="l"/>
                <a:tab pos="3135801" algn="l"/>
                <a:tab pos="3585588" algn="l"/>
                <a:tab pos="4032198" algn="l"/>
                <a:tab pos="4483573" algn="l"/>
                <a:tab pos="4931774" algn="l"/>
                <a:tab pos="5378382" algn="l"/>
                <a:tab pos="5829758" algn="l"/>
                <a:tab pos="6274780" algn="l"/>
                <a:tab pos="6724567" algn="l"/>
                <a:tab pos="7175945" algn="l"/>
                <a:tab pos="7622553" algn="l"/>
                <a:tab pos="8072342" algn="l"/>
                <a:tab pos="8523720" algn="l"/>
                <a:tab pos="8968738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3431" algn="l"/>
                <a:tab pos="893216" algn="l"/>
                <a:tab pos="1338236" algn="l"/>
                <a:tab pos="1789616" algn="l"/>
                <a:tab pos="2239403" algn="l"/>
                <a:tab pos="2684423" algn="l"/>
                <a:tab pos="3135801" algn="l"/>
                <a:tab pos="3585588" algn="l"/>
                <a:tab pos="4032198" algn="l"/>
                <a:tab pos="4483573" algn="l"/>
                <a:tab pos="4931774" algn="l"/>
                <a:tab pos="5378382" algn="l"/>
                <a:tab pos="5829758" algn="l"/>
                <a:tab pos="6274780" algn="l"/>
                <a:tab pos="6724567" algn="l"/>
                <a:tab pos="7175945" algn="l"/>
                <a:tab pos="7622553" algn="l"/>
                <a:tab pos="8072342" algn="l"/>
                <a:tab pos="8523720" algn="l"/>
                <a:tab pos="8968738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3431" algn="l"/>
                <a:tab pos="893216" algn="l"/>
                <a:tab pos="1338236" algn="l"/>
                <a:tab pos="1789616" algn="l"/>
                <a:tab pos="2239403" algn="l"/>
                <a:tab pos="2684423" algn="l"/>
                <a:tab pos="3135801" algn="l"/>
                <a:tab pos="3585588" algn="l"/>
                <a:tab pos="4032198" algn="l"/>
                <a:tab pos="4483573" algn="l"/>
                <a:tab pos="4931774" algn="l"/>
                <a:tab pos="5378382" algn="l"/>
                <a:tab pos="5829758" algn="l"/>
                <a:tab pos="6274780" algn="l"/>
                <a:tab pos="6724567" algn="l"/>
                <a:tab pos="7175945" algn="l"/>
                <a:tab pos="7622553" algn="l"/>
                <a:tab pos="8072342" algn="l"/>
                <a:tab pos="8523720" algn="l"/>
                <a:tab pos="8968738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7542" indent="-228869" defTabSz="44978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3431" algn="l"/>
                <a:tab pos="893216" algn="l"/>
                <a:tab pos="1338236" algn="l"/>
                <a:tab pos="1789616" algn="l"/>
                <a:tab pos="2239403" algn="l"/>
                <a:tab pos="2684423" algn="l"/>
                <a:tab pos="3135801" algn="l"/>
                <a:tab pos="3585588" algn="l"/>
                <a:tab pos="4032198" algn="l"/>
                <a:tab pos="4483573" algn="l"/>
                <a:tab pos="4931774" algn="l"/>
                <a:tab pos="5378382" algn="l"/>
                <a:tab pos="5829758" algn="l"/>
                <a:tab pos="6274780" algn="l"/>
                <a:tab pos="6724567" algn="l"/>
                <a:tab pos="7175945" algn="l"/>
                <a:tab pos="7622553" algn="l"/>
                <a:tab pos="8072342" algn="l"/>
                <a:tab pos="8523720" algn="l"/>
                <a:tab pos="8968738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5274" indent="-228869" defTabSz="44978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3431" algn="l"/>
                <a:tab pos="893216" algn="l"/>
                <a:tab pos="1338236" algn="l"/>
                <a:tab pos="1789616" algn="l"/>
                <a:tab pos="2239403" algn="l"/>
                <a:tab pos="2684423" algn="l"/>
                <a:tab pos="3135801" algn="l"/>
                <a:tab pos="3585588" algn="l"/>
                <a:tab pos="4032198" algn="l"/>
                <a:tab pos="4483573" algn="l"/>
                <a:tab pos="4931774" algn="l"/>
                <a:tab pos="5378382" algn="l"/>
                <a:tab pos="5829758" algn="l"/>
                <a:tab pos="6274780" algn="l"/>
                <a:tab pos="6724567" algn="l"/>
                <a:tab pos="7175945" algn="l"/>
                <a:tab pos="7622553" algn="l"/>
                <a:tab pos="8072342" algn="l"/>
                <a:tab pos="8523720" algn="l"/>
                <a:tab pos="8968738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33009" indent="-228869" defTabSz="44978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3431" algn="l"/>
                <a:tab pos="893216" algn="l"/>
                <a:tab pos="1338236" algn="l"/>
                <a:tab pos="1789616" algn="l"/>
                <a:tab pos="2239403" algn="l"/>
                <a:tab pos="2684423" algn="l"/>
                <a:tab pos="3135801" algn="l"/>
                <a:tab pos="3585588" algn="l"/>
                <a:tab pos="4032198" algn="l"/>
                <a:tab pos="4483573" algn="l"/>
                <a:tab pos="4931774" algn="l"/>
                <a:tab pos="5378382" algn="l"/>
                <a:tab pos="5829758" algn="l"/>
                <a:tab pos="6274780" algn="l"/>
                <a:tab pos="6724567" algn="l"/>
                <a:tab pos="7175945" algn="l"/>
                <a:tab pos="7622553" algn="l"/>
                <a:tab pos="8072342" algn="l"/>
                <a:tab pos="8523720" algn="l"/>
                <a:tab pos="8968738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90745" indent="-228869" defTabSz="44978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3431" algn="l"/>
                <a:tab pos="893216" algn="l"/>
                <a:tab pos="1338236" algn="l"/>
                <a:tab pos="1789616" algn="l"/>
                <a:tab pos="2239403" algn="l"/>
                <a:tab pos="2684423" algn="l"/>
                <a:tab pos="3135801" algn="l"/>
                <a:tab pos="3585588" algn="l"/>
                <a:tab pos="4032198" algn="l"/>
                <a:tab pos="4483573" algn="l"/>
                <a:tab pos="4931774" algn="l"/>
                <a:tab pos="5378382" algn="l"/>
                <a:tab pos="5829758" algn="l"/>
                <a:tab pos="6274780" algn="l"/>
                <a:tab pos="6724567" algn="l"/>
                <a:tab pos="7175945" algn="l"/>
                <a:tab pos="7622553" algn="l"/>
                <a:tab pos="8072342" algn="l"/>
                <a:tab pos="8523720" algn="l"/>
                <a:tab pos="8968738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D45574-110C-4AE9-B647-FA00281FB808}" type="slidenum">
              <a:rPr lang="ru-RU" altLang="ru-RU" sz="1200">
                <a:solidFill>
                  <a:srgbClr val="000000"/>
                </a:solidFill>
              </a:rPr>
              <a:pPr/>
              <a:t>15</a:t>
            </a:fld>
            <a:endParaRPr lang="ru-RU" altLang="ru-RU" sz="1200" dirty="0">
              <a:solidFill>
                <a:srgbClr val="000000"/>
              </a:solidFill>
            </a:endParaRPr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7788" y="760413"/>
            <a:ext cx="6764338" cy="3805237"/>
          </a:xfrm>
          <a:solidFill>
            <a:srgbClr val="FFFFFF"/>
          </a:solidFill>
          <a:ln/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9324" y="4819842"/>
            <a:ext cx="5287256" cy="4564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94014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3431" algn="l"/>
                <a:tab pos="893216" algn="l"/>
                <a:tab pos="1338236" algn="l"/>
                <a:tab pos="1789616" algn="l"/>
                <a:tab pos="2239403" algn="l"/>
                <a:tab pos="2684423" algn="l"/>
                <a:tab pos="3135801" algn="l"/>
                <a:tab pos="3585588" algn="l"/>
                <a:tab pos="4032198" algn="l"/>
                <a:tab pos="4483573" algn="l"/>
                <a:tab pos="4931774" algn="l"/>
                <a:tab pos="5378382" algn="l"/>
                <a:tab pos="5829758" algn="l"/>
                <a:tab pos="6274780" algn="l"/>
                <a:tab pos="6724567" algn="l"/>
                <a:tab pos="7175945" algn="l"/>
                <a:tab pos="7622553" algn="l"/>
                <a:tab pos="8072342" algn="l"/>
                <a:tab pos="8523720" algn="l"/>
                <a:tab pos="8968738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3431" algn="l"/>
                <a:tab pos="893216" algn="l"/>
                <a:tab pos="1338236" algn="l"/>
                <a:tab pos="1789616" algn="l"/>
                <a:tab pos="2239403" algn="l"/>
                <a:tab pos="2684423" algn="l"/>
                <a:tab pos="3135801" algn="l"/>
                <a:tab pos="3585588" algn="l"/>
                <a:tab pos="4032198" algn="l"/>
                <a:tab pos="4483573" algn="l"/>
                <a:tab pos="4931774" algn="l"/>
                <a:tab pos="5378382" algn="l"/>
                <a:tab pos="5829758" algn="l"/>
                <a:tab pos="6274780" algn="l"/>
                <a:tab pos="6724567" algn="l"/>
                <a:tab pos="7175945" algn="l"/>
                <a:tab pos="7622553" algn="l"/>
                <a:tab pos="8072342" algn="l"/>
                <a:tab pos="8523720" algn="l"/>
                <a:tab pos="8968738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3431" algn="l"/>
                <a:tab pos="893216" algn="l"/>
                <a:tab pos="1338236" algn="l"/>
                <a:tab pos="1789616" algn="l"/>
                <a:tab pos="2239403" algn="l"/>
                <a:tab pos="2684423" algn="l"/>
                <a:tab pos="3135801" algn="l"/>
                <a:tab pos="3585588" algn="l"/>
                <a:tab pos="4032198" algn="l"/>
                <a:tab pos="4483573" algn="l"/>
                <a:tab pos="4931774" algn="l"/>
                <a:tab pos="5378382" algn="l"/>
                <a:tab pos="5829758" algn="l"/>
                <a:tab pos="6274780" algn="l"/>
                <a:tab pos="6724567" algn="l"/>
                <a:tab pos="7175945" algn="l"/>
                <a:tab pos="7622553" algn="l"/>
                <a:tab pos="8072342" algn="l"/>
                <a:tab pos="8523720" algn="l"/>
                <a:tab pos="8968738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3431" algn="l"/>
                <a:tab pos="893216" algn="l"/>
                <a:tab pos="1338236" algn="l"/>
                <a:tab pos="1789616" algn="l"/>
                <a:tab pos="2239403" algn="l"/>
                <a:tab pos="2684423" algn="l"/>
                <a:tab pos="3135801" algn="l"/>
                <a:tab pos="3585588" algn="l"/>
                <a:tab pos="4032198" algn="l"/>
                <a:tab pos="4483573" algn="l"/>
                <a:tab pos="4931774" algn="l"/>
                <a:tab pos="5378382" algn="l"/>
                <a:tab pos="5829758" algn="l"/>
                <a:tab pos="6274780" algn="l"/>
                <a:tab pos="6724567" algn="l"/>
                <a:tab pos="7175945" algn="l"/>
                <a:tab pos="7622553" algn="l"/>
                <a:tab pos="8072342" algn="l"/>
                <a:tab pos="8523720" algn="l"/>
                <a:tab pos="8968738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3431" algn="l"/>
                <a:tab pos="893216" algn="l"/>
                <a:tab pos="1338236" algn="l"/>
                <a:tab pos="1789616" algn="l"/>
                <a:tab pos="2239403" algn="l"/>
                <a:tab pos="2684423" algn="l"/>
                <a:tab pos="3135801" algn="l"/>
                <a:tab pos="3585588" algn="l"/>
                <a:tab pos="4032198" algn="l"/>
                <a:tab pos="4483573" algn="l"/>
                <a:tab pos="4931774" algn="l"/>
                <a:tab pos="5378382" algn="l"/>
                <a:tab pos="5829758" algn="l"/>
                <a:tab pos="6274780" algn="l"/>
                <a:tab pos="6724567" algn="l"/>
                <a:tab pos="7175945" algn="l"/>
                <a:tab pos="7622553" algn="l"/>
                <a:tab pos="8072342" algn="l"/>
                <a:tab pos="8523720" algn="l"/>
                <a:tab pos="8968738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7542" indent="-228869" defTabSz="44978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3431" algn="l"/>
                <a:tab pos="893216" algn="l"/>
                <a:tab pos="1338236" algn="l"/>
                <a:tab pos="1789616" algn="l"/>
                <a:tab pos="2239403" algn="l"/>
                <a:tab pos="2684423" algn="l"/>
                <a:tab pos="3135801" algn="l"/>
                <a:tab pos="3585588" algn="l"/>
                <a:tab pos="4032198" algn="l"/>
                <a:tab pos="4483573" algn="l"/>
                <a:tab pos="4931774" algn="l"/>
                <a:tab pos="5378382" algn="l"/>
                <a:tab pos="5829758" algn="l"/>
                <a:tab pos="6274780" algn="l"/>
                <a:tab pos="6724567" algn="l"/>
                <a:tab pos="7175945" algn="l"/>
                <a:tab pos="7622553" algn="l"/>
                <a:tab pos="8072342" algn="l"/>
                <a:tab pos="8523720" algn="l"/>
                <a:tab pos="8968738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5274" indent="-228869" defTabSz="44978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3431" algn="l"/>
                <a:tab pos="893216" algn="l"/>
                <a:tab pos="1338236" algn="l"/>
                <a:tab pos="1789616" algn="l"/>
                <a:tab pos="2239403" algn="l"/>
                <a:tab pos="2684423" algn="l"/>
                <a:tab pos="3135801" algn="l"/>
                <a:tab pos="3585588" algn="l"/>
                <a:tab pos="4032198" algn="l"/>
                <a:tab pos="4483573" algn="l"/>
                <a:tab pos="4931774" algn="l"/>
                <a:tab pos="5378382" algn="l"/>
                <a:tab pos="5829758" algn="l"/>
                <a:tab pos="6274780" algn="l"/>
                <a:tab pos="6724567" algn="l"/>
                <a:tab pos="7175945" algn="l"/>
                <a:tab pos="7622553" algn="l"/>
                <a:tab pos="8072342" algn="l"/>
                <a:tab pos="8523720" algn="l"/>
                <a:tab pos="8968738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33009" indent="-228869" defTabSz="44978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3431" algn="l"/>
                <a:tab pos="893216" algn="l"/>
                <a:tab pos="1338236" algn="l"/>
                <a:tab pos="1789616" algn="l"/>
                <a:tab pos="2239403" algn="l"/>
                <a:tab pos="2684423" algn="l"/>
                <a:tab pos="3135801" algn="l"/>
                <a:tab pos="3585588" algn="l"/>
                <a:tab pos="4032198" algn="l"/>
                <a:tab pos="4483573" algn="l"/>
                <a:tab pos="4931774" algn="l"/>
                <a:tab pos="5378382" algn="l"/>
                <a:tab pos="5829758" algn="l"/>
                <a:tab pos="6274780" algn="l"/>
                <a:tab pos="6724567" algn="l"/>
                <a:tab pos="7175945" algn="l"/>
                <a:tab pos="7622553" algn="l"/>
                <a:tab pos="8072342" algn="l"/>
                <a:tab pos="8523720" algn="l"/>
                <a:tab pos="8968738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90745" indent="-228869" defTabSz="44978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3431" algn="l"/>
                <a:tab pos="893216" algn="l"/>
                <a:tab pos="1338236" algn="l"/>
                <a:tab pos="1789616" algn="l"/>
                <a:tab pos="2239403" algn="l"/>
                <a:tab pos="2684423" algn="l"/>
                <a:tab pos="3135801" algn="l"/>
                <a:tab pos="3585588" algn="l"/>
                <a:tab pos="4032198" algn="l"/>
                <a:tab pos="4483573" algn="l"/>
                <a:tab pos="4931774" algn="l"/>
                <a:tab pos="5378382" algn="l"/>
                <a:tab pos="5829758" algn="l"/>
                <a:tab pos="6274780" algn="l"/>
                <a:tab pos="6724567" algn="l"/>
                <a:tab pos="7175945" algn="l"/>
                <a:tab pos="7622553" algn="l"/>
                <a:tab pos="8072342" algn="l"/>
                <a:tab pos="8523720" algn="l"/>
                <a:tab pos="8968738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D45574-110C-4AE9-B647-FA00281FB808}" type="slidenum">
              <a:rPr lang="ru-RU" altLang="ru-RU" sz="1200">
                <a:solidFill>
                  <a:srgbClr val="000000"/>
                </a:solidFill>
              </a:rPr>
              <a:pPr/>
              <a:t>16</a:t>
            </a:fld>
            <a:endParaRPr lang="ru-RU" altLang="ru-RU" sz="1200" dirty="0">
              <a:solidFill>
                <a:srgbClr val="000000"/>
              </a:solidFill>
            </a:endParaRPr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7788" y="760413"/>
            <a:ext cx="6764338" cy="3805237"/>
          </a:xfrm>
          <a:solidFill>
            <a:srgbClr val="FFFFFF"/>
          </a:solidFill>
          <a:ln/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9324" y="4819842"/>
            <a:ext cx="5287256" cy="4564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94014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3431" algn="l"/>
                <a:tab pos="893216" algn="l"/>
                <a:tab pos="1338236" algn="l"/>
                <a:tab pos="1789616" algn="l"/>
                <a:tab pos="2239403" algn="l"/>
                <a:tab pos="2684423" algn="l"/>
                <a:tab pos="3135801" algn="l"/>
                <a:tab pos="3585588" algn="l"/>
                <a:tab pos="4032198" algn="l"/>
                <a:tab pos="4483573" algn="l"/>
                <a:tab pos="4931774" algn="l"/>
                <a:tab pos="5378382" algn="l"/>
                <a:tab pos="5829758" algn="l"/>
                <a:tab pos="6274780" algn="l"/>
                <a:tab pos="6724567" algn="l"/>
                <a:tab pos="7175945" algn="l"/>
                <a:tab pos="7622553" algn="l"/>
                <a:tab pos="8072342" algn="l"/>
                <a:tab pos="8523720" algn="l"/>
                <a:tab pos="8968738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3431" algn="l"/>
                <a:tab pos="893216" algn="l"/>
                <a:tab pos="1338236" algn="l"/>
                <a:tab pos="1789616" algn="l"/>
                <a:tab pos="2239403" algn="l"/>
                <a:tab pos="2684423" algn="l"/>
                <a:tab pos="3135801" algn="l"/>
                <a:tab pos="3585588" algn="l"/>
                <a:tab pos="4032198" algn="l"/>
                <a:tab pos="4483573" algn="l"/>
                <a:tab pos="4931774" algn="l"/>
                <a:tab pos="5378382" algn="l"/>
                <a:tab pos="5829758" algn="l"/>
                <a:tab pos="6274780" algn="l"/>
                <a:tab pos="6724567" algn="l"/>
                <a:tab pos="7175945" algn="l"/>
                <a:tab pos="7622553" algn="l"/>
                <a:tab pos="8072342" algn="l"/>
                <a:tab pos="8523720" algn="l"/>
                <a:tab pos="8968738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3431" algn="l"/>
                <a:tab pos="893216" algn="l"/>
                <a:tab pos="1338236" algn="l"/>
                <a:tab pos="1789616" algn="l"/>
                <a:tab pos="2239403" algn="l"/>
                <a:tab pos="2684423" algn="l"/>
                <a:tab pos="3135801" algn="l"/>
                <a:tab pos="3585588" algn="l"/>
                <a:tab pos="4032198" algn="l"/>
                <a:tab pos="4483573" algn="l"/>
                <a:tab pos="4931774" algn="l"/>
                <a:tab pos="5378382" algn="l"/>
                <a:tab pos="5829758" algn="l"/>
                <a:tab pos="6274780" algn="l"/>
                <a:tab pos="6724567" algn="l"/>
                <a:tab pos="7175945" algn="l"/>
                <a:tab pos="7622553" algn="l"/>
                <a:tab pos="8072342" algn="l"/>
                <a:tab pos="8523720" algn="l"/>
                <a:tab pos="8968738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3431" algn="l"/>
                <a:tab pos="893216" algn="l"/>
                <a:tab pos="1338236" algn="l"/>
                <a:tab pos="1789616" algn="l"/>
                <a:tab pos="2239403" algn="l"/>
                <a:tab pos="2684423" algn="l"/>
                <a:tab pos="3135801" algn="l"/>
                <a:tab pos="3585588" algn="l"/>
                <a:tab pos="4032198" algn="l"/>
                <a:tab pos="4483573" algn="l"/>
                <a:tab pos="4931774" algn="l"/>
                <a:tab pos="5378382" algn="l"/>
                <a:tab pos="5829758" algn="l"/>
                <a:tab pos="6274780" algn="l"/>
                <a:tab pos="6724567" algn="l"/>
                <a:tab pos="7175945" algn="l"/>
                <a:tab pos="7622553" algn="l"/>
                <a:tab pos="8072342" algn="l"/>
                <a:tab pos="8523720" algn="l"/>
                <a:tab pos="8968738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3431" algn="l"/>
                <a:tab pos="893216" algn="l"/>
                <a:tab pos="1338236" algn="l"/>
                <a:tab pos="1789616" algn="l"/>
                <a:tab pos="2239403" algn="l"/>
                <a:tab pos="2684423" algn="l"/>
                <a:tab pos="3135801" algn="l"/>
                <a:tab pos="3585588" algn="l"/>
                <a:tab pos="4032198" algn="l"/>
                <a:tab pos="4483573" algn="l"/>
                <a:tab pos="4931774" algn="l"/>
                <a:tab pos="5378382" algn="l"/>
                <a:tab pos="5829758" algn="l"/>
                <a:tab pos="6274780" algn="l"/>
                <a:tab pos="6724567" algn="l"/>
                <a:tab pos="7175945" algn="l"/>
                <a:tab pos="7622553" algn="l"/>
                <a:tab pos="8072342" algn="l"/>
                <a:tab pos="8523720" algn="l"/>
                <a:tab pos="8968738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7542" indent="-228869" defTabSz="44978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3431" algn="l"/>
                <a:tab pos="893216" algn="l"/>
                <a:tab pos="1338236" algn="l"/>
                <a:tab pos="1789616" algn="l"/>
                <a:tab pos="2239403" algn="l"/>
                <a:tab pos="2684423" algn="l"/>
                <a:tab pos="3135801" algn="l"/>
                <a:tab pos="3585588" algn="l"/>
                <a:tab pos="4032198" algn="l"/>
                <a:tab pos="4483573" algn="l"/>
                <a:tab pos="4931774" algn="l"/>
                <a:tab pos="5378382" algn="l"/>
                <a:tab pos="5829758" algn="l"/>
                <a:tab pos="6274780" algn="l"/>
                <a:tab pos="6724567" algn="l"/>
                <a:tab pos="7175945" algn="l"/>
                <a:tab pos="7622553" algn="l"/>
                <a:tab pos="8072342" algn="l"/>
                <a:tab pos="8523720" algn="l"/>
                <a:tab pos="8968738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5274" indent="-228869" defTabSz="44978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3431" algn="l"/>
                <a:tab pos="893216" algn="l"/>
                <a:tab pos="1338236" algn="l"/>
                <a:tab pos="1789616" algn="l"/>
                <a:tab pos="2239403" algn="l"/>
                <a:tab pos="2684423" algn="l"/>
                <a:tab pos="3135801" algn="l"/>
                <a:tab pos="3585588" algn="l"/>
                <a:tab pos="4032198" algn="l"/>
                <a:tab pos="4483573" algn="l"/>
                <a:tab pos="4931774" algn="l"/>
                <a:tab pos="5378382" algn="l"/>
                <a:tab pos="5829758" algn="l"/>
                <a:tab pos="6274780" algn="l"/>
                <a:tab pos="6724567" algn="l"/>
                <a:tab pos="7175945" algn="l"/>
                <a:tab pos="7622553" algn="l"/>
                <a:tab pos="8072342" algn="l"/>
                <a:tab pos="8523720" algn="l"/>
                <a:tab pos="8968738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33009" indent="-228869" defTabSz="44978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3431" algn="l"/>
                <a:tab pos="893216" algn="l"/>
                <a:tab pos="1338236" algn="l"/>
                <a:tab pos="1789616" algn="l"/>
                <a:tab pos="2239403" algn="l"/>
                <a:tab pos="2684423" algn="l"/>
                <a:tab pos="3135801" algn="l"/>
                <a:tab pos="3585588" algn="l"/>
                <a:tab pos="4032198" algn="l"/>
                <a:tab pos="4483573" algn="l"/>
                <a:tab pos="4931774" algn="l"/>
                <a:tab pos="5378382" algn="l"/>
                <a:tab pos="5829758" algn="l"/>
                <a:tab pos="6274780" algn="l"/>
                <a:tab pos="6724567" algn="l"/>
                <a:tab pos="7175945" algn="l"/>
                <a:tab pos="7622553" algn="l"/>
                <a:tab pos="8072342" algn="l"/>
                <a:tab pos="8523720" algn="l"/>
                <a:tab pos="8968738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90745" indent="-228869" defTabSz="449789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3431" algn="l"/>
                <a:tab pos="893216" algn="l"/>
                <a:tab pos="1338236" algn="l"/>
                <a:tab pos="1789616" algn="l"/>
                <a:tab pos="2239403" algn="l"/>
                <a:tab pos="2684423" algn="l"/>
                <a:tab pos="3135801" algn="l"/>
                <a:tab pos="3585588" algn="l"/>
                <a:tab pos="4032198" algn="l"/>
                <a:tab pos="4483573" algn="l"/>
                <a:tab pos="4931774" algn="l"/>
                <a:tab pos="5378382" algn="l"/>
                <a:tab pos="5829758" algn="l"/>
                <a:tab pos="6274780" algn="l"/>
                <a:tab pos="6724567" algn="l"/>
                <a:tab pos="7175945" algn="l"/>
                <a:tab pos="7622553" algn="l"/>
                <a:tab pos="8072342" algn="l"/>
                <a:tab pos="8523720" algn="l"/>
                <a:tab pos="8968738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D45574-110C-4AE9-B647-FA00281FB808}" type="slidenum">
              <a:rPr lang="ru-RU" altLang="ru-RU" sz="1200">
                <a:solidFill>
                  <a:srgbClr val="000000"/>
                </a:solidFill>
              </a:rPr>
              <a:pPr/>
              <a:t>17</a:t>
            </a:fld>
            <a:endParaRPr lang="ru-RU" altLang="ru-RU" sz="1200" dirty="0">
              <a:solidFill>
                <a:srgbClr val="000000"/>
              </a:solidFill>
            </a:endParaRPr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7788" y="760413"/>
            <a:ext cx="6764338" cy="3805237"/>
          </a:xfrm>
          <a:solidFill>
            <a:srgbClr val="FFFFFF"/>
          </a:solidFill>
          <a:ln/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9324" y="4819842"/>
            <a:ext cx="5287256" cy="4564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669295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795E-F810-4CA6-BA04-1A5F1EBC861D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8477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77800" y="747713"/>
            <a:ext cx="6624638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9166EB-56D5-472D-A144-A29BB7CA061C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770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795E-F810-4CA6-BA04-1A5F1EBC861D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25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77800" y="747713"/>
            <a:ext cx="6624638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9166EB-56D5-472D-A144-A29BB7CA061C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730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77800" y="747713"/>
            <a:ext cx="6624638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9166EB-56D5-472D-A144-A29BB7CA061C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365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77800" y="747713"/>
            <a:ext cx="6624638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9166EB-56D5-472D-A144-A29BB7CA061C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890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77800" y="747713"/>
            <a:ext cx="6624638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9166EB-56D5-472D-A144-A29BB7CA061C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35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77800" y="747713"/>
            <a:ext cx="6624638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9166EB-56D5-472D-A144-A29BB7CA061C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408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73F1A-8998-43B8-B3BF-189AB21D1154}" type="datetime1">
              <a:rPr lang="ru-RU" smtClean="0"/>
              <a:pPr>
                <a:defRPr/>
              </a:pPr>
              <a:t>09.07.2021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C4D8B8-8E35-45EA-A797-A84A3731B0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87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73F6D-B546-44D6-9A02-F13123990F86}" type="datetime1">
              <a:rPr lang="ru-RU" smtClean="0"/>
              <a:pPr>
                <a:defRPr/>
              </a:pPr>
              <a:t>09.07.2021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A05CA-48F7-4803-AA2A-EB4767532E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92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0F854-19A4-4658-ABCB-B7DB2B60C1CA}" type="datetime1">
              <a:rPr lang="ru-RU" smtClean="0"/>
              <a:pPr>
                <a:defRPr/>
              </a:pPr>
              <a:t>09.07.2021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092B2-A48B-4363-8CDE-6EA392EA6C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43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AF44D-1104-4DE5-AA5F-2A23D2DDE850}" type="datetime1">
              <a:rPr lang="ru-RU" smtClean="0"/>
              <a:pPr>
                <a:defRPr/>
              </a:pPr>
              <a:t>09.07.2021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ABCDC-E60A-46B3-957F-87510B7916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95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D4ECA-0E15-4006-BEBD-E232A889113A}" type="datetime1">
              <a:rPr lang="ru-RU" smtClean="0"/>
              <a:pPr>
                <a:defRPr/>
              </a:pPr>
              <a:t>09.07.2021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087C7-28DA-4FF9-87AD-890007A0F0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79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A17D2-2AF2-42A0-AC0D-24928DB8A2D7}" type="datetime1">
              <a:rPr lang="ru-RU" smtClean="0"/>
              <a:pPr>
                <a:defRPr/>
              </a:pPr>
              <a:t>09.07.2021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4CCE8-A77B-4DF7-9450-3855068C93C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88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7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9" y="1151337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9D4CD-42B7-40E7-A248-7B563891D14C}" type="datetime1">
              <a:rPr lang="ru-RU" smtClean="0"/>
              <a:pPr>
                <a:defRPr/>
              </a:pPr>
              <a:t>09.07.2021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DA5FE-1F67-458A-AE9E-BC44AE83B4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03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B6C2A-7B84-4185-B6C4-EC3B8D678BD1}" type="datetime1">
              <a:rPr lang="ru-RU" smtClean="0"/>
              <a:pPr>
                <a:defRPr/>
              </a:pPr>
              <a:t>09.07.2021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D4C96-5F72-48BA-B53E-59EDF8D784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10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BF27B-81E6-4CCE-8747-F6EC0F976D2D}" type="datetime1">
              <a:rPr lang="ru-RU" smtClean="0"/>
              <a:pPr>
                <a:defRPr/>
              </a:pPr>
              <a:t>09.07.2021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BA755-606E-41A9-95D2-96CA3C12465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0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B14E2-CECF-47B9-936C-F7B4C12F2B31}" type="datetime1">
              <a:rPr lang="ru-RU" smtClean="0"/>
              <a:pPr>
                <a:defRPr/>
              </a:pPr>
              <a:t>09.07.2021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50991-726B-493D-B94D-FCD9595AA1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08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2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7E55D-7909-481B-8207-CF0706776790}" type="datetime1">
              <a:rPr lang="ru-RU" smtClean="0"/>
              <a:pPr>
                <a:defRPr/>
              </a:pPr>
              <a:t>09.07.2021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74775-C2F0-41C4-AAEE-C9F13D99BC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24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200152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3168192-BD5A-416E-991C-6A58ED11AEE4}" type="datetime1">
              <a:rPr lang="ru-RU" smtClean="0"/>
              <a:pPr>
                <a:defRPr/>
              </a:pPr>
              <a:t>09.07.2021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87213E-6C66-44B3-83BD-AA824924E2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microsoft.com/office/2007/relationships/hdphoto" Target="../media/hdphoto4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12" Type="http://schemas.microsoft.com/office/2007/relationships/hdphoto" Target="../media/hdphoto4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7.png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828562" y="1851670"/>
            <a:ext cx="806391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нормализации ситуации в сфере теплоснабжения</a:t>
            </a:r>
            <a:b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Нелидовского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городского округа</a:t>
            </a:r>
          </a:p>
        </p:txBody>
      </p:sp>
      <p:sp>
        <p:nvSpPr>
          <p:cNvPr id="8" name="Заголовок 20"/>
          <p:cNvSpPr txBox="1">
            <a:spLocks/>
          </p:cNvSpPr>
          <p:nvPr/>
        </p:nvSpPr>
        <p:spPr bwMode="auto">
          <a:xfrm>
            <a:off x="755576" y="123478"/>
            <a:ext cx="4320480" cy="771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0" hangingPunct="0">
              <a:defRPr/>
            </a:pPr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МИНИСТЕРСТВО ЭНЕРГЕТИКИ</a:t>
            </a:r>
          </a:p>
          <a:p>
            <a:pPr algn="l" eaLnBrk="0" hangingPunct="0">
              <a:defRPr/>
            </a:pPr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И ЖИЛИЩНО-КОММУНАЛЬНОГО</a:t>
            </a:r>
          </a:p>
          <a:p>
            <a:pPr algn="l" eaLnBrk="0" hangingPunct="0">
              <a:defRPr/>
            </a:pPr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ХОЗЯЙСТВА ТВЕРСКОЙ ОБЛАСТИ</a:t>
            </a:r>
          </a:p>
        </p:txBody>
      </p:sp>
      <p:pic>
        <p:nvPicPr>
          <p:cNvPr id="9" name="Рисунок 8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07504" y="123478"/>
            <a:ext cx="662400" cy="8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131839" y="4486349"/>
            <a:ext cx="28803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12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>
              <a:defRPr/>
            </a:pPr>
            <a:r>
              <a:rPr lang="ru-RU" sz="12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9 июля 2021 года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626" y="6540501"/>
            <a:ext cx="26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Рисунок 7"/>
          <p:cNvPicPr>
            <a:picLocks noChangeAspect="1" noChangeArrowheads="1"/>
          </p:cNvPicPr>
          <p:nvPr/>
        </p:nvPicPr>
        <p:blipFill>
          <a:blip r:embed="rId4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5466"/>
            <a:ext cx="576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Номер слайда 3"/>
          <p:cNvSpPr txBox="1">
            <a:spLocks/>
          </p:cNvSpPr>
          <p:nvPr/>
        </p:nvSpPr>
        <p:spPr>
          <a:xfrm>
            <a:off x="8748464" y="4731990"/>
            <a:ext cx="288032" cy="288032"/>
          </a:xfrm>
          <a:prstGeom prst="rect">
            <a:avLst/>
          </a:prstGeom>
        </p:spPr>
        <p:txBody>
          <a:bodyPr vert="horz" lIns="49797" tIns="24899" rIns="49797" bIns="24899" rtlCol="0" anchor="ctr"/>
          <a:lstStyle>
            <a:defPPr>
              <a:defRPr lang="ru-RU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fld id="{3E716BDD-ECB7-4C86-83A2-DDBB799AEF99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10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643462" y="53213"/>
            <a:ext cx="8249018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ru-RU" sz="1800" dirty="0"/>
              <a:t>ПРОЦЕДУРА БАНКРОТСВА МУП «ГОРВОДОКАНАЛ»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4528" y="1851670"/>
            <a:ext cx="828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15.07.2021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подача объявления в ЕФРСДЮЛ о намерении обратиться с заявлением о банкротстве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4528" y="2139702"/>
            <a:ext cx="828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.07.2021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подача должником объявления в ЕФРСДЮЛ о банкротстве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4528" y="2427733"/>
            <a:ext cx="468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02.08.2021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подача кредитором заявления о банкротстве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4528" y="2715765"/>
            <a:ext cx="630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04.08.2021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подача должником заявления о вступлении в дело о банкротстве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83668" y="699642"/>
            <a:ext cx="52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Арбитражный управляющий </a:t>
            </a:r>
            <a:r>
              <a:rPr lang="ru-RU" sz="1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Назаров Дмитрий Геннадьевич</a:t>
            </a:r>
            <a:b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(вознаграждение </a:t>
            </a:r>
            <a:r>
              <a:rPr lang="ru-RU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 тыс. руб./мес.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4528" y="3003797"/>
            <a:ext cx="828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09.08.2021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принятие заявления о банкротстве и назначение судебного заседания о его рассмотрении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4528" y="3291830"/>
            <a:ext cx="828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16.08.2021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представление Саморегулируемой организацией арбитражных управляющих документов</a:t>
            </a:r>
          </a:p>
          <a:p>
            <a:pPr marL="972000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кандидатуру временного управляющего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4528" y="3795886"/>
            <a:ext cx="684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09.09.2021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рассмотрение заявления о банкротстве. Введение процедуры наблюдения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4444" y="4083918"/>
            <a:ext cx="6192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январь 2022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проведение собрания кредиторов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6496" y="4371950"/>
            <a:ext cx="86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февраль 2022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рассмотрение обоснованности заявления о банкротстве и введение конкурсного производства</a:t>
            </a:r>
          </a:p>
        </p:txBody>
      </p:sp>
      <p:pic>
        <p:nvPicPr>
          <p:cNvPr id="3" name="Picture 2" descr="https://pbs.twimg.com/profile_images/714131788378013696/nEhCOWL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71650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kesarev_dv\Desktop\pixlr-bg-result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1" r="6761"/>
          <a:stretch/>
        </p:blipFill>
        <p:spPr bwMode="auto">
          <a:xfrm>
            <a:off x="8460480" y="51470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3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626" y="6540501"/>
            <a:ext cx="26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Рисунок 7"/>
          <p:cNvPicPr>
            <a:picLocks noChangeAspect="1" noChangeArrowheads="1"/>
          </p:cNvPicPr>
          <p:nvPr/>
        </p:nvPicPr>
        <p:blipFill>
          <a:blip r:embed="rId4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5466"/>
            <a:ext cx="576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Номер слайда 3"/>
          <p:cNvSpPr txBox="1">
            <a:spLocks/>
          </p:cNvSpPr>
          <p:nvPr/>
        </p:nvSpPr>
        <p:spPr>
          <a:xfrm>
            <a:off x="8748464" y="4731990"/>
            <a:ext cx="288032" cy="288032"/>
          </a:xfrm>
          <a:prstGeom prst="rect">
            <a:avLst/>
          </a:prstGeom>
        </p:spPr>
        <p:txBody>
          <a:bodyPr vert="horz" lIns="49797" tIns="24899" rIns="49797" bIns="24899" rtlCol="0" anchor="ctr"/>
          <a:lstStyle>
            <a:defPPr>
              <a:defRPr lang="ru-RU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fld id="{3E716BDD-ECB7-4C86-83A2-DDBB799AEF99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11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643462" y="53213"/>
            <a:ext cx="8249018" cy="64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ru-RU" sz="1800" dirty="0"/>
              <a:t>ПРОЦЕДУРА БАНКРОТСВА МУП «ГОРВОДОКАНАЛ»</a:t>
            </a:r>
          </a:p>
          <a:p>
            <a:pPr lvl="0"/>
            <a:r>
              <a:rPr lang="ru-RU" sz="1800" dirty="0"/>
              <a:t>(продолжение)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0152" y="1095586"/>
            <a:ext cx="504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май 2022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проведение инвентаризации имущества должника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6096" y="1455626"/>
            <a:ext cx="468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июнь 2022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оценка имущества должника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5576" y="1815666"/>
            <a:ext cx="8280000" cy="75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июль 2022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проведение собрания кредиторов с целью утверждения положения о порядке продажи</a:t>
            </a:r>
          </a:p>
          <a:p>
            <a:pPr marL="1008000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имущества должника, в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т.ч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имущественного комплекса и имущества, не входящего</a:t>
            </a:r>
          </a:p>
          <a:p>
            <a:pPr marL="1008000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имущественный комплекс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7544" y="2607814"/>
            <a:ext cx="828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сентябрь 2022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проведения 2-го собрания кредиторов с целью утверждения положения о порядке</a:t>
            </a:r>
          </a:p>
          <a:p>
            <a:pPr marL="1296000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продажи имущества должника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6476" y="3147854"/>
            <a:ext cx="828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декабрь 2022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урегулирование разногласий по положению о продаже имущества должника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0472" y="3525273"/>
            <a:ext cx="828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февраль 2023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проведение конкурса с целью продажи имущественного комплекса должника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7524" y="3921318"/>
            <a:ext cx="828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март–июль 2023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проведение завершающих процедур в конкурсном производстве, завершение споров</a:t>
            </a:r>
          </a:p>
          <a:p>
            <a:pPr marL="1476000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взыскании дебиторской задолженности, определение условий продажи дебиторской задолженности, проведение торгов по продаже дебиторской задолженности</a:t>
            </a:r>
          </a:p>
        </p:txBody>
      </p:sp>
      <p:pic>
        <p:nvPicPr>
          <p:cNvPr id="1029" name="Picture 5" descr="C:\Users\kesarev_dv\Desktop\pixlr-bg-result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1" r="6761"/>
          <a:stretch/>
        </p:blipFill>
        <p:spPr bwMode="auto">
          <a:xfrm>
            <a:off x="8460480" y="51470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920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 noChangeArrowheads="1"/>
          </p:cNvPicPr>
          <p:nvPr/>
        </p:nvPicPr>
        <p:blipFill>
          <a:blip r:embed="rId2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5466"/>
            <a:ext cx="576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416316" y="877674"/>
            <a:ext cx="1584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050" i="1" dirty="0">
                <a:latin typeface="Times New Roman" pitchFamily="18" charset="0"/>
                <a:cs typeface="Times New Roman" pitchFamily="18" charset="0"/>
              </a:rPr>
              <a:t>(в тыс. руб. без НДС)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02692"/>
              </p:ext>
            </p:extLst>
          </p:nvPr>
        </p:nvGraphicFramePr>
        <p:xfrm>
          <a:off x="539552" y="1131930"/>
          <a:ext cx="8351660" cy="2736000"/>
        </p:xfrm>
        <a:graphic>
          <a:graphicData uri="http://schemas.openxmlformats.org/drawingml/2006/table">
            <a:tbl>
              <a:tblPr firstRow="1" bandRow="1"/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1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rtl="0" fontAlgn="ctr"/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573" marR="5573" marT="557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573" marR="5573" marT="557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январь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февраль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март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апрель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май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июнь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Доходы ВСЕГО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321 150,27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42 653,58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40 738,16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40 429,30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19 541,85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10 443,23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1.1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Поступление на р/с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292 590,84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16 396,62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15 660,31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15 541,58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7 512,15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4 014,52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rtl="0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100" b="0" i="1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Докапитализация</a:t>
                      </a:r>
                      <a:r>
                        <a:rPr lang="ru-RU" sz="11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/субсидия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274 756,39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1.2.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Счет ЕРКЦ (население)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28 559,43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26 256,96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25 077,85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24 887,72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12 029,70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6 428,71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Расходы ВСЕГО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86 866,36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79 863,14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76 276,77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75 698,47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36 589,51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19 553,56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2.1.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Топливо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65 599,53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60 310,86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57 602,51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57 165,79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27 631,58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14 766,41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2.2.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Прочие ресурсы (э/э, вода, покупная т/э)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7 830,29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7 199,01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6 875,73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6 823,60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3 298,24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1 762,59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2.3.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Оплата труда (в том числе взносы)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9 598,88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8 825,01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8 428,71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8 364,81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4 043,20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2 160,70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2.4.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Расходы на содержание (в том числе числе):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3 837,66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3 528,27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3 369,82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3 344,28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1 616,48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863,85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2.4.1.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Аренда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1 345,94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1 237,43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1 181,86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1 172,90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566,93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302,97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2.4.2.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Ремонт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564,66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519,14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495,82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492,06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237,84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127,10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2.4.3.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Сырье и материалы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574,96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528,60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504,87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501,04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242,18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129,42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2.4.4.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Амортизация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781,85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718,82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686,54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681,34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329,33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175,99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611496" y="51470"/>
            <a:ext cx="8280983" cy="6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altLang="ru-RU" sz="1800" dirty="0"/>
              <a:t>БЮДЖЕТ ДВИЖЕНИЯ ДЕНЕЖНЫХ СРЕДСТВ НОВОГО ПРЕДПРИЯТИЯ ПОМЕСЯЧНО В 2022 ГОДУ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9532" y="4011910"/>
            <a:ext cx="7200000" cy="93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Предприятие арендует следующее имущество:</a:t>
            </a:r>
          </a:p>
          <a:p>
            <a:pPr marL="108000">
              <a:spcBef>
                <a:spcPts val="0"/>
              </a:spcBef>
            </a:pPr>
            <a:r>
              <a:rPr lang="ru-RU" sz="1400" dirty="0">
                <a:latin typeface="Times New Roman" pitchFamily="18" charset="0"/>
                <a:ea typeface="Calibri"/>
                <a:cs typeface="Times New Roman" pitchFamily="18" charset="0"/>
              </a:rPr>
              <a:t>–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котельную на СУГ при арендной плате 9,07 млн руб. в год с ежегодной индексацией на ИПЦ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000">
              <a:spcBef>
                <a:spcPts val="0"/>
              </a:spcBef>
            </a:pPr>
            <a:r>
              <a:rPr lang="ru-RU" sz="1400" dirty="0">
                <a:latin typeface="Times New Roman" pitchFamily="18" charset="0"/>
                <a:ea typeface="Calibri"/>
                <a:cs typeface="Times New Roman" pitchFamily="18" charset="0"/>
              </a:rPr>
              <a:t>–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имущественный комплекс теплоснабжения у МУП «</a:t>
            </a:r>
            <a:r>
              <a:rPr lang="ru-RU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Горводоканал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с арендной платой</a:t>
            </a:r>
          </a:p>
          <a:p>
            <a:pPr marL="252000">
              <a:spcBef>
                <a:spcPts val="0"/>
              </a:spcBef>
            </a:pP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 млн </a:t>
            </a:r>
            <a:r>
              <a:rPr lang="ru-RU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руб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год и ежегодной индексацией на ИПЦ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Номер слайда 3"/>
          <p:cNvSpPr txBox="1">
            <a:spLocks/>
          </p:cNvSpPr>
          <p:nvPr/>
        </p:nvSpPr>
        <p:spPr>
          <a:xfrm>
            <a:off x="8748464" y="4731990"/>
            <a:ext cx="288032" cy="288032"/>
          </a:xfrm>
          <a:prstGeom prst="rect">
            <a:avLst/>
          </a:prstGeom>
        </p:spPr>
        <p:txBody>
          <a:bodyPr vert="horz" lIns="49797" tIns="24899" rIns="49797" bIns="24899" rtlCol="0" anchor="ctr"/>
          <a:lstStyle>
            <a:defPPr>
              <a:defRPr lang="ru-RU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fld id="{3E716BDD-ECB7-4C86-83A2-DDBB799AEF99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12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453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 noChangeArrowheads="1"/>
          </p:cNvPicPr>
          <p:nvPr/>
        </p:nvPicPr>
        <p:blipFill>
          <a:blip r:embed="rId2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5466"/>
            <a:ext cx="576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416316" y="877674"/>
            <a:ext cx="1584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050" i="1" dirty="0">
                <a:latin typeface="Times New Roman" pitchFamily="18" charset="0"/>
                <a:cs typeface="Times New Roman" pitchFamily="18" charset="0"/>
              </a:rPr>
              <a:t>(в тыс. руб. без НДС)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67550"/>
              </p:ext>
            </p:extLst>
          </p:nvPr>
        </p:nvGraphicFramePr>
        <p:xfrm>
          <a:off x="683568" y="1131894"/>
          <a:ext cx="8208000" cy="2736000"/>
        </p:xfrm>
        <a:graphic>
          <a:graphicData uri="http://schemas.openxmlformats.org/drawingml/2006/table">
            <a:tbl>
              <a:tblPr firstRow="1" bandRow="1"/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rtl="0" fontAlgn="ctr"/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573" marR="5573" marT="557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573" marR="5573" marT="557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июль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август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сентябрь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октябрь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ноябрь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декабрь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Всего 2022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Доходы ВСЕГО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8 242,90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8 009,34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9 375,03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15 733,59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32 209,12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41 185,19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589 711,57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1.1.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Поступление на р/с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3 168,69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3 078,90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3 603,89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6 048,21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12 381,63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15 832,16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395 829,51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rtl="0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100" b="0" i="1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Докапитализация</a:t>
                      </a:r>
                      <a:r>
                        <a:rPr lang="ru-RU" sz="11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/субсидия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274 756,39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1.2.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Счет ЕРКЦ (население)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5 074,22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4 930,44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5 771,14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9 685,38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19 827,49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25 353,04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193 882,06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Расходы (тыс. рублей)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15 433,73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14 996,42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17 553,49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29 459,05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60 307,29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77 113,78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589 711,57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2.1.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Топливо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11 655,21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11 324,96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13 256,00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22 246,81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4 5542,71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58 234,60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445 336,96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2.2.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Прочие ресурсы (э/э, вода, покупная т/э)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1 391,22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1 351,80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1 582,30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2 655,49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5 436,21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6 951,17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53 157,66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2.3.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Оплата труда (в том числе взносы)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1 705,45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1 657,13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1 939,69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3 255,28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6 664,06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8 521,20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65 164,14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2.4.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Расходы на содержание (в том числе числе):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681,85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662,53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775,49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1 301,47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2 664,31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3 406,80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26 052,81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2.4.1.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Аренда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239,14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232,36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271,98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456,45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934,42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1 194,83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9 137,19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2.4.2.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Ремонт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100,32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97,48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114,10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191,49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392,02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501,26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3 833,31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2.4.3.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Сырье и материалы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102,15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99,26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116,18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194,99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399,17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510,41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3 903,22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2.4.4.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Амортизация</a:t>
                      </a:r>
                    </a:p>
                  </a:txBody>
                  <a:tcPr marL="5573" marR="5573" marT="557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138,91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134,98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157,99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265,15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542,81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694,07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5 307,79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11496" y="51542"/>
            <a:ext cx="8280983" cy="6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altLang="ru-RU" sz="1800" dirty="0"/>
              <a:t>БЮДЖЕТ ДВИЖЕНИЯ ДЕНЕЖНЫХ СРЕДСТВ НОВОГО ПРЕДПРИЯТИЯ ПОМЕСЯЧНО В </a:t>
            </a:r>
            <a:r>
              <a:rPr lang="ru-RU" altLang="ru-RU" sz="1800" dirty="0" err="1"/>
              <a:t>В</a:t>
            </a:r>
            <a:r>
              <a:rPr lang="ru-RU" altLang="ru-RU" sz="1800" dirty="0"/>
              <a:t> 2022 ГОДУ (продолжение)</a:t>
            </a:r>
          </a:p>
        </p:txBody>
      </p:sp>
      <p:sp>
        <p:nvSpPr>
          <p:cNvPr id="8" name="Номер слайда 3"/>
          <p:cNvSpPr txBox="1">
            <a:spLocks/>
          </p:cNvSpPr>
          <p:nvPr/>
        </p:nvSpPr>
        <p:spPr>
          <a:xfrm>
            <a:off x="8748464" y="4731990"/>
            <a:ext cx="288032" cy="288032"/>
          </a:xfrm>
          <a:prstGeom prst="rect">
            <a:avLst/>
          </a:prstGeom>
        </p:spPr>
        <p:txBody>
          <a:bodyPr vert="horz" lIns="49797" tIns="24899" rIns="49797" bIns="24899" rtlCol="0" anchor="ctr"/>
          <a:lstStyle>
            <a:defPPr>
              <a:defRPr lang="ru-RU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fld id="{3E716BDD-ECB7-4C86-83A2-DDBB799AEF99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13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665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91680" y="1347614"/>
            <a:ext cx="7200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Тариф на тепловую энергию с учётом НДС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2 766,2 руб./Гкал</a:t>
            </a:r>
          </a:p>
          <a:p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Затраты на тепловую энергию в год –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8 277,4 тыс. руб.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H="1">
            <a:off x="779616" y="2571750"/>
            <a:ext cx="810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4606" y="3219822"/>
            <a:ext cx="2340000" cy="1726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1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топливе (</a:t>
            </a:r>
            <a:r>
              <a:rPr lang="ru-RU" sz="15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СУГе</a:t>
            </a:r>
            <a:r>
              <a:rPr lang="ru-RU" sz="1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1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КПД 96%</a:t>
            </a:r>
          </a:p>
          <a:p>
            <a:pPr>
              <a:lnSpc>
                <a:spcPct val="90000"/>
              </a:lnSpc>
            </a:pPr>
            <a:endParaRPr lang="ru-RU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 СУГ –</a:t>
            </a:r>
          </a:p>
          <a:p>
            <a:pPr>
              <a:lnSpc>
                <a:spcPct val="90000"/>
              </a:lnSpc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42 178,2 руб./т.</a:t>
            </a:r>
          </a:p>
          <a:p>
            <a:pPr>
              <a:lnSpc>
                <a:spcPct val="90000"/>
              </a:lnSpc>
            </a:pPr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Затраты на тепловую энергию в год –</a:t>
            </a:r>
            <a:b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9 897 тыс. руб.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972440" y="771550"/>
            <a:ext cx="756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Полезный отпуск тепловой энергии потребителей микрорайона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ДОКа</a:t>
            </a:r>
            <a:br>
              <a:rPr lang="ru-RU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г. Нелидово (по ул. Победа) – 3 450 Гкал/год.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1598" y="1347614"/>
            <a:ext cx="576065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3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48" y="2624826"/>
            <a:ext cx="612000" cy="52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333510" y="2643757"/>
            <a:ext cx="2806442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Затраты на строительство</a:t>
            </a:r>
          </a:p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котельной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15816" y="3220014"/>
            <a:ext cx="2520000" cy="1726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1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твердом топливе (щепа)</a:t>
            </a:r>
          </a:p>
          <a:p>
            <a:pPr>
              <a:lnSpc>
                <a:spcPct val="90000"/>
              </a:lnSpc>
            </a:pPr>
            <a:r>
              <a:rPr lang="ru-RU" sz="1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КПД 88%</a:t>
            </a:r>
          </a:p>
          <a:p>
            <a:pPr>
              <a:lnSpc>
                <a:spcPct val="90000"/>
              </a:lnSpc>
            </a:pPr>
            <a:endParaRPr lang="ru-RU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 щепы –</a:t>
            </a:r>
          </a:p>
          <a:p>
            <a:pPr>
              <a:lnSpc>
                <a:spcPct val="90000"/>
              </a:lnSpc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2 500,0 руб./т.</a:t>
            </a:r>
          </a:p>
          <a:p>
            <a:pPr>
              <a:lnSpc>
                <a:spcPct val="90000"/>
              </a:lnSpc>
            </a:pPr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Затраты на тепловую энергию в год –</a:t>
            </a:r>
            <a:b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734</a:t>
            </a: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тыс. руб.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12480" y="3220014"/>
            <a:ext cx="2880000" cy="1726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строительство сетей (600 м)</a:t>
            </a:r>
          </a:p>
          <a:p>
            <a:pPr>
              <a:lnSpc>
                <a:spcPct val="90000"/>
              </a:lnSpc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ЦТП от котельной № 5</a:t>
            </a:r>
          </a:p>
          <a:p>
            <a:pPr>
              <a:lnSpc>
                <a:spcPct val="90000"/>
              </a:lnSpc>
            </a:pPr>
            <a:endParaRPr lang="ru-RU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Дополнительные потери –</a:t>
            </a:r>
          </a:p>
          <a:p>
            <a:pPr>
              <a:lnSpc>
                <a:spcPct val="90000"/>
              </a:lnSpc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510 Гкал/год</a:t>
            </a:r>
          </a:p>
          <a:p>
            <a:pPr>
              <a:lnSpc>
                <a:spcPct val="90000"/>
              </a:lnSpc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Цена мазута – 30 301,0 руб./т.</a:t>
            </a:r>
          </a:p>
          <a:p>
            <a:pPr>
              <a:lnSpc>
                <a:spcPct val="90000"/>
              </a:lnSpc>
            </a:pPr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Затраты на тепловую энергию в год –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5 803 тыс.руб.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12160" y="2643758"/>
            <a:ext cx="2700000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Затраты на строительство</a:t>
            </a:r>
          </a:p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сетей</a:t>
            </a:r>
          </a:p>
        </p:txBody>
      </p:sp>
      <p:pic>
        <p:nvPicPr>
          <p:cNvPr id="18" name="Рисунок 17"/>
          <p:cNvPicPr>
            <a:picLocks noChangeAspect="1" noChangeArrowheads="1"/>
          </p:cNvPicPr>
          <p:nvPr/>
        </p:nvPicPr>
        <p:blipFill>
          <a:blip r:embed="rId5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5466"/>
            <a:ext cx="576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Номер слайда 3"/>
          <p:cNvSpPr txBox="1">
            <a:spLocks/>
          </p:cNvSpPr>
          <p:nvPr/>
        </p:nvSpPr>
        <p:spPr>
          <a:xfrm>
            <a:off x="8748464" y="4731990"/>
            <a:ext cx="288032" cy="288032"/>
          </a:xfrm>
          <a:prstGeom prst="rect">
            <a:avLst/>
          </a:prstGeom>
        </p:spPr>
        <p:txBody>
          <a:bodyPr vert="horz" lIns="49797" tIns="24899" rIns="49797" bIns="24899" rtlCol="0" anchor="ctr"/>
          <a:lstStyle>
            <a:defPPr>
              <a:defRPr lang="ru-RU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fld id="{3E716BDD-ECB7-4C86-83A2-DDBB799AEF99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14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0" descr="D:\Толстых\прочее\для презентаций\Рисунок3.jpg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900"/>
                    </a14:imgEffect>
                    <a14:imgEffect>
                      <a14:saturation sat="35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513" r="14940" b="513"/>
          <a:stretch/>
        </p:blipFill>
        <p:spPr bwMode="auto">
          <a:xfrm>
            <a:off x="971600" y="1923734"/>
            <a:ext cx="504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1" t="9401" r="10800" b="21301"/>
          <a:stretch/>
        </p:blipFill>
        <p:spPr>
          <a:xfrm>
            <a:off x="5422175" y="2625814"/>
            <a:ext cx="589985" cy="522000"/>
          </a:xfrm>
          <a:prstGeom prst="rect">
            <a:avLst/>
          </a:prstGeom>
        </p:spPr>
      </p:pic>
      <p:sp>
        <p:nvSpPr>
          <p:cNvPr id="21" name="TextBox 13"/>
          <p:cNvSpPr txBox="1">
            <a:spLocks noChangeArrowheads="1"/>
          </p:cNvSpPr>
          <p:nvPr/>
        </p:nvSpPr>
        <p:spPr bwMode="auto">
          <a:xfrm>
            <a:off x="643463" y="51470"/>
            <a:ext cx="8249017" cy="646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defPPr>
              <a:defRPr lang="ru-RU"/>
            </a:defPPr>
            <a:lvl1pPr algn="ctr">
              <a:defRPr sz="2000" b="1" cap="all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cs typeface="+mn-cs"/>
              </a:defRPr>
            </a:lvl2pPr>
            <a:lvl3pPr>
              <a:defRPr>
                <a:cs typeface="+mn-cs"/>
              </a:defRPr>
            </a:lvl3pPr>
            <a:lvl4pPr>
              <a:defRPr>
                <a:cs typeface="+mn-cs"/>
              </a:defRPr>
            </a:lvl4pPr>
            <a:lvl5pPr>
              <a:defRPr>
                <a:cs typeface="+mn-cs"/>
              </a:defRPr>
            </a:lvl5pPr>
            <a:lvl6pPr>
              <a:defRPr>
                <a:cs typeface="+mn-cs"/>
              </a:defRPr>
            </a:lvl6pPr>
            <a:lvl7pPr>
              <a:defRPr>
                <a:cs typeface="+mn-cs"/>
              </a:defRPr>
            </a:lvl7pPr>
            <a:lvl8pPr>
              <a:defRPr>
                <a:cs typeface="+mn-cs"/>
              </a:defRPr>
            </a:lvl8pPr>
            <a:lvl9pPr>
              <a:defRPr>
                <a:cs typeface="+mn-cs"/>
              </a:defRPr>
            </a:lvl9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ru-RU" altLang="ru-RU" sz="1800" dirty="0"/>
              <a:t>сравнительный анализ Вариантов замещения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ru-RU" altLang="ru-RU" sz="1800" dirty="0"/>
              <a:t>котельной </a:t>
            </a:r>
            <a:r>
              <a:rPr lang="ru-RU" altLang="ru-RU" sz="1800" dirty="0" err="1"/>
              <a:t>ДОКа</a:t>
            </a:r>
            <a:endParaRPr lang="ru-RU" altLang="ru-RU" sz="1800" cap="none" dirty="0"/>
          </a:p>
        </p:txBody>
      </p:sp>
    </p:spTree>
    <p:extLst>
      <p:ext uri="{BB962C8B-B14F-4D97-AF65-F5344CB8AC3E}">
        <p14:creationId xmlns:p14="http://schemas.microsoft.com/office/powerpoint/2010/main" val="19758868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5466"/>
            <a:ext cx="576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Номер слайда 3"/>
          <p:cNvSpPr txBox="1">
            <a:spLocks/>
          </p:cNvSpPr>
          <p:nvPr/>
        </p:nvSpPr>
        <p:spPr>
          <a:xfrm>
            <a:off x="8748464" y="4731990"/>
            <a:ext cx="288032" cy="288032"/>
          </a:xfrm>
          <a:prstGeom prst="rect">
            <a:avLst/>
          </a:prstGeom>
        </p:spPr>
        <p:txBody>
          <a:bodyPr vert="horz" lIns="49797" tIns="24899" rIns="49797" bIns="24899" rtlCol="0" anchor="ctr"/>
          <a:lstStyle>
            <a:defPPr>
              <a:defRPr lang="ru-RU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fld id="{3E716BDD-ECB7-4C86-83A2-DDBB799AEF99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15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13"/>
          <p:cNvSpPr txBox="1">
            <a:spLocks noChangeArrowheads="1"/>
          </p:cNvSpPr>
          <p:nvPr/>
        </p:nvSpPr>
        <p:spPr bwMode="auto">
          <a:xfrm>
            <a:off x="643463" y="51470"/>
            <a:ext cx="8249017" cy="646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defPPr>
              <a:defRPr lang="ru-RU"/>
            </a:defPPr>
            <a:lvl1pPr algn="ctr">
              <a:defRPr sz="2000" b="1" cap="all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cs typeface="+mn-cs"/>
              </a:defRPr>
            </a:lvl2pPr>
            <a:lvl3pPr>
              <a:defRPr>
                <a:cs typeface="+mn-cs"/>
              </a:defRPr>
            </a:lvl3pPr>
            <a:lvl4pPr>
              <a:defRPr>
                <a:cs typeface="+mn-cs"/>
              </a:defRPr>
            </a:lvl4pPr>
            <a:lvl5pPr>
              <a:defRPr>
                <a:cs typeface="+mn-cs"/>
              </a:defRPr>
            </a:lvl5pPr>
            <a:lvl6pPr>
              <a:defRPr>
                <a:cs typeface="+mn-cs"/>
              </a:defRPr>
            </a:lvl6pPr>
            <a:lvl7pPr>
              <a:defRPr>
                <a:cs typeface="+mn-cs"/>
              </a:defRPr>
            </a:lvl7pPr>
            <a:lvl8pPr>
              <a:defRPr>
                <a:cs typeface="+mn-cs"/>
              </a:defRPr>
            </a:lvl8pPr>
            <a:lvl9pPr>
              <a:defRPr>
                <a:cs typeface="+mn-cs"/>
              </a:defRPr>
            </a:lvl9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ru-RU" altLang="ru-RU" sz="1800" dirty="0"/>
              <a:t>сравнительный анализ Вариантов замещения</a:t>
            </a:r>
          </a:p>
          <a:p>
            <a:r>
              <a:rPr lang="ru-RU" altLang="ru-RU" sz="1800" dirty="0"/>
              <a:t>котельной </a:t>
            </a:r>
            <a:r>
              <a:rPr lang="ru-RU" altLang="ru-RU" sz="1800" dirty="0" err="1"/>
              <a:t>ДОКа</a:t>
            </a:r>
            <a:r>
              <a:rPr lang="ru-RU" altLang="ru-RU" sz="1800" dirty="0"/>
              <a:t> (</a:t>
            </a:r>
            <a:r>
              <a:rPr lang="ru-RU" altLang="ru-RU" sz="1800" cap="none" dirty="0"/>
              <a:t>продолжение</a:t>
            </a:r>
            <a:r>
              <a:rPr lang="ru-RU" altLang="ru-RU" sz="1800" dirty="0"/>
              <a:t>)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274292"/>
              </p:ext>
            </p:extLst>
          </p:nvPr>
        </p:nvGraphicFramePr>
        <p:xfrm>
          <a:off x="608230" y="739315"/>
          <a:ext cx="8280456" cy="349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2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№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Варианты замещения котельной </a:t>
                      </a:r>
                      <a:r>
                        <a:rPr lang="ru-RU" sz="1200" b="1" kern="12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ДОКа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Срок реализации</a:t>
                      </a:r>
                      <a:r>
                        <a:rPr lang="ru-RU" sz="12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ru-RU" sz="1200" b="1" i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месяц</a:t>
                      </a:r>
                      <a:endParaRPr lang="ru-RU" sz="1200" b="1" i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Стоимость строительства (приобретения), </a:t>
                      </a:r>
                      <a:r>
                        <a:rPr lang="ru-RU" sz="1200" b="1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тыс. рублей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Расходы по содержанию за три года,</a:t>
                      </a:r>
                      <a:br>
                        <a:rPr lang="ru-RU" sz="12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</a:br>
                      <a:r>
                        <a:rPr lang="ru-RU" sz="1200" b="1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тыс. рублей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Мероприятия при переводе</a:t>
                      </a:r>
                    </a:p>
                    <a:p>
                      <a:pPr marL="0" algn="ctr" defTabSz="914400" rtl="0" eaLnBrk="1" latinLnBrk="0" hangingPunct="1"/>
                      <a:r>
                        <a:rPr lang="ru-RU" sz="12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 природный газ в 2024 году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Приобретение и подключение БМК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 щепе</a:t>
                      </a:r>
                      <a:endParaRPr lang="ru-RU" sz="12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2,5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37 000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35 100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Строительство автоматизированной БМК 2,5 МВт – 21 000 тыс. рублей*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6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Проектирование и строительство</a:t>
                      </a:r>
                      <a:r>
                        <a:rPr lang="ru-RU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сетей (600 м с проколом под ЖД) + ЦТП 2,5 МВт</a:t>
                      </a:r>
                    </a:p>
                    <a:p>
                      <a:pPr algn="ctr"/>
                      <a:r>
                        <a:rPr lang="ru-RU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от котельной № 5</a:t>
                      </a:r>
                    </a:p>
                    <a:p>
                      <a:pPr algn="ctr"/>
                      <a:r>
                        <a:rPr lang="ru-RU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 мазуте</a:t>
                      </a:r>
                      <a:endParaRPr lang="ru-RU" sz="12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32 100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47 400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Строительство автоматизированной БМК 2,5 МВт – 21 000 тыс. рублей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Проектирование и строительство</a:t>
                      </a:r>
                      <a:r>
                        <a:rPr lang="ru-RU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БМК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 </a:t>
                      </a:r>
                      <a:r>
                        <a:rPr lang="ru-RU" sz="120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СУГе</a:t>
                      </a:r>
                      <a:endParaRPr lang="ru-RU" sz="12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65 500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59 700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Настройка газогорелочных устройств, режимно-наладочные</a:t>
                      </a:r>
                      <a:r>
                        <a:rPr lang="ru-RU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испытания – </a:t>
                      </a:r>
                      <a:br>
                        <a:rPr lang="ru-RU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500 тыс. рублей</a:t>
                      </a:r>
                      <a:endParaRPr lang="ru-RU" sz="12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440" y="4300060"/>
            <a:ext cx="7740000" cy="5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после газификации Нелидово, мобильная котельная на щепе будет использована в п. Монино</a:t>
            </a:r>
          </a:p>
          <a:p>
            <a:pPr marL="126000"/>
            <a:r>
              <a:rPr lang="ru-RU" sz="1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Нелидовского</a:t>
            </a:r>
            <a:r>
              <a:rPr lang="ru-RU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ГО для теплоснабжения жилых домов отапливаемых котельной ИК № 9 УФСИН</a:t>
            </a:r>
          </a:p>
        </p:txBody>
      </p:sp>
      <p:sp>
        <p:nvSpPr>
          <p:cNvPr id="2" name="Блок-схема: узел 1">
            <a:extLst>
              <a:ext uri="{FF2B5EF4-FFF2-40B4-BE49-F238E27FC236}">
                <a16:creationId xmlns:a16="http://schemas.microsoft.com/office/drawing/2014/main" id="{7B927FD8-D64B-40DD-8898-B31EB80D0352}"/>
              </a:ext>
            </a:extLst>
          </p:cNvPr>
          <p:cNvSpPr/>
          <p:nvPr/>
        </p:nvSpPr>
        <p:spPr>
          <a:xfrm>
            <a:off x="971500" y="1779644"/>
            <a:ext cx="144016" cy="144016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Блок-схема: узел 7">
            <a:extLst>
              <a:ext uri="{FF2B5EF4-FFF2-40B4-BE49-F238E27FC236}">
                <a16:creationId xmlns:a16="http://schemas.microsoft.com/office/drawing/2014/main" id="{9C9B070F-ECD1-429C-8F8F-7EB74AA4A7F6}"/>
              </a:ext>
            </a:extLst>
          </p:cNvPr>
          <p:cNvSpPr/>
          <p:nvPr/>
        </p:nvSpPr>
        <p:spPr>
          <a:xfrm>
            <a:off x="971500" y="2355720"/>
            <a:ext cx="144016" cy="144016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Блок-схема: узел 8">
            <a:extLst>
              <a:ext uri="{FF2B5EF4-FFF2-40B4-BE49-F238E27FC236}">
                <a16:creationId xmlns:a16="http://schemas.microsoft.com/office/drawing/2014/main" id="{63CBD382-145A-40E7-90D1-B4018D7D0C80}"/>
              </a:ext>
            </a:extLst>
          </p:cNvPr>
          <p:cNvSpPr/>
          <p:nvPr/>
        </p:nvSpPr>
        <p:spPr>
          <a:xfrm>
            <a:off x="971500" y="3579894"/>
            <a:ext cx="144016" cy="144016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3761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3"/>
          <p:cNvSpPr txBox="1">
            <a:spLocks noChangeArrowheads="1"/>
          </p:cNvSpPr>
          <p:nvPr/>
        </p:nvSpPr>
        <p:spPr bwMode="auto">
          <a:xfrm>
            <a:off x="828561" y="63666"/>
            <a:ext cx="8135927" cy="70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defPPr>
              <a:defRPr lang="ru-RU"/>
            </a:defPPr>
            <a:lvl1pPr algn="ctr">
              <a:defRPr sz="2000" b="1" cap="all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cs typeface="+mn-cs"/>
              </a:defRPr>
            </a:lvl2pPr>
            <a:lvl3pPr>
              <a:defRPr>
                <a:cs typeface="+mn-cs"/>
              </a:defRPr>
            </a:lvl3pPr>
            <a:lvl4pPr>
              <a:defRPr>
                <a:cs typeface="+mn-cs"/>
              </a:defRPr>
            </a:lvl4pPr>
            <a:lvl5pPr>
              <a:defRPr>
                <a:cs typeface="+mn-cs"/>
              </a:defRPr>
            </a:lvl5pPr>
            <a:lvl6pPr>
              <a:defRPr>
                <a:cs typeface="+mn-cs"/>
              </a:defRPr>
            </a:lvl6pPr>
            <a:lvl7pPr>
              <a:defRPr>
                <a:cs typeface="+mn-cs"/>
              </a:defRPr>
            </a:lvl7pPr>
            <a:lvl8pPr>
              <a:defRPr>
                <a:cs typeface="+mn-cs"/>
              </a:defRPr>
            </a:lvl8pPr>
            <a:lvl9pPr>
              <a:defRPr>
                <a:cs typeface="+mn-cs"/>
              </a:defRPr>
            </a:lvl9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ru-RU" altLang="ru-RU" dirty="0"/>
              <a:t>Установка передвижной </a:t>
            </a:r>
            <a:r>
              <a:rPr lang="ru-RU" altLang="ru-RU" dirty="0" err="1"/>
              <a:t>блочно</a:t>
            </a:r>
            <a:r>
              <a:rPr lang="ru-RU" altLang="ru-RU" dirty="0"/>
              <a:t>-модульной котельной работающей на щепе</a:t>
            </a:r>
          </a:p>
        </p:txBody>
      </p:sp>
      <p:pic>
        <p:nvPicPr>
          <p:cNvPr id="18" name="Рисунок 17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5466"/>
            <a:ext cx="576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Номер слайда 3"/>
          <p:cNvSpPr txBox="1">
            <a:spLocks/>
          </p:cNvSpPr>
          <p:nvPr/>
        </p:nvSpPr>
        <p:spPr>
          <a:xfrm>
            <a:off x="8748464" y="4731990"/>
            <a:ext cx="288032" cy="288032"/>
          </a:xfrm>
          <a:prstGeom prst="rect">
            <a:avLst/>
          </a:prstGeom>
        </p:spPr>
        <p:txBody>
          <a:bodyPr vert="horz" lIns="49797" tIns="24899" rIns="49797" bIns="24899" rtlCol="0" anchor="ctr"/>
          <a:lstStyle>
            <a:defPPr>
              <a:defRPr lang="ru-RU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fld id="{3E716BDD-ECB7-4C86-83A2-DDBB799AEF99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16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611450" y="3292030"/>
            <a:ext cx="3960000" cy="144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12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Мощность котельной</a:t>
            </a:r>
            <a:r>
              <a:rPr lang="en-US" sz="12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2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spc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МВт</a:t>
            </a:r>
            <a:endParaRPr lang="en-US" sz="1200" b="1" spc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1" spc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 котельной</a:t>
            </a:r>
            <a:br>
              <a:rPr lang="ru-RU" sz="12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учетом контейнера автоматической</a:t>
            </a:r>
            <a:br>
              <a:rPr lang="ru-RU" sz="12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подачи топлива (щепы) + дробилка</a:t>
            </a:r>
            <a:r>
              <a:rPr lang="en-US" sz="12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200" b="1" spc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 млн руб.</a:t>
            </a:r>
            <a:endParaRPr lang="en-US" sz="1200" b="1" spc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1" spc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Срок изготовления</a:t>
            </a:r>
            <a:r>
              <a:rPr lang="en-US" sz="12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200" b="1" spc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2,5 –</a:t>
            </a:r>
            <a:r>
              <a:rPr lang="en-US" sz="1200" b="1" spc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3,</a:t>
            </a:r>
            <a:r>
              <a:rPr lang="ru-RU" sz="1200" b="1" spc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b="1" spc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spc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мес.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612000" y="699542"/>
            <a:ext cx="3960000" cy="576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400" b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обеспечения теплоснабжения жилых домов по </a:t>
            </a:r>
            <a:r>
              <a:rPr lang="ru-RU" sz="1400" b="1" spc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ул.Победы</a:t>
            </a:r>
            <a:r>
              <a:rPr lang="ru-RU" sz="1400" b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(ДОК) г. Нелидово</a:t>
            </a:r>
            <a:endParaRPr lang="ru-RU" sz="1400" b="1" spc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KESARE~1\AppData\Local\Temp\notesE1EF34\~962465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48" y="1275606"/>
            <a:ext cx="3024000" cy="19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1979640" y="4660040"/>
            <a:ext cx="6120680" cy="36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i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приобретение котельной осуществляется в областной резерв МТР</a:t>
            </a:r>
            <a:endParaRPr lang="ru-RU" sz="1600" b="1" i="1" spc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976323"/>
              </p:ext>
            </p:extLst>
          </p:nvPr>
        </p:nvGraphicFramePr>
        <p:xfrm>
          <a:off x="4953576" y="1203560"/>
          <a:ext cx="3888000" cy="32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28245646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6706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46433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водогрейных котла КВр-1,5 МВт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706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пластинчатых теплообменника П-1,0 МВт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сетевых насоса и 2 насоса котлового контура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Wilo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706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подпиточных насоса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Wilo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767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Автоматика подачи топлива и горения щепы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767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Контейнер автоматической подачи щепы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767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дымососа с частотным регулированием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706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Приборы учета электроэнергии, тепла, воды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971811"/>
                  </a:ext>
                </a:extLst>
              </a:tr>
              <a:tr h="176706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Генератор, мощностью 100 кВт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594264"/>
                  </a:ext>
                </a:extLst>
              </a:tr>
            </a:tbl>
          </a:graphicData>
        </a:graphic>
      </p:graphicFrame>
      <p:sp>
        <p:nvSpPr>
          <p:cNvPr id="11" name="Заголовок 1"/>
          <p:cNvSpPr txBox="1">
            <a:spLocks/>
          </p:cNvSpPr>
          <p:nvPr/>
        </p:nvSpPr>
        <p:spPr>
          <a:xfrm>
            <a:off x="5436120" y="843598"/>
            <a:ext cx="2880000" cy="36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400" b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Комплектация котельной</a:t>
            </a:r>
            <a:endParaRPr lang="ru-RU" sz="1400" b="1" spc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126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3"/>
          <p:cNvSpPr txBox="1">
            <a:spLocks noChangeArrowheads="1"/>
          </p:cNvSpPr>
          <p:nvPr/>
        </p:nvSpPr>
        <p:spPr bwMode="auto">
          <a:xfrm>
            <a:off x="611497" y="63666"/>
            <a:ext cx="8280984" cy="70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defPPr>
              <a:defRPr lang="ru-RU"/>
            </a:defPPr>
            <a:lvl1pPr algn="ctr">
              <a:defRPr sz="2000" b="1" cap="all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cs typeface="+mn-cs"/>
              </a:defRPr>
            </a:lvl2pPr>
            <a:lvl3pPr>
              <a:defRPr>
                <a:cs typeface="+mn-cs"/>
              </a:defRPr>
            </a:lvl3pPr>
            <a:lvl4pPr>
              <a:defRPr>
                <a:cs typeface="+mn-cs"/>
              </a:defRPr>
            </a:lvl4pPr>
            <a:lvl5pPr>
              <a:defRPr>
                <a:cs typeface="+mn-cs"/>
              </a:defRPr>
            </a:lvl5pPr>
            <a:lvl6pPr>
              <a:defRPr>
                <a:cs typeface="+mn-cs"/>
              </a:defRPr>
            </a:lvl6pPr>
            <a:lvl7pPr>
              <a:defRPr>
                <a:cs typeface="+mn-cs"/>
              </a:defRPr>
            </a:lvl7pPr>
            <a:lvl8pPr>
              <a:defRPr>
                <a:cs typeface="+mn-cs"/>
              </a:defRPr>
            </a:lvl8pPr>
            <a:lvl9pPr>
              <a:defRPr>
                <a:cs typeface="+mn-cs"/>
              </a:defRPr>
            </a:lvl9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ru-RU" altLang="ru-RU" dirty="0"/>
              <a:t>Установка передвижной </a:t>
            </a:r>
            <a:r>
              <a:rPr lang="ru-RU" altLang="ru-RU" dirty="0" err="1"/>
              <a:t>блочно</a:t>
            </a:r>
            <a:r>
              <a:rPr lang="ru-RU" altLang="ru-RU" dirty="0"/>
              <a:t>-модульной котельной работающей на щепе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8B3BB5-FA47-499C-BA11-0F0E23009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71" y="843558"/>
            <a:ext cx="7777080" cy="38884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 noChangeArrowheads="1"/>
          </p:cNvPicPr>
          <p:nvPr/>
        </p:nvPicPr>
        <p:blipFill>
          <a:blip r:embed="rId4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5466"/>
            <a:ext cx="576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Номер слайда 3"/>
          <p:cNvSpPr txBox="1">
            <a:spLocks/>
          </p:cNvSpPr>
          <p:nvPr/>
        </p:nvSpPr>
        <p:spPr>
          <a:xfrm>
            <a:off x="8748464" y="4731990"/>
            <a:ext cx="288032" cy="288032"/>
          </a:xfrm>
          <a:prstGeom prst="rect">
            <a:avLst/>
          </a:prstGeom>
        </p:spPr>
        <p:txBody>
          <a:bodyPr vert="horz" lIns="49797" tIns="24899" rIns="49797" bIns="24899" rtlCol="0" anchor="ctr"/>
          <a:lstStyle>
            <a:defPPr>
              <a:defRPr lang="ru-RU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fld id="{3E716BDD-ECB7-4C86-83A2-DDBB799AEF99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17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7518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643462" y="53213"/>
            <a:ext cx="8249018" cy="64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ru-RU" altLang="ru-RU" sz="1800" dirty="0"/>
              <a:t>ДЕЯТЕЛЬНОСТЬ МУП «ГОРВОДОКАНАЛ»</a:t>
            </a:r>
          </a:p>
          <a:p>
            <a:pPr lvl="0"/>
            <a:r>
              <a:rPr lang="ru-RU" altLang="ru-RU" sz="1800" dirty="0"/>
              <a:t>В ПЕРИОД С 26.02.2021 Г</a:t>
            </a:r>
            <a:r>
              <a:rPr lang="ru-RU" sz="1800" dirty="0"/>
              <a:t>ОДА ПО НАСТОЯЩЕЕ ВРЕМЯ</a:t>
            </a: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4572000" y="771550"/>
            <a:ext cx="0" cy="43560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60496" y="4486414"/>
            <a:ext cx="4032000" cy="46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Средняя рыночная стоимость топлива на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01.07.2021 с доставкой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мазут – </a:t>
            </a:r>
            <a:r>
              <a:rPr lang="ru-RU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30 301 руб./</a:t>
            </a:r>
            <a:r>
              <a:rPr lang="ru-RU" sz="1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тн</a:t>
            </a:r>
            <a:r>
              <a:rPr lang="ru-RU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СУГ – </a:t>
            </a:r>
            <a:r>
              <a:rPr lang="ru-RU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42 178 руб./</a:t>
            </a:r>
            <a:r>
              <a:rPr lang="ru-RU" sz="1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тн</a:t>
            </a:r>
            <a:r>
              <a:rPr lang="ru-RU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Picture 4" descr="C:\Users\kesarev_dv\Desktop\Проблемы и итоги\Презентация 2020-2021 (Итоги)\Котельные.jpg">
            <a:extLst>
              <a:ext uri="{FF2B5EF4-FFF2-40B4-BE49-F238E27FC236}">
                <a16:creationId xmlns:a16="http://schemas.microsoft.com/office/drawing/2014/main" id="{E5926D60-C6F1-4F45-8FFA-C26B32F07F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r="21901"/>
          <a:stretch/>
        </p:blipFill>
        <p:spPr bwMode="auto">
          <a:xfrm>
            <a:off x="567350" y="2139566"/>
            <a:ext cx="40425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esarev_dv\Desktop\heat-clipart-extreme-4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58" y="843558"/>
            <a:ext cx="47775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Прямоугольник 31"/>
          <p:cNvSpPr/>
          <p:nvPr/>
        </p:nvSpPr>
        <p:spPr>
          <a:xfrm>
            <a:off x="971600" y="771550"/>
            <a:ext cx="3528392" cy="1224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ОЗП 2020–2021 окончен </a:t>
            </a:r>
            <a:r>
              <a:rPr lang="ru-RU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03.05.2021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/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снижена м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подпитка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сетей с 70 до 20 </a:t>
            </a:r>
            <a:r>
              <a:rPr lang="ru-RU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тн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./час, – выполнена наладка </a:t>
            </a:r>
            <a:r>
              <a:rPr lang="ru-RU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теплогидравлического</a:t>
            </a:r>
            <a:endParaRPr lang="ru-R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000"/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режима работы тепловых сетей,</a:t>
            </a:r>
          </a:p>
          <a:p>
            <a:pPr indent="-457200"/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выполнено нормирование расхода мазута</a:t>
            </a:r>
          </a:p>
          <a:p>
            <a:pPr marL="108000"/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температуре наружного воздуха</a:t>
            </a:r>
          </a:p>
        </p:txBody>
      </p:sp>
      <p:pic>
        <p:nvPicPr>
          <p:cNvPr id="23" name="Рисунок 22"/>
          <p:cNvPicPr>
            <a:picLocks noChangeAspect="1" noChangeArrowheads="1"/>
          </p:cNvPicPr>
          <p:nvPr/>
        </p:nvPicPr>
        <p:blipFill>
          <a:blip r:embed="rId6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5466"/>
            <a:ext cx="576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Номер слайда 3"/>
          <p:cNvSpPr txBox="1">
            <a:spLocks/>
          </p:cNvSpPr>
          <p:nvPr/>
        </p:nvSpPr>
        <p:spPr>
          <a:xfrm>
            <a:off x="8748464" y="4731990"/>
            <a:ext cx="288032" cy="288032"/>
          </a:xfrm>
          <a:prstGeom prst="rect">
            <a:avLst/>
          </a:prstGeom>
        </p:spPr>
        <p:txBody>
          <a:bodyPr vert="horz" lIns="49797" tIns="24899" rIns="49797" bIns="24899" rtlCol="0" anchor="ctr"/>
          <a:lstStyle>
            <a:defPPr>
              <a:defRPr lang="ru-RU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fld id="{3E716BDD-ECB7-4C86-83A2-DDBB799AEF99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076070" y="3219840"/>
            <a:ext cx="36000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Потребность в мазуте для ОЗП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8000"/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10 000 </a:t>
            </a:r>
            <a:r>
              <a:rPr lang="ru-RU" sz="1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тн</a:t>
            </a:r>
            <a:r>
              <a:rPr lang="ru-RU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(октябрь–январь) – </a:t>
            </a:r>
            <a:r>
              <a:rPr lang="ru-RU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303,01 </a:t>
            </a:r>
            <a:r>
              <a:rPr lang="ru-RU" sz="1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млн.руб</a:t>
            </a:r>
            <a:endParaRPr lang="ru-RU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000"/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5 000 </a:t>
            </a:r>
            <a:r>
              <a:rPr lang="ru-RU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тн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(февраль–апрель) – 151,51 </a:t>
            </a:r>
            <a:r>
              <a:rPr lang="ru-RU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млн.руб</a:t>
            </a:r>
            <a:endParaRPr lang="ru-R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Потребность в </a:t>
            </a:r>
            <a:r>
              <a:rPr lang="ru-R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СУГе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ОЗП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8000"/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1 300 </a:t>
            </a:r>
            <a:r>
              <a:rPr lang="ru-RU" sz="1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тн</a:t>
            </a:r>
            <a:r>
              <a:rPr lang="ru-RU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(октябрь–январь) – </a:t>
            </a:r>
            <a:r>
              <a:rPr lang="ru-RU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54,83 </a:t>
            </a:r>
            <a:r>
              <a:rPr lang="ru-RU" sz="1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млн.руб</a:t>
            </a:r>
            <a:endParaRPr lang="ru-RU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000"/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650 </a:t>
            </a:r>
            <a:r>
              <a:rPr lang="ru-RU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тн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(февраль–апрель) – 27,42 </a:t>
            </a:r>
            <a:r>
              <a:rPr lang="ru-RU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млн.руб</a:t>
            </a:r>
            <a:endParaRPr lang="ru-R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5" descr="https://img2.freepng.ru/20180706/fuk/kisspng-petroleum-oil-barrel-drum-clip-art-barrel-icon-5b400c5f9e53e2.4909489215309241276485.jpg"/>
          <p:cNvPicPr>
            <a:picLocks noChangeAspect="1" noChangeArrowheads="1"/>
          </p:cNvPicPr>
          <p:nvPr/>
        </p:nvPicPr>
        <p:blipFill rotWithShape="1">
          <a:blip r:embed="rId7" cstate="print">
            <a:duotone>
              <a:prstClr val="black"/>
              <a:srgbClr val="0066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  <a14:imgEffect>
                      <a14:colorTemperature colorTemp="115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111" r="21111"/>
          <a:stretch/>
        </p:blipFill>
        <p:spPr bwMode="auto">
          <a:xfrm>
            <a:off x="4716020" y="3651900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4" descr="https://img2.freepng.ru/20180519/qat/kisspng-tap-water-computer-icons-5b000ff1293253.0859754615267307371688.jpg"/>
          <p:cNvPicPr>
            <a:picLocks noChangeAspect="1" noChangeArrowheads="1"/>
          </p:cNvPicPr>
          <p:nvPr/>
        </p:nvPicPr>
        <p:blipFill rotWithShape="1"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71111" y1="80000" x2="71111" y2="80000"/>
                      </a14:backgroundRemoval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5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24" r="14752"/>
          <a:stretch/>
        </p:blipFill>
        <p:spPr bwMode="auto">
          <a:xfrm>
            <a:off x="611560" y="4227934"/>
            <a:ext cx="40425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Прямоугольник 35"/>
          <p:cNvSpPr/>
          <p:nvPr/>
        </p:nvSpPr>
        <p:spPr>
          <a:xfrm>
            <a:off x="971600" y="2067558"/>
            <a:ext cx="3528392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Ремонтная программа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/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заменено 1 390 </a:t>
            </a:r>
            <a:r>
              <a:rPr lang="ru-RU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пог.м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сетей (63% от плана),</a:t>
            </a:r>
          </a:p>
          <a:p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выполнен ремонт 67 </a:t>
            </a:r>
            <a:r>
              <a:rPr lang="ru-RU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ед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оборудования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000"/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8 котельных (52% от плана),</a:t>
            </a:r>
          </a:p>
          <a:p>
            <a:pPr indent="-457200"/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выполнена диагностика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всех котлов,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000"/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установлена потребность в </a:t>
            </a:r>
            <a:r>
              <a:rPr lang="ru-RU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кап.ремонте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К1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000"/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К3 на котельной №9 (за счет средств МО),</a:t>
            </a:r>
          </a:p>
          <a:p>
            <a:pPr indent="-457200"/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доведена субсидия на капитальный ремонт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000"/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магистральных сетей по ул.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Нахимова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000"/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д.426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мм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971600" y="4086240"/>
            <a:ext cx="352839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Останов ГВС </a:t>
            </a:r>
            <a:r>
              <a:rPr lang="ru-RU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15.06.2021 по 15.08.2021</a:t>
            </a:r>
          </a:p>
          <a:p>
            <a:pPr indent="-457200"/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в связи со значительным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объемом ремонтных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000"/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 магистральных сетей и ввиду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000"/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отсутствия средств на закупку топлива</a:t>
            </a:r>
          </a:p>
        </p:txBody>
      </p:sp>
      <p:pic>
        <p:nvPicPr>
          <p:cNvPr id="25" name="Picture 10" descr="D:\Толстых\прочее\для презентаций\Рисунок3.jpg"/>
          <p:cNvPicPr>
            <a:picLocks noChangeAspect="1" noChangeArrowheads="1"/>
          </p:cNvPicPr>
          <p:nvPr/>
        </p:nvPicPr>
        <p:blipFill rotWithShape="1"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5900"/>
                    </a14:imgEffect>
                    <a14:imgEffect>
                      <a14:saturation sat="35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513" r="14940" b="513"/>
          <a:stretch/>
        </p:blipFill>
        <p:spPr bwMode="auto">
          <a:xfrm>
            <a:off x="4716060" y="1707686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456A0F27-D65A-48FE-99DF-31E8469E4CC5}"/>
              </a:ext>
            </a:extLst>
          </p:cNvPr>
          <p:cNvSpPr/>
          <p:nvPr/>
        </p:nvSpPr>
        <p:spPr>
          <a:xfrm>
            <a:off x="5004060" y="771500"/>
            <a:ext cx="41400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проблемы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кредиторская задолженность 749 </a:t>
            </a:r>
            <a:r>
              <a:rPr lang="ru-RU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млн.руб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216000"/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наложен арест на расчетные счета и имущество МУП, передача активов в регион невозможна;</a:t>
            </a:r>
          </a:p>
          <a:p>
            <a:r>
              <a:rPr lang="ru-RU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требуется </a:t>
            </a:r>
            <a:r>
              <a:rPr lang="ru-RU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кап.ремонт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магистральных тепловых</a:t>
            </a:r>
          </a:p>
          <a:p>
            <a:pPr marL="216000"/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сетей, 2-х основных котлов ДКВР на центральной котельной № 9 и строительство котельной</a:t>
            </a:r>
          </a:p>
          <a:p>
            <a:pPr marL="216000"/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теплоснабжения жилых домов по ул. Победы (ДОК);</a:t>
            </a:r>
          </a:p>
          <a:p>
            <a:r>
              <a:rPr lang="ru-RU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рыночная стоимость топлива в 2,5 раза</a:t>
            </a:r>
          </a:p>
          <a:p>
            <a:pPr marL="216000"/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превышает стоимость топлива в тарифе, закупка</a:t>
            </a:r>
          </a:p>
          <a:p>
            <a:pPr marL="216000"/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счет собственных средств МУП невозможна;</a:t>
            </a:r>
          </a:p>
        </p:txBody>
      </p:sp>
    </p:spTree>
    <p:extLst>
      <p:ext uri="{BB962C8B-B14F-4D97-AF65-F5344CB8AC3E}">
        <p14:creationId xmlns:p14="http://schemas.microsoft.com/office/powerpoint/2010/main" val="55390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0"/>
          <p:cNvSpPr>
            <a:spLocks noGrp="1"/>
          </p:cNvSpPr>
          <p:nvPr>
            <p:ph type="title"/>
          </p:nvPr>
        </p:nvSpPr>
        <p:spPr>
          <a:xfrm>
            <a:off x="683568" y="51534"/>
            <a:ext cx="8208912" cy="576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СТРУКТУРА КРЕДИТОРСКОЙ ЗАДОЛЖЕННОСТИ</a:t>
            </a:r>
            <a:b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МУП «ГОРВОДОКАНАЛ»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626" y="6540501"/>
            <a:ext cx="26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Содержимое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1844887"/>
              </p:ext>
            </p:extLst>
          </p:nvPr>
        </p:nvGraphicFramePr>
        <p:xfrm>
          <a:off x="756570" y="735990"/>
          <a:ext cx="7920000" cy="3564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№</a:t>
                      </a:r>
                    </a:p>
                  </a:txBody>
                  <a:tcPr marL="8601" marR="860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Кредитор</a:t>
                      </a:r>
                      <a:endParaRPr lang="ru-RU" sz="1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601" marR="860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Сумма</a:t>
                      </a:r>
                    </a:p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на 01.07.2021,</a:t>
                      </a:r>
                    </a:p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тыс. руб.</a:t>
                      </a:r>
                      <a:endParaRPr lang="ru-RU" sz="1300" b="0" i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601" marR="860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Доля,</a:t>
                      </a:r>
                    </a:p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%</a:t>
                      </a:r>
                    </a:p>
                  </a:txBody>
                  <a:tcPr marL="8601" marR="860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в том числе</a:t>
                      </a:r>
                      <a:br>
                        <a:rPr lang="ru-RU" sz="13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</a:br>
                      <a:r>
                        <a:rPr lang="ru-RU" sz="13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в исполнительном</a:t>
                      </a:r>
                      <a:r>
                        <a:rPr lang="ru-RU" sz="1300" b="1" baseline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ru-RU" sz="13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производстве,</a:t>
                      </a:r>
                    </a:p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тыс. руб.</a:t>
                      </a:r>
                    </a:p>
                  </a:txBody>
                  <a:tcPr marL="8601" marR="860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Администрация</a:t>
                      </a:r>
                      <a:r>
                        <a:rPr lang="ru-RU" sz="1300" b="0" baseline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городского округа</a:t>
                      </a:r>
                      <a:r>
                        <a:rPr lang="ru-RU" sz="1300" b="1" baseline="0" dirty="0">
                          <a:solidFill>
                            <a:srgbClr val="0033CC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*</a:t>
                      </a:r>
                      <a:endParaRPr lang="ru-RU" sz="1300" b="1" dirty="0">
                        <a:solidFill>
                          <a:srgbClr val="0033CC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000" marR="3600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334 509,4</a:t>
                      </a: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43,7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97 516,1</a:t>
                      </a: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ПАО «МРСК Центра» – «Тверьэнерго»</a:t>
                      </a:r>
                    </a:p>
                  </a:txBody>
                  <a:tcPr marL="72000" marR="3600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120 041,9</a:t>
                      </a: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15,7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60 925,8</a:t>
                      </a: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Поставщики топлива, из них основные:</a:t>
                      </a:r>
                    </a:p>
                  </a:txBody>
                  <a:tcPr marL="72000" marR="3600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214 533,4</a:t>
                      </a: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28,0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147 277,0</a:t>
                      </a: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ООО «Азимут»</a:t>
                      </a:r>
                    </a:p>
                  </a:txBody>
                  <a:tcPr marL="180000" marR="3600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36 566,9</a:t>
                      </a: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4,8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1300" b="0" i="1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ООО «</a:t>
                      </a:r>
                      <a:r>
                        <a:rPr lang="ru-RU" sz="1300" i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Газторг</a:t>
                      </a:r>
                      <a:r>
                        <a:rPr lang="ru-RU" sz="13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 marL="180000" marR="3600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58 959,2</a:t>
                      </a: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7,7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53 494,7</a:t>
                      </a: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8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ООО «Центурион»</a:t>
                      </a:r>
                    </a:p>
                  </a:txBody>
                  <a:tcPr marL="72000" marR="3600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12 648,1</a:t>
                      </a: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1,7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12 648,1</a:t>
                      </a: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8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ИП Ананьев В.Н.</a:t>
                      </a:r>
                    </a:p>
                  </a:txBody>
                  <a:tcPr marL="72000" marR="3600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14 572,3</a:t>
                      </a: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1,9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14 572,3</a:t>
                      </a: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8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ООО «Первая </a:t>
                      </a:r>
                      <a:r>
                        <a:rPr lang="ru-RU" sz="1300" i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пеллетная</a:t>
                      </a:r>
                      <a:r>
                        <a:rPr lang="ru-RU" sz="13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компания»</a:t>
                      </a:r>
                    </a:p>
                  </a:txBody>
                  <a:tcPr marL="72000" marR="3600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11 109,6</a:t>
                      </a: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1,5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11 109,6</a:t>
                      </a: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lang="ru-RU" sz="13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>
                        <a:lnSpc>
                          <a:spcPct val="100000"/>
                        </a:lnSpc>
                      </a:pPr>
                      <a:r>
                        <a:rPr lang="ru-RU" sz="13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ООО «Нева–нефть»</a:t>
                      </a:r>
                    </a:p>
                  </a:txBody>
                  <a:tcPr marL="180000" marR="3600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3 108,2</a:t>
                      </a: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3 108,2</a:t>
                      </a: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lang="ru-RU" sz="13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>
                        <a:lnSpc>
                          <a:spcPct val="100000"/>
                        </a:lnSpc>
                      </a:pPr>
                      <a:r>
                        <a:rPr lang="ru-RU" sz="13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ИП Клюев Е.Е.</a:t>
                      </a:r>
                    </a:p>
                  </a:txBody>
                  <a:tcPr marL="180000" marR="3600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11 090,7</a:t>
                      </a: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11 090,7</a:t>
                      </a: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АО «Нелидовский ДОК»</a:t>
                      </a:r>
                    </a:p>
                  </a:txBody>
                  <a:tcPr marL="72000" marR="3600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38 339,7</a:t>
                      </a: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5,0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27 998,0</a:t>
                      </a: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УФССП</a:t>
                      </a:r>
                      <a:r>
                        <a:rPr lang="ru-RU" sz="1300" b="0" i="0" baseline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по Тверской области</a:t>
                      </a:r>
                      <a:endParaRPr lang="ru-RU" sz="1300" b="0" i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000" marR="3600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11 577,9</a:t>
                      </a: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1,5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11 577,9</a:t>
                      </a: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Прочие кредиторы плюс налоги и взносы</a:t>
                      </a:r>
                    </a:p>
                  </a:txBody>
                  <a:tcPr marL="72000" marR="3600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46 154,0</a:t>
                      </a: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6,1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1 546,5</a:t>
                      </a: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 gridSpan="2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ИТОГО:</a:t>
                      </a: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3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765 156,3</a:t>
                      </a: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346 841,3</a:t>
                      </a: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 noChangeArrowheads="1"/>
          </p:cNvPicPr>
          <p:nvPr/>
        </p:nvPicPr>
        <p:blipFill>
          <a:blip r:embed="rId4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5466"/>
            <a:ext cx="576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Номер слайда 3"/>
          <p:cNvSpPr txBox="1">
            <a:spLocks/>
          </p:cNvSpPr>
          <p:nvPr/>
        </p:nvSpPr>
        <p:spPr>
          <a:xfrm>
            <a:off x="8748464" y="4731990"/>
            <a:ext cx="288032" cy="288032"/>
          </a:xfrm>
          <a:prstGeom prst="rect">
            <a:avLst/>
          </a:prstGeom>
        </p:spPr>
        <p:txBody>
          <a:bodyPr vert="horz" lIns="49797" tIns="24899" rIns="49797" bIns="24899" rtlCol="0" anchor="ctr"/>
          <a:lstStyle>
            <a:defPPr>
              <a:defRPr lang="ru-RU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fld id="{3E716BDD-ECB7-4C86-83A2-DDBB799AEF99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C3AA131-45DE-426B-8CCE-81C72F205CED}"/>
              </a:ext>
            </a:extLst>
          </p:cNvPr>
          <p:cNvSpPr/>
          <p:nvPr/>
        </p:nvSpPr>
        <p:spPr>
          <a:xfrm>
            <a:off x="611450" y="4299990"/>
            <a:ext cx="774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ctr">
              <a:defRPr/>
            </a:pPr>
            <a:r>
              <a:rPr lang="ru-RU" sz="12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сумма указана без перерасчета </a:t>
            </a:r>
            <a:r>
              <a:rPr lang="ru-RU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3 493 </a:t>
            </a:r>
            <a:r>
              <a:rPr lang="ru-RU" sz="1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тн</a:t>
            </a:r>
            <a:r>
              <a:rPr lang="ru-RU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мазута топочного (</a:t>
            </a:r>
            <a:r>
              <a:rPr lang="ru-RU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93 млн руб.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исходя из рыночной стоимости</a:t>
            </a:r>
          </a:p>
          <a:p>
            <a:pPr marL="108000" lvl="0" fontAlgn="ctr">
              <a:defRPr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состоянию на 31.05.2021), выданного в период ОЗП 2020</a:t>
            </a:r>
            <a:r>
              <a:rPr lang="ru-RU" sz="1200" dirty="0">
                <a:latin typeface="Times New Roman" pitchFamily="18" charset="0"/>
                <a:ea typeface="Calibri"/>
                <a:cs typeface="Times New Roman" pitchFamily="18" charset="0"/>
              </a:rPr>
              <a:t>–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2021.</a:t>
            </a:r>
          </a:p>
          <a:p>
            <a:pPr marL="108000" lvl="0" fontAlgn="ctr">
              <a:spcBef>
                <a:spcPts val="0"/>
              </a:spcBef>
              <a:defRPr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Кредиторская задолженность администрации по состоянию на 31.05.2021 составляла </a:t>
            </a:r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402,5 </a:t>
            </a:r>
            <a:r>
              <a:rPr lang="ru-RU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</a:t>
            </a:r>
            <a:endParaRPr lang="ru-RU" sz="1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62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643462" y="53213"/>
            <a:ext cx="8249018" cy="64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ru-RU" altLang="ru-RU" sz="1800" dirty="0"/>
              <a:t>ДИНАМИКА РОСТА ЦЕН НА МАЗУТ ТОПОЧНЫЙ</a:t>
            </a:r>
          </a:p>
          <a:p>
            <a:pPr lvl="0"/>
            <a:r>
              <a:rPr lang="ru-RU" altLang="ru-RU" sz="1800" dirty="0"/>
              <a:t>(с учётом доставки)</a:t>
            </a:r>
            <a:endParaRPr lang="ru-RU" sz="1800" dirty="0"/>
          </a:p>
        </p:txBody>
      </p:sp>
      <p:pic>
        <p:nvPicPr>
          <p:cNvPr id="23" name="Рисунок 22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5466"/>
            <a:ext cx="576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Номер слайда 3"/>
          <p:cNvSpPr txBox="1">
            <a:spLocks/>
          </p:cNvSpPr>
          <p:nvPr/>
        </p:nvSpPr>
        <p:spPr>
          <a:xfrm>
            <a:off x="8748464" y="4731990"/>
            <a:ext cx="288032" cy="288032"/>
          </a:xfrm>
          <a:prstGeom prst="rect">
            <a:avLst/>
          </a:prstGeom>
        </p:spPr>
        <p:txBody>
          <a:bodyPr vert="horz" lIns="49797" tIns="24899" rIns="49797" bIns="24899" rtlCol="0" anchor="ctr"/>
          <a:lstStyle>
            <a:defPPr>
              <a:defRPr lang="ru-RU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fld id="{3E716BDD-ECB7-4C86-83A2-DDBB799AEF99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4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Диаграмма 1"/>
          <p:cNvGraphicFramePr/>
          <p:nvPr>
            <p:extLst>
              <p:ext uri="{D42A27DB-BD31-4B8C-83A1-F6EECF244321}">
                <p14:modId xmlns:p14="http://schemas.microsoft.com/office/powerpoint/2010/main" val="1237833508"/>
              </p:ext>
            </p:extLst>
          </p:nvPr>
        </p:nvGraphicFramePr>
        <p:xfrm>
          <a:off x="539552" y="771550"/>
          <a:ext cx="8352928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8" name="Picture 10" descr="D:\Толстых\прочее\для презентаций\Рисунок3.jpg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00"/>
                    </a14:imgEffect>
                    <a14:imgEffect>
                      <a14:saturation sat="35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513" r="14940" b="513"/>
          <a:stretch/>
        </p:blipFill>
        <p:spPr bwMode="auto">
          <a:xfrm>
            <a:off x="8496480" y="123478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352480" y="627534"/>
            <a:ext cx="540000" cy="28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руб.</a:t>
            </a:r>
          </a:p>
        </p:txBody>
      </p:sp>
    </p:spTree>
    <p:extLst>
      <p:ext uri="{BB962C8B-B14F-4D97-AF65-F5344CB8AC3E}">
        <p14:creationId xmlns:p14="http://schemas.microsoft.com/office/powerpoint/2010/main" val="283152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626" y="6540501"/>
            <a:ext cx="26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437227"/>
              </p:ext>
            </p:extLst>
          </p:nvPr>
        </p:nvGraphicFramePr>
        <p:xfrm>
          <a:off x="611450" y="808050"/>
          <a:ext cx="8208000" cy="39240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854880739"/>
                    </a:ext>
                  </a:extLst>
                </a:gridCol>
                <a:gridCol w="6696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3220">
                  <a:extLst>
                    <a:ext uri="{9D8B030D-6E8A-4147-A177-3AD203B41FA5}">
                      <a16:colId xmlns:a16="http://schemas.microsoft.com/office/drawing/2014/main" val="3948782564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Наименование мероприятия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Контрольный срок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Выполнение программы ремонтов и модернизации в целях подготовки к отопительному сезону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03732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Замена 2 700 </a:t>
                      </a:r>
                      <a:r>
                        <a:rPr lang="ru-RU" sz="12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пог.м</a:t>
                      </a:r>
                      <a:r>
                        <a:rPr lang="ru-RU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тепловых сетей, </a:t>
                      </a:r>
                      <a:r>
                        <a:rPr lang="ru-RU" sz="12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кап.ремонт</a:t>
                      </a:r>
                      <a:r>
                        <a:rPr lang="ru-RU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котлов ДКВР 20/13 № 1 и № 3 на котельной № 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01.09.2021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(в работе)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13296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Приобретение и подключение комплектной </a:t>
                      </a:r>
                      <a:r>
                        <a:rPr lang="ru-RU" sz="12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блочно</a:t>
                      </a:r>
                      <a:r>
                        <a:rPr lang="ru-RU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-модульной мобильной котельной мощностью</a:t>
                      </a:r>
                      <a:br>
                        <a:rPr lang="ru-RU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3,0 МВт на древесной щепе для теплоснабжения жилых домов по ул. Победы (микрорайон </a:t>
                      </a:r>
                      <a:r>
                        <a:rPr lang="ru-RU" sz="12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ДОКа</a:t>
                      </a:r>
                      <a:r>
                        <a:rPr lang="ru-RU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01.10.2021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(требуется БК)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10695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Приобретение топлива в областной резерв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мазут</a:t>
                      </a: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топочный – </a:t>
                      </a:r>
                      <a:r>
                        <a:rPr lang="ru-RU" sz="1400" b="1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10 000 </a:t>
                      </a:r>
                      <a:r>
                        <a:rPr lang="ru-RU" sz="1400" b="1" baseline="0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r>
                        <a:rPr lang="ru-RU" sz="1400" b="1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4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СУГ </a:t>
                      </a: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ru-RU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1 300 </a:t>
                      </a:r>
                      <a:r>
                        <a:rPr lang="ru-RU" sz="1400" b="1" baseline="0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r>
                        <a:rPr lang="ru-RU" sz="1400" b="1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(нормативная потребность на период с 01.10.2021 по 01.02.2022). Выдача топлива администрации Нелидовского ГО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06268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Поставка первой партии 2 800 </a:t>
                      </a:r>
                      <a:r>
                        <a:rPr lang="ru-RU" sz="1200" b="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r>
                        <a:rPr lang="ru-RU" sz="12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мазута и 400 </a:t>
                      </a:r>
                      <a:r>
                        <a:rPr lang="ru-RU" sz="1200" b="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r>
                        <a:rPr lang="ru-RU" sz="12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СУГ – на склады в Нелидово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01.09.2021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(требуется БК)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Поставка второй партии 7 200 </a:t>
                      </a:r>
                      <a:r>
                        <a:rPr lang="ru-RU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2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мазута и 900 </a:t>
                      </a:r>
                      <a:r>
                        <a:rPr lang="ru-RU" sz="1200" b="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r>
                        <a:rPr lang="ru-RU" sz="12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СУГ – Конаковская ГРЭС (Нелидово)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01.11.2021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(требуется БК)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61825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Передача на региональный уровень полномочий по теплоснабжению </a:t>
                      </a:r>
                      <a:r>
                        <a:rPr lang="ru-RU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Нелидовского городского округа</a:t>
                      </a: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 5 лет (с 2022 по 2026 год)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Принятие нормативно-правового</a:t>
                      </a:r>
                      <a:r>
                        <a:rPr lang="ru-RU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акта Законодательным собранием Тверской области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01.11.2021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Передача полномочий по теплоснабжению на региональный уровень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01.01.2022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 noChangeArrowheads="1"/>
          </p:cNvPicPr>
          <p:nvPr/>
        </p:nvPicPr>
        <p:blipFill>
          <a:blip r:embed="rId4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5466"/>
            <a:ext cx="576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Номер слайда 3"/>
          <p:cNvSpPr txBox="1">
            <a:spLocks/>
          </p:cNvSpPr>
          <p:nvPr/>
        </p:nvSpPr>
        <p:spPr>
          <a:xfrm>
            <a:off x="8748464" y="4731990"/>
            <a:ext cx="288032" cy="288032"/>
          </a:xfrm>
          <a:prstGeom prst="rect">
            <a:avLst/>
          </a:prstGeom>
        </p:spPr>
        <p:txBody>
          <a:bodyPr vert="horz" lIns="49797" tIns="24899" rIns="49797" bIns="24899" rtlCol="0" anchor="ctr"/>
          <a:lstStyle>
            <a:defPPr>
              <a:defRPr lang="ru-RU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fld id="{3E716BDD-ECB7-4C86-83A2-DDBB799AEF99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5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643462" y="53213"/>
            <a:ext cx="8249018" cy="615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ru-RU" sz="1700" dirty="0"/>
              <a:t>ПЛАН ДЕЙСТВИЙ ПО ПОДГОТОВКЕ И ПРОХОЖДЕНИЮ ОЗП 2021/2022 ГОДОВ В НЕЛИДОВСКОМ ГО (вариант </a:t>
            </a:r>
            <a:r>
              <a:rPr lang="ru-RU" sz="1700" dirty="0" err="1"/>
              <a:t>докапитализация</a:t>
            </a:r>
            <a:r>
              <a:rPr lang="ru-RU" sz="1700" dirty="0"/>
              <a:t> ОЭС)</a:t>
            </a:r>
          </a:p>
        </p:txBody>
      </p:sp>
      <p:sp>
        <p:nvSpPr>
          <p:cNvPr id="7" name="Блок-схема: узел 6">
            <a:extLst>
              <a:ext uri="{FF2B5EF4-FFF2-40B4-BE49-F238E27FC236}">
                <a16:creationId xmlns:a16="http://schemas.microsoft.com/office/drawing/2014/main" id="{92FBEFB3-6465-4BAE-AF84-C51324B3CE49}"/>
              </a:ext>
            </a:extLst>
          </p:cNvPr>
          <p:cNvSpPr/>
          <p:nvPr/>
        </p:nvSpPr>
        <p:spPr>
          <a:xfrm>
            <a:off x="8640452" y="1599642"/>
            <a:ext cx="144016" cy="144016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0" name="Блок-схема: узел 9">
            <a:extLst>
              <a:ext uri="{FF2B5EF4-FFF2-40B4-BE49-F238E27FC236}">
                <a16:creationId xmlns:a16="http://schemas.microsoft.com/office/drawing/2014/main" id="{0FA50819-9822-463C-ACAD-50656B6AB01E}"/>
              </a:ext>
            </a:extLst>
          </p:cNvPr>
          <p:cNvSpPr/>
          <p:nvPr/>
        </p:nvSpPr>
        <p:spPr>
          <a:xfrm>
            <a:off x="8640452" y="2031690"/>
            <a:ext cx="144016" cy="144016"/>
          </a:xfrm>
          <a:prstGeom prst="flowChartConnector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2" name="Блок-схема: узел 11">
            <a:extLst>
              <a:ext uri="{FF2B5EF4-FFF2-40B4-BE49-F238E27FC236}">
                <a16:creationId xmlns:a16="http://schemas.microsoft.com/office/drawing/2014/main" id="{0FA50819-9822-463C-ACAD-50656B6AB01E}"/>
              </a:ext>
            </a:extLst>
          </p:cNvPr>
          <p:cNvSpPr/>
          <p:nvPr/>
        </p:nvSpPr>
        <p:spPr>
          <a:xfrm>
            <a:off x="8640452" y="2931790"/>
            <a:ext cx="144016" cy="144016"/>
          </a:xfrm>
          <a:prstGeom prst="flowChartConnector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3" name="Блок-схема: узел 12">
            <a:extLst>
              <a:ext uri="{FF2B5EF4-FFF2-40B4-BE49-F238E27FC236}">
                <a16:creationId xmlns:a16="http://schemas.microsoft.com/office/drawing/2014/main" id="{0FA50819-9822-463C-ACAD-50656B6AB01E}"/>
              </a:ext>
            </a:extLst>
          </p:cNvPr>
          <p:cNvSpPr/>
          <p:nvPr/>
        </p:nvSpPr>
        <p:spPr>
          <a:xfrm>
            <a:off x="8640452" y="3363838"/>
            <a:ext cx="144016" cy="144016"/>
          </a:xfrm>
          <a:prstGeom prst="flowChartConnector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4" name="Блок-схема: узел 13">
            <a:extLst>
              <a:ext uri="{FF2B5EF4-FFF2-40B4-BE49-F238E27FC236}">
                <a16:creationId xmlns:a16="http://schemas.microsoft.com/office/drawing/2014/main" id="{0FA50819-9822-463C-ACAD-50656B6AB01E}"/>
              </a:ext>
            </a:extLst>
          </p:cNvPr>
          <p:cNvSpPr/>
          <p:nvPr/>
        </p:nvSpPr>
        <p:spPr>
          <a:xfrm>
            <a:off x="8640452" y="4263938"/>
            <a:ext cx="144016" cy="144016"/>
          </a:xfrm>
          <a:prstGeom prst="flowChartConnector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5" name="Блок-схема: узел 14">
            <a:extLst>
              <a:ext uri="{FF2B5EF4-FFF2-40B4-BE49-F238E27FC236}">
                <a16:creationId xmlns:a16="http://schemas.microsoft.com/office/drawing/2014/main" id="{0FA50819-9822-463C-ACAD-50656B6AB01E}"/>
              </a:ext>
            </a:extLst>
          </p:cNvPr>
          <p:cNvSpPr/>
          <p:nvPr/>
        </p:nvSpPr>
        <p:spPr>
          <a:xfrm>
            <a:off x="8640452" y="4515966"/>
            <a:ext cx="144016" cy="144016"/>
          </a:xfrm>
          <a:prstGeom prst="flowChartConnector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97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626" y="6540501"/>
            <a:ext cx="26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385810"/>
              </p:ext>
            </p:extLst>
          </p:nvPr>
        </p:nvGraphicFramePr>
        <p:xfrm>
          <a:off x="683820" y="844050"/>
          <a:ext cx="8208780" cy="38880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854880739"/>
                    </a:ext>
                  </a:extLst>
                </a:gridCol>
                <a:gridCol w="6696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3948782564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Наименование мероприятия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Контрольный срок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Заключение договора аренды на</a:t>
                      </a:r>
                      <a:r>
                        <a:rPr lang="ru-RU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объекты теплоэнергетического комплекса с региональной теплоснабжающей организацией сроком на 5 лет с 01.01.2022 по 31.12.2026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037321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Заключение договора аренды на</a:t>
                      </a:r>
                      <a:r>
                        <a:rPr lang="ru-RU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объекты теплоэнергетического комплекса Нелидовского городского округа между МУП «</a:t>
                      </a:r>
                      <a:r>
                        <a:rPr lang="ru-RU" sz="12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Горводоканал</a:t>
                      </a:r>
                      <a:r>
                        <a:rPr lang="ru-RU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 (согласие временного управляющего)</a:t>
                      </a: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 ООО</a:t>
                      </a:r>
                      <a:r>
                        <a:rPr lang="ru-RU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«ОЭС» (учредитель </a:t>
                      </a:r>
                      <a:r>
                        <a:rPr lang="ru-RU" sz="12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ru-RU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Правительство Тверской области) со сроком вступления в силу с 01.01.2022.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Арендные платежи будут направлены на погашение кредиторской задолженности </a:t>
                      </a:r>
                      <a:r>
                        <a:rPr lang="ru-RU" sz="12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МУПа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01.11.2021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13296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Установление тарифа на тепловую энергию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06268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Издание приказа ГУ РЭК об установлении экономически обоснованного тарифа ООО «ОЭС»</a:t>
                      </a:r>
                      <a:b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тепловую энергию на 2022 год в размере тарифа для населения (без субсидии в 2022 году)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01.12.2021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Регистрация опасных производственных объектов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Регистрация опасных производственных объектов в реестре ОПО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01.12.2021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Получение лицензии на эксплуатацию Ростехнадзора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01.01.2022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Докапитализация ООО «ОЭС»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6787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Принятие решения (Постановление Правительства) о внесении в уставной капитал ООО «ОЭС» средств в размере </a:t>
                      </a:r>
                      <a:r>
                        <a:rPr lang="ru-RU" sz="1200" b="1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274 756,39 тыс. руб. </a:t>
                      </a:r>
                      <a:r>
                        <a:rPr lang="ru-RU" sz="12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(прогноз </a:t>
                      </a:r>
                      <a:r>
                        <a:rPr lang="ru-RU" sz="1200" b="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межтарифной</a:t>
                      </a:r>
                      <a:r>
                        <a:rPr lang="ru-RU" sz="12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разницы в 2022 году)</a:t>
                      </a:r>
                      <a:endParaRPr lang="ru-RU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01.12.2021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92235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Перечисление средств на расчетный счет ООО «ОЭС»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20.12.2021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534014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 noChangeArrowheads="1"/>
          </p:cNvPicPr>
          <p:nvPr/>
        </p:nvPicPr>
        <p:blipFill>
          <a:blip r:embed="rId4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5466"/>
            <a:ext cx="576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Номер слайда 3"/>
          <p:cNvSpPr txBox="1">
            <a:spLocks/>
          </p:cNvSpPr>
          <p:nvPr/>
        </p:nvSpPr>
        <p:spPr>
          <a:xfrm>
            <a:off x="8748464" y="4731990"/>
            <a:ext cx="288032" cy="288032"/>
          </a:xfrm>
          <a:prstGeom prst="rect">
            <a:avLst/>
          </a:prstGeom>
        </p:spPr>
        <p:txBody>
          <a:bodyPr vert="horz" lIns="49797" tIns="24899" rIns="49797" bIns="24899" rtlCol="0" anchor="ctr"/>
          <a:lstStyle>
            <a:defPPr>
              <a:defRPr lang="ru-RU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fld id="{3E716BDD-ECB7-4C86-83A2-DDBB799AEF99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6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643462" y="53213"/>
            <a:ext cx="8249018" cy="615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ru-RU" sz="1700" dirty="0"/>
              <a:t>ПЛАН ДЕЙСТВИЙ ПО ПОДГОТОВКЕ И ПРОХОЖДЕНИЮ ОЗП 2021/2022 ГОДОВ В НЕЛИДОВСКОМ ГО (вариант докапитализация ОЭС) (продолжение)</a:t>
            </a:r>
          </a:p>
        </p:txBody>
      </p:sp>
      <p:sp>
        <p:nvSpPr>
          <p:cNvPr id="7" name="Блок-схема: узел 6">
            <a:extLst>
              <a:ext uri="{FF2B5EF4-FFF2-40B4-BE49-F238E27FC236}">
                <a16:creationId xmlns:a16="http://schemas.microsoft.com/office/drawing/2014/main" id="{0FA50819-9822-463C-ACAD-50656B6AB01E}"/>
              </a:ext>
            </a:extLst>
          </p:cNvPr>
          <p:cNvSpPr/>
          <p:nvPr/>
        </p:nvSpPr>
        <p:spPr>
          <a:xfrm>
            <a:off x="8712460" y="4155926"/>
            <a:ext cx="144016" cy="144016"/>
          </a:xfrm>
          <a:prstGeom prst="flowChartConnector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0" name="Блок-схема: узел 9">
            <a:extLst>
              <a:ext uri="{FF2B5EF4-FFF2-40B4-BE49-F238E27FC236}">
                <a16:creationId xmlns:a16="http://schemas.microsoft.com/office/drawing/2014/main" id="{0FA50819-9822-463C-ACAD-50656B6AB01E}"/>
              </a:ext>
            </a:extLst>
          </p:cNvPr>
          <p:cNvSpPr/>
          <p:nvPr/>
        </p:nvSpPr>
        <p:spPr>
          <a:xfrm>
            <a:off x="8712460" y="4551970"/>
            <a:ext cx="144016" cy="144016"/>
          </a:xfrm>
          <a:prstGeom prst="flowChartConnector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2" name="Блок-схема: узел 11">
            <a:extLst>
              <a:ext uri="{FF2B5EF4-FFF2-40B4-BE49-F238E27FC236}">
                <a16:creationId xmlns:a16="http://schemas.microsoft.com/office/drawing/2014/main" id="{0FA50819-9822-463C-ACAD-50656B6AB01E}"/>
              </a:ext>
            </a:extLst>
          </p:cNvPr>
          <p:cNvSpPr/>
          <p:nvPr/>
        </p:nvSpPr>
        <p:spPr>
          <a:xfrm>
            <a:off x="8712460" y="3687874"/>
            <a:ext cx="144016" cy="144016"/>
          </a:xfrm>
          <a:prstGeom prst="flowChartConnector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3" name="Блок-схема: узел 12">
            <a:extLst>
              <a:ext uri="{FF2B5EF4-FFF2-40B4-BE49-F238E27FC236}">
                <a16:creationId xmlns:a16="http://schemas.microsoft.com/office/drawing/2014/main" id="{0FA50819-9822-463C-ACAD-50656B6AB01E}"/>
              </a:ext>
            </a:extLst>
          </p:cNvPr>
          <p:cNvSpPr/>
          <p:nvPr/>
        </p:nvSpPr>
        <p:spPr>
          <a:xfrm>
            <a:off x="8712460" y="3471850"/>
            <a:ext cx="144016" cy="144016"/>
          </a:xfrm>
          <a:prstGeom prst="flowChartConnector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4" name="Блок-схема: узел 13">
            <a:extLst>
              <a:ext uri="{FF2B5EF4-FFF2-40B4-BE49-F238E27FC236}">
                <a16:creationId xmlns:a16="http://schemas.microsoft.com/office/drawing/2014/main" id="{0FA50819-9822-463C-ACAD-50656B6AB01E}"/>
              </a:ext>
            </a:extLst>
          </p:cNvPr>
          <p:cNvSpPr/>
          <p:nvPr/>
        </p:nvSpPr>
        <p:spPr>
          <a:xfrm>
            <a:off x="8712460" y="2823778"/>
            <a:ext cx="144016" cy="144016"/>
          </a:xfrm>
          <a:prstGeom prst="flowChartConnector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5" name="Блок-схема: узел 14">
            <a:extLst>
              <a:ext uri="{FF2B5EF4-FFF2-40B4-BE49-F238E27FC236}">
                <a16:creationId xmlns:a16="http://schemas.microsoft.com/office/drawing/2014/main" id="{0FA50819-9822-463C-ACAD-50656B6AB01E}"/>
              </a:ext>
            </a:extLst>
          </p:cNvPr>
          <p:cNvSpPr/>
          <p:nvPr/>
        </p:nvSpPr>
        <p:spPr>
          <a:xfrm>
            <a:off x="8712460" y="1815666"/>
            <a:ext cx="144016" cy="144016"/>
          </a:xfrm>
          <a:prstGeom prst="flowChartConnector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2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626" y="6540501"/>
            <a:ext cx="26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889108"/>
              </p:ext>
            </p:extLst>
          </p:nvPr>
        </p:nvGraphicFramePr>
        <p:xfrm>
          <a:off x="648600" y="736050"/>
          <a:ext cx="8244000" cy="40320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3854880739"/>
                    </a:ext>
                  </a:extLst>
                </a:gridCol>
                <a:gridCol w="6696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3220">
                  <a:extLst>
                    <a:ext uri="{9D8B030D-6E8A-4147-A177-3AD203B41FA5}">
                      <a16:colId xmlns:a16="http://schemas.microsoft.com/office/drawing/2014/main" val="394878256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Наименование мероприятия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Контрольный срок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Выполнение программы ремонтов и модернизации в целях подготовки к отопительному сезону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03732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Замена 2 700 </a:t>
                      </a:r>
                      <a:r>
                        <a:rPr lang="ru-RU" sz="12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пог.м</a:t>
                      </a:r>
                      <a:r>
                        <a:rPr lang="ru-RU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тепловых сетей, </a:t>
                      </a:r>
                      <a:r>
                        <a:rPr lang="ru-RU" sz="12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кап.ремонт</a:t>
                      </a:r>
                      <a:r>
                        <a:rPr lang="ru-RU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котлов ДКВР 20/13 № 1 и № 3 на котельной № 9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01.09.2021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(в работе)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13296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Приобретение и подключение комплектной </a:t>
                      </a:r>
                      <a:r>
                        <a:rPr lang="ru-RU" sz="12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блочно</a:t>
                      </a:r>
                      <a:r>
                        <a:rPr lang="ru-RU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-модульной мобильной котельной мощностью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3,0 МВт на древесной щепе для теплоснабжения жилых домов по ул. Победы (микрорайон </a:t>
                      </a:r>
                      <a:r>
                        <a:rPr lang="ru-RU" sz="12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ДОКа</a:t>
                      </a:r>
                      <a:r>
                        <a:rPr lang="ru-RU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01.10.2021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(требуется БК)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10695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Приобретение топлива в областной резерв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мазут</a:t>
                      </a: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топочный – </a:t>
                      </a:r>
                      <a:r>
                        <a:rPr lang="ru-RU" sz="1400" b="1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10 000 </a:t>
                      </a:r>
                      <a:r>
                        <a:rPr lang="ru-RU" sz="1400" b="1" baseline="0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r>
                        <a:rPr lang="ru-RU" sz="1400" b="1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4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СУГ </a:t>
                      </a: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ru-RU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1 300 </a:t>
                      </a:r>
                      <a:r>
                        <a:rPr lang="ru-RU" sz="1400" b="1" baseline="0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r>
                        <a:rPr lang="ru-RU" sz="1400" b="1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(нормативная потребность на период с 01.10.2021 по 01.02.2022). Выдача топлива администрации Нелидовского ГО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06268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Поставка первой партии 2 800 </a:t>
                      </a:r>
                      <a:r>
                        <a:rPr lang="ru-RU" sz="1200" b="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r>
                        <a:rPr lang="ru-RU" sz="12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мазута и 400 </a:t>
                      </a:r>
                      <a:r>
                        <a:rPr lang="ru-RU" sz="1200" b="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r>
                        <a:rPr lang="ru-RU" sz="12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СУГ – на склады в Нелидово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01.09.2021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(требуется БК)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Поставка второй партии 7 200 </a:t>
                      </a:r>
                      <a:r>
                        <a:rPr lang="ru-RU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2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мазута и 900 </a:t>
                      </a:r>
                      <a:r>
                        <a:rPr lang="ru-RU" sz="1200" b="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r>
                        <a:rPr lang="ru-RU" sz="12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СУГ – Конаковская ГРЭС (Нелидово)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01.11.2021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(требуется БК)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61825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Заключение договора аренды на</a:t>
                      </a:r>
                      <a:r>
                        <a:rPr lang="ru-RU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объекты теплоэнергетического комплекса с региональной теплоснабжающей организацией сроком на 5 лет с 01.01.2022 по 31.12.2026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Заключение договора аренды на</a:t>
                      </a:r>
                      <a:r>
                        <a:rPr lang="ru-RU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объекты теплоэнергетического комплекса Нелидовского городского округа между МУП «</a:t>
                      </a:r>
                      <a:r>
                        <a:rPr lang="ru-RU" sz="12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Горводоканал</a:t>
                      </a:r>
                      <a:r>
                        <a:rPr lang="ru-RU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 (согласие временного управляющего)</a:t>
                      </a: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 ООО</a:t>
                      </a:r>
                      <a:r>
                        <a:rPr lang="ru-RU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«ОЭС» (учредитель </a:t>
                      </a:r>
                      <a:r>
                        <a:rPr lang="ru-RU" sz="12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ru-RU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Правительство Тверской области) со сроком вступления в силу с 01.01.2022.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Арендные платежи будут направлены на погашение кредиторской задолженности </a:t>
                      </a:r>
                      <a:r>
                        <a:rPr lang="ru-RU" sz="12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МУПа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01.11.2021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 noChangeArrowheads="1"/>
          </p:cNvPicPr>
          <p:nvPr/>
        </p:nvPicPr>
        <p:blipFill>
          <a:blip r:embed="rId4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5466"/>
            <a:ext cx="576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Номер слайда 3"/>
          <p:cNvSpPr txBox="1">
            <a:spLocks/>
          </p:cNvSpPr>
          <p:nvPr/>
        </p:nvSpPr>
        <p:spPr>
          <a:xfrm>
            <a:off x="8748464" y="4731990"/>
            <a:ext cx="288032" cy="288032"/>
          </a:xfrm>
          <a:prstGeom prst="rect">
            <a:avLst/>
          </a:prstGeom>
        </p:spPr>
        <p:txBody>
          <a:bodyPr vert="horz" lIns="49797" tIns="24899" rIns="49797" bIns="24899" rtlCol="0" anchor="ctr"/>
          <a:lstStyle>
            <a:defPPr>
              <a:defRPr lang="ru-RU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fld id="{3E716BDD-ECB7-4C86-83A2-DDBB799AEF99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7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643462" y="53213"/>
            <a:ext cx="8249018" cy="615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ru-RU" sz="1700" dirty="0"/>
              <a:t>ПЛАН ДЕЙСТВИЙ ПО ПОДГОТОВКЕ И ПРОХОЖДЕНИЮ ОЗП 2021/2022 ГОДОВ В НЕЛИДОВСКОМ ГО (вариант с субсидией ТСО)</a:t>
            </a:r>
          </a:p>
        </p:txBody>
      </p:sp>
      <p:sp>
        <p:nvSpPr>
          <p:cNvPr id="7" name="Блок-схема: узел 6">
            <a:extLst>
              <a:ext uri="{FF2B5EF4-FFF2-40B4-BE49-F238E27FC236}">
                <a16:creationId xmlns:a16="http://schemas.microsoft.com/office/drawing/2014/main" id="{92FBEFB3-6465-4BAE-AF84-C51324B3CE49}"/>
              </a:ext>
            </a:extLst>
          </p:cNvPr>
          <p:cNvSpPr/>
          <p:nvPr/>
        </p:nvSpPr>
        <p:spPr>
          <a:xfrm>
            <a:off x="8712460" y="1491600"/>
            <a:ext cx="144016" cy="144016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0" name="Блок-схема: узел 9">
            <a:extLst>
              <a:ext uri="{FF2B5EF4-FFF2-40B4-BE49-F238E27FC236}">
                <a16:creationId xmlns:a16="http://schemas.microsoft.com/office/drawing/2014/main" id="{0FA50819-9822-463C-ACAD-50656B6AB01E}"/>
              </a:ext>
            </a:extLst>
          </p:cNvPr>
          <p:cNvSpPr/>
          <p:nvPr/>
        </p:nvSpPr>
        <p:spPr>
          <a:xfrm>
            <a:off x="8712460" y="1887674"/>
            <a:ext cx="144016" cy="144016"/>
          </a:xfrm>
          <a:prstGeom prst="flowChartConnector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2" name="Блок-схема: узел 11">
            <a:extLst>
              <a:ext uri="{FF2B5EF4-FFF2-40B4-BE49-F238E27FC236}">
                <a16:creationId xmlns:a16="http://schemas.microsoft.com/office/drawing/2014/main" id="{0FA50819-9822-463C-ACAD-50656B6AB01E}"/>
              </a:ext>
            </a:extLst>
          </p:cNvPr>
          <p:cNvSpPr/>
          <p:nvPr/>
        </p:nvSpPr>
        <p:spPr>
          <a:xfrm>
            <a:off x="8712460" y="2751770"/>
            <a:ext cx="144016" cy="144016"/>
          </a:xfrm>
          <a:prstGeom prst="flowChartConnector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3" name="Блок-схема: узел 12">
            <a:extLst>
              <a:ext uri="{FF2B5EF4-FFF2-40B4-BE49-F238E27FC236}">
                <a16:creationId xmlns:a16="http://schemas.microsoft.com/office/drawing/2014/main" id="{0FA50819-9822-463C-ACAD-50656B6AB01E}"/>
              </a:ext>
            </a:extLst>
          </p:cNvPr>
          <p:cNvSpPr/>
          <p:nvPr/>
        </p:nvSpPr>
        <p:spPr>
          <a:xfrm>
            <a:off x="8712460" y="3147814"/>
            <a:ext cx="144016" cy="144016"/>
          </a:xfrm>
          <a:prstGeom prst="flowChartConnector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4" name="Блок-схема: узел 13">
            <a:extLst>
              <a:ext uri="{FF2B5EF4-FFF2-40B4-BE49-F238E27FC236}">
                <a16:creationId xmlns:a16="http://schemas.microsoft.com/office/drawing/2014/main" id="{0FA50819-9822-463C-ACAD-50656B6AB01E}"/>
              </a:ext>
            </a:extLst>
          </p:cNvPr>
          <p:cNvSpPr/>
          <p:nvPr/>
        </p:nvSpPr>
        <p:spPr>
          <a:xfrm>
            <a:off x="8712460" y="4011910"/>
            <a:ext cx="144016" cy="144016"/>
          </a:xfrm>
          <a:prstGeom prst="flowChartConnector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931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626" y="6540501"/>
            <a:ext cx="26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21904"/>
              </p:ext>
            </p:extLst>
          </p:nvPr>
        </p:nvGraphicFramePr>
        <p:xfrm>
          <a:off x="647564" y="806890"/>
          <a:ext cx="8244000" cy="392516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3854880739"/>
                    </a:ext>
                  </a:extLst>
                </a:gridCol>
                <a:gridCol w="6696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3220">
                  <a:extLst>
                    <a:ext uri="{9D8B030D-6E8A-4147-A177-3AD203B41FA5}">
                      <a16:colId xmlns:a16="http://schemas.microsoft.com/office/drawing/2014/main" val="394878256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Наименование мероприятия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Контрольный срок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2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Установление тарифа на тепловую энергию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03732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Издание приказа ГУ РЭК об установлении экономически обоснованного тарифа ООО «ОЭС»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тепловую энергию на 2022 год в размере тарифа для населения (без субсидии в 2022 году)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01.12.2021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132960"/>
                  </a:ext>
                </a:extLst>
              </a:tr>
              <a:tr h="3242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Распределение субсидии на </a:t>
                      </a:r>
                      <a:r>
                        <a:rPr lang="ru-RU" sz="1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межтарифную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разницу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0626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Принятие Постановления о распределении субсидий ТСО Тверской области в 2022 году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20.12.2021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2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Регистрация опасных производственных объектов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Регистрация опасных производственных объектов в реестре ОПО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01.12.2021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Получение лицензии на эксплуатацию Ростехнадзора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01.01.2022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2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Доведение субсидии до ООО «ОЭС»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6787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Заключение соглашения между Минэнерго ТО и ООО «ОЭС» о предоставлении субсидии</a:t>
                      </a:r>
                      <a:endParaRPr lang="ru-RU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01.02.2022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92235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Перечисление субсидии на расчетный счет ООО «ОЭС» по факту отпущенной населению тепловой энергии за январь 2022 года и далее ежемесячно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15.02.2022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534014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 noChangeArrowheads="1"/>
          </p:cNvPicPr>
          <p:nvPr/>
        </p:nvPicPr>
        <p:blipFill>
          <a:blip r:embed="rId4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5466"/>
            <a:ext cx="576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Номер слайда 3"/>
          <p:cNvSpPr txBox="1">
            <a:spLocks/>
          </p:cNvSpPr>
          <p:nvPr/>
        </p:nvSpPr>
        <p:spPr>
          <a:xfrm>
            <a:off x="8748464" y="4731990"/>
            <a:ext cx="288032" cy="288032"/>
          </a:xfrm>
          <a:prstGeom prst="rect">
            <a:avLst/>
          </a:prstGeom>
        </p:spPr>
        <p:txBody>
          <a:bodyPr vert="horz" lIns="49797" tIns="24899" rIns="49797" bIns="24899" rtlCol="0" anchor="ctr"/>
          <a:lstStyle>
            <a:defPPr>
              <a:defRPr lang="ru-RU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fld id="{3E716BDD-ECB7-4C86-83A2-DDBB799AEF99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8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643462" y="53213"/>
            <a:ext cx="8249018" cy="615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ru-RU" sz="1700" dirty="0"/>
              <a:t>ПЛАН ДЕЙСТВИЙ ПО ПОДГОТОВКЕ И ПРОХОЖДЕНИЮ ОЗП 2021/2022 ГОДОВ В НЕЛИДОВСКОМ ГО (вариант с субсидией ТСО) (продолжение)</a:t>
            </a:r>
          </a:p>
        </p:txBody>
      </p:sp>
      <p:sp>
        <p:nvSpPr>
          <p:cNvPr id="7" name="Блок-схема: узел 6">
            <a:extLst>
              <a:ext uri="{FF2B5EF4-FFF2-40B4-BE49-F238E27FC236}">
                <a16:creationId xmlns:a16="http://schemas.microsoft.com/office/drawing/2014/main" id="{0FA50819-9822-463C-ACAD-50656B6AB01E}"/>
              </a:ext>
            </a:extLst>
          </p:cNvPr>
          <p:cNvSpPr/>
          <p:nvPr/>
        </p:nvSpPr>
        <p:spPr>
          <a:xfrm>
            <a:off x="8712460" y="1707654"/>
            <a:ext cx="144016" cy="144016"/>
          </a:xfrm>
          <a:prstGeom prst="flowChartConnector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0" name="Блок-схема: узел 9">
            <a:extLst>
              <a:ext uri="{FF2B5EF4-FFF2-40B4-BE49-F238E27FC236}">
                <a16:creationId xmlns:a16="http://schemas.microsoft.com/office/drawing/2014/main" id="{0FA50819-9822-463C-ACAD-50656B6AB01E}"/>
              </a:ext>
            </a:extLst>
          </p:cNvPr>
          <p:cNvSpPr/>
          <p:nvPr/>
        </p:nvSpPr>
        <p:spPr>
          <a:xfrm>
            <a:off x="8712460" y="2499742"/>
            <a:ext cx="144016" cy="144016"/>
          </a:xfrm>
          <a:prstGeom prst="flowChartConnector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2" name="Блок-схема: узел 11">
            <a:extLst>
              <a:ext uri="{FF2B5EF4-FFF2-40B4-BE49-F238E27FC236}">
                <a16:creationId xmlns:a16="http://schemas.microsoft.com/office/drawing/2014/main" id="{0FA50819-9822-463C-ACAD-50656B6AB01E}"/>
              </a:ext>
            </a:extLst>
          </p:cNvPr>
          <p:cNvSpPr/>
          <p:nvPr/>
        </p:nvSpPr>
        <p:spPr>
          <a:xfrm>
            <a:off x="8712460" y="3111810"/>
            <a:ext cx="144016" cy="144016"/>
          </a:xfrm>
          <a:prstGeom prst="flowChartConnector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3" name="Блок-схема: узел 12">
            <a:extLst>
              <a:ext uri="{FF2B5EF4-FFF2-40B4-BE49-F238E27FC236}">
                <a16:creationId xmlns:a16="http://schemas.microsoft.com/office/drawing/2014/main" id="{0FA50819-9822-463C-ACAD-50656B6AB01E}"/>
              </a:ext>
            </a:extLst>
          </p:cNvPr>
          <p:cNvSpPr/>
          <p:nvPr/>
        </p:nvSpPr>
        <p:spPr>
          <a:xfrm>
            <a:off x="8712460" y="3399842"/>
            <a:ext cx="144016" cy="144016"/>
          </a:xfrm>
          <a:prstGeom prst="flowChartConnector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4" name="Блок-схема: узел 13">
            <a:extLst>
              <a:ext uri="{FF2B5EF4-FFF2-40B4-BE49-F238E27FC236}">
                <a16:creationId xmlns:a16="http://schemas.microsoft.com/office/drawing/2014/main" id="{0FA50819-9822-463C-ACAD-50656B6AB01E}"/>
              </a:ext>
            </a:extLst>
          </p:cNvPr>
          <p:cNvSpPr/>
          <p:nvPr/>
        </p:nvSpPr>
        <p:spPr>
          <a:xfrm>
            <a:off x="8712460" y="4011910"/>
            <a:ext cx="144016" cy="144016"/>
          </a:xfrm>
          <a:prstGeom prst="flowChartConnector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5" name="Блок-схема: узел 14">
            <a:extLst>
              <a:ext uri="{FF2B5EF4-FFF2-40B4-BE49-F238E27FC236}">
                <a16:creationId xmlns:a16="http://schemas.microsoft.com/office/drawing/2014/main" id="{0FA50819-9822-463C-ACAD-50656B6AB01E}"/>
              </a:ext>
            </a:extLst>
          </p:cNvPr>
          <p:cNvSpPr/>
          <p:nvPr/>
        </p:nvSpPr>
        <p:spPr>
          <a:xfrm>
            <a:off x="8712460" y="4299942"/>
            <a:ext cx="144016" cy="144016"/>
          </a:xfrm>
          <a:prstGeom prst="flowChartConnector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17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0"/>
          <p:cNvSpPr>
            <a:spLocks noGrp="1"/>
          </p:cNvSpPr>
          <p:nvPr>
            <p:ph type="title"/>
          </p:nvPr>
        </p:nvSpPr>
        <p:spPr>
          <a:xfrm>
            <a:off x="683568" y="51470"/>
            <a:ext cx="8208912" cy="65886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ФИНАНСОВАЯ ПОТРЕБНОСТЬ СРЕДСТВ</a:t>
            </a:r>
            <a:r>
              <a:rPr lang="en-US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ПРИ ПОДГОТОВКЕ НЕЛИДОВСКОГО ГОРОДСКОГО ОКРУГА К ОЗП 2021–2022 ГОДОВ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626" y="6540501"/>
            <a:ext cx="26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190818"/>
              </p:ext>
            </p:extLst>
          </p:nvPr>
        </p:nvGraphicFramePr>
        <p:xfrm>
          <a:off x="611560" y="1203560"/>
          <a:ext cx="8244000" cy="27720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854880739"/>
                    </a:ext>
                  </a:extLst>
                </a:gridCol>
                <a:gridCol w="50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81986754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3948782564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Наименование мероприятия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Сумма,  млн</a:t>
                      </a:r>
                      <a:r>
                        <a:rPr lang="ru-RU" sz="1600" b="1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руб.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Источник средств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Приобретение </a:t>
                      </a:r>
                      <a:r>
                        <a:rPr lang="ru-RU" sz="1600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10 000 </a:t>
                      </a:r>
                      <a:r>
                        <a:rPr lang="ru-RU" sz="1600" b="1" dirty="0" err="1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тн</a:t>
                      </a:r>
                      <a:r>
                        <a:rPr lang="ru-RU" sz="1600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мазута топочного</a:t>
                      </a:r>
                      <a:endParaRPr lang="ru-RU" sz="1600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(на период с октября 2021 г. по февраль</a:t>
                      </a:r>
                      <a:r>
                        <a:rPr lang="ru-RU" sz="16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2022 г.</a:t>
                      </a:r>
                      <a:r>
                        <a:rPr lang="ru-RU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303,0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 источника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Приобретение </a:t>
                      </a:r>
                      <a:r>
                        <a:rPr lang="ru-RU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1 300 </a:t>
                      </a:r>
                      <a:r>
                        <a:rPr lang="ru-RU" sz="16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r>
                        <a:rPr lang="ru-RU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СУГ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(на период с октября 2021 г. по февраль</a:t>
                      </a:r>
                      <a:r>
                        <a:rPr lang="ru-RU" sz="16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2022 г.</a:t>
                      </a:r>
                      <a:r>
                        <a:rPr lang="ru-RU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55,3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Приобретение комплектной </a:t>
                      </a:r>
                      <a:r>
                        <a:rPr lang="ru-RU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блочно</a:t>
                      </a:r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-модульной мобильной</a:t>
                      </a:r>
                      <a:r>
                        <a:rPr lang="ru-RU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котельной работающей на щепе + дробилка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37,0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ИТОГО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395,3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895149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 noChangeArrowheads="1"/>
          </p:cNvPicPr>
          <p:nvPr/>
        </p:nvPicPr>
        <p:blipFill>
          <a:blip r:embed="rId4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5496" y="15466"/>
            <a:ext cx="576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Номер слайда 3"/>
          <p:cNvSpPr txBox="1">
            <a:spLocks/>
          </p:cNvSpPr>
          <p:nvPr/>
        </p:nvSpPr>
        <p:spPr>
          <a:xfrm>
            <a:off x="8748464" y="4731990"/>
            <a:ext cx="288032" cy="288032"/>
          </a:xfrm>
          <a:prstGeom prst="rect">
            <a:avLst/>
          </a:prstGeom>
        </p:spPr>
        <p:txBody>
          <a:bodyPr vert="horz" lIns="49797" tIns="24899" rIns="49797" bIns="24899" rtlCol="0" anchor="ctr"/>
          <a:lstStyle>
            <a:defPPr>
              <a:defRPr lang="ru-RU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fld id="{3E716BDD-ECB7-4C86-83A2-DDBB799AEF99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9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10" descr="D:\Толстых\прочее\для презентаций\Рисунок3.jpg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00"/>
                    </a14:imgEffect>
                    <a14:imgEffect>
                      <a14:saturation sat="35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513" r="14940" b="513"/>
          <a:stretch/>
        </p:blipFill>
        <p:spPr bwMode="auto">
          <a:xfrm>
            <a:off x="8496480" y="123478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5467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56894</TotalTime>
  <Words>2832</Words>
  <Application>Microsoft Office PowerPoint</Application>
  <PresentationFormat>Экран (16:9)</PresentationFormat>
  <Paragraphs>694</Paragraphs>
  <Slides>17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СТРУКТУРА КРЕДИТОРСКОЙ ЗАДОЛЖЕННОСТИ МУП «ГОРВОДОКАНАЛ»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ФИНАНСОВАЯ ПОТРЕБНОСТЬ СРЕДСТВ ПРИ ПОДГОТОВКЕ НЕЛИДОВСКОГО ГОРОДСКОГО ОКРУГА К ОЗП 2021–2022 ГОДОВ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dom</dc:creator>
  <cp:lastModifiedBy>ЦветковАИ</cp:lastModifiedBy>
  <cp:revision>6039</cp:revision>
  <cp:lastPrinted>2021-07-09T06:55:55Z</cp:lastPrinted>
  <dcterms:modified xsi:type="dcterms:W3CDTF">2021-07-09T08:19:08Z</dcterms:modified>
</cp:coreProperties>
</file>