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9872663" cy="67976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766" autoAdjust="0"/>
    <p:restoredTop sz="94966" autoAdjust="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 panose="020B0604020202020204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 panose="02020603050405020304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 panose="02020603050405020304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 panose="02020603050405020304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79B272E-C3B7-4BEF-9A36-D933E1689051}" type="slidenum">
              <a:rPr lang="ru-RU" sz="1400" b="0" strike="noStrike" spc="-1">
                <a:latin typeface="Times New Roman" panose="02020603050405020304"/>
              </a:rPr>
              <a:t>‹#›</a:t>
            </a:fld>
            <a:endParaRPr lang="ru-RU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195038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09588"/>
            <a:ext cx="4525963" cy="2547937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35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F654770-0D9D-4F38-864A-03DAB61E43F1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</a:t>
            </a:fld>
            <a:endParaRPr lang="ru-RU" sz="160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15736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70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9154A9-411D-48D4-8C27-FE31087BCD24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10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71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32293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74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CC6B3F-A564-4385-BFBA-D884E2D94932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11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75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7747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78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429420-11CC-4B71-8B74-B6D7A8669EFE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12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79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050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82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386915-FF87-487A-8F1A-6AB23453DA94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13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83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1688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86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503A3F2-8490-4FDB-BC28-3B50227D0ACA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14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87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45799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90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34DD04-A6AA-4D61-BB70-F756DB440F40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15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91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10492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94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337A10-5ACC-4AEC-868B-7966E43696F3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16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95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41575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98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5F4A1A-D802-41B1-B4FB-32DF810F1E7E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17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99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7752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302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7476F1-26CA-4F2A-A48F-D5CD7FFDBB06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18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303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5156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омер слайда 6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7122296-B10C-44C8-B6D0-D75699F1CC9B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2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500" y="190500"/>
            <a:ext cx="3035300" cy="1709738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86760" y="1989000"/>
            <a:ext cx="7898400" cy="429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39" name="Slide Number Placeholder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845A4E-13B9-4B5B-9A82-827B1A62F60F}" type="slidenum"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2</a:t>
            </a:fld>
            <a:endParaRPr lang="ru-RU" sz="160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7359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Номер слайда 6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56CF3-7168-485C-8B45-9735134FDFE3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3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500" y="190500"/>
            <a:ext cx="3035300" cy="1709738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86760" y="1989000"/>
            <a:ext cx="7898400" cy="429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43" name="Slide Number Placeholder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7571A8-8BE1-4F34-8361-C05705205F8D}" type="slidenum"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3</a:t>
            </a:fld>
            <a:endParaRPr lang="ru-RU" sz="160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3323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6200" y="747713"/>
            <a:ext cx="6623050" cy="372745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46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F082CD-EE1E-4677-A707-A89918A163F6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4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47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568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50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A31BC9E-08A4-49F1-B618-AAF8ADD95021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5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51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925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54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1B7B4D-2CB3-41A5-B264-C91FA9BC254A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6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55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9731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58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630B5D-F60A-4842-9DBE-F777C61D86DA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7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59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9476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62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F8C51C-62CD-4876-A080-FC6171774E4F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8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63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15859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66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CE42B9-D2F8-445B-B338-48246208975F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9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67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3806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280" cy="39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/>
          <p:nvPr/>
        </p:nvSpPr>
        <p:spPr>
          <a:xfrm>
            <a:off x="1636560" y="2327400"/>
            <a:ext cx="9738360" cy="25825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Информация о деятельности </a:t>
            </a:r>
            <a:endParaRPr lang="ru-RU" sz="3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 err="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Главархитектуры</a:t>
            </a:r>
            <a:r>
              <a:rPr lang="ru-RU" sz="3200" b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 Тверской области </a:t>
            </a:r>
            <a:endParaRPr lang="ru-RU" sz="3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(по состоянию на </a:t>
            </a:r>
            <a:r>
              <a:rPr lang="ru-RU" sz="3200" b="1" i="1" spc="-1" dirty="0" smtClean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25</a:t>
            </a:r>
            <a:r>
              <a:rPr lang="ru-RU" sz="3200" b="1" i="1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.06.2021</a:t>
            </a:r>
            <a:r>
              <a:rPr lang="ru-RU" sz="3200" b="1" i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)</a:t>
            </a:r>
            <a:endParaRPr lang="ru-RU" sz="3200" b="0" strike="noStrike" spc="-1" dirty="0">
              <a:latin typeface="Arial" panose="020B0604020202020204"/>
            </a:endParaRPr>
          </a:p>
        </p:txBody>
      </p:sp>
      <p:pic>
        <p:nvPicPr>
          <p:cNvPr id="121" name="Рисунок 1"/>
          <p:cNvPicPr/>
          <p:nvPr/>
        </p:nvPicPr>
        <p:blipFill>
          <a:blip r:embed="rId3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20"/>
          <p:cNvSpPr/>
          <p:nvPr/>
        </p:nvSpPr>
        <p:spPr>
          <a:xfrm>
            <a:off x="1198440" y="260280"/>
            <a:ext cx="10463760" cy="118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АКТА ОСВИДЕТЕЛЬСТВОВАНИЯ ПРОВЕДЕНИЯ ОСНОВНЫХ РАБОТ ПО СТРОИТЕЛЬСТВУ ИЖС </a:t>
            </a:r>
            <a:b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</a:b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ДЛЯ МАТЕРИНСКОГО КАПИТАЛА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68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69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1F8767F-4D8C-42CB-BF6D-BB3396424A95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10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70" name="Таблица 4"/>
          <p:cNvGraphicFramePr/>
          <p:nvPr>
            <p:extLst>
              <p:ext uri="{D42A27DB-BD31-4B8C-83A1-F6EECF244321}">
                <p14:modId xmlns:p14="http://schemas.microsoft.com/office/powerpoint/2010/main" val="3743511344"/>
              </p:ext>
            </p:extLst>
          </p:nvPr>
        </p:nvGraphicFramePr>
        <p:xfrm>
          <a:off x="2158920" y="237348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23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20"/>
          <p:cNvSpPr/>
          <p:nvPr/>
        </p:nvSpPr>
        <p:spPr>
          <a:xfrm>
            <a:off x="1198440" y="260280"/>
            <a:ext cx="10463760" cy="118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УВЕДОМЛЕНИЯ О ВЫЯВЛЕНИИ САМОВОЛЬНОЙ ПОСТРОЙКИ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72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73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7A0750A-E1EF-4AD0-B059-BF2F3BE961EC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11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74" name="Таблица 4"/>
          <p:cNvGraphicFramePr/>
          <p:nvPr>
            <p:extLst>
              <p:ext uri="{D42A27DB-BD31-4B8C-83A1-F6EECF244321}">
                <p14:modId xmlns:p14="http://schemas.microsoft.com/office/powerpoint/2010/main" val="2131529961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17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Подано исков в суд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9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76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77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541A92D-CE7C-416C-8296-7704DB58A6C0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12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78" name="Таблица 4"/>
          <p:cNvGraphicFramePr/>
          <p:nvPr>
            <p:extLst>
              <p:ext uri="{D42A27DB-BD31-4B8C-83A1-F6EECF244321}">
                <p14:modId xmlns:p14="http://schemas.microsoft.com/office/powerpoint/2010/main" val="2921112633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46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Заголовок 20"/>
          <p:cNvSpPr/>
          <p:nvPr/>
        </p:nvSpPr>
        <p:spPr>
          <a:xfrm>
            <a:off x="920115" y="4549140"/>
            <a:ext cx="10890250" cy="9728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latin typeface="Times New Roman" panose="02020603050405020304"/>
              </a:rPr>
              <a:t>Принято постановление </a:t>
            </a:r>
            <a:r>
              <a:rPr lang="ru-RU" sz="2000" spc="-1" dirty="0">
                <a:latin typeface="Times New Roman" panose="02020603050405020304"/>
              </a:rPr>
              <a:t>Правительства Тверской области от 28.05.2021 №307-пп «О внесении изменения в отдельные постановления Правительства Тверской области</a:t>
            </a:r>
            <a:r>
              <a:rPr lang="ru-RU" sz="2000" spc="-1" dirty="0" smtClean="0">
                <a:latin typeface="Times New Roman" panose="02020603050405020304"/>
              </a:rPr>
              <a:t>» (</a:t>
            </a:r>
            <a:r>
              <a:rPr lang="ru-RU" sz="2000" b="0" strike="noStrike" spc="-1" dirty="0" smtClean="0">
                <a:latin typeface="Times New Roman" panose="02020603050405020304"/>
                <a:ea typeface="DejaVu Sans" panose="020B0603030804020204"/>
              </a:rPr>
              <a:t>о </a:t>
            </a:r>
            <a:r>
              <a:rPr lang="ru-RU" sz="2000" b="0" strike="noStrike" spc="-1" dirty="0">
                <a:latin typeface="Times New Roman" panose="02020603050405020304"/>
                <a:ea typeface="DejaVu Sans" panose="020B0603030804020204"/>
              </a:rPr>
              <a:t>наделении МВК по земельным отношениям полномочиями комиссии по </a:t>
            </a:r>
            <a:r>
              <a:rPr lang="ru-RU" sz="2000" b="0" strike="noStrike" spc="-1" dirty="0" smtClean="0">
                <a:latin typeface="Times New Roman" panose="02020603050405020304"/>
                <a:ea typeface="DejaVu Sans" panose="020B0603030804020204"/>
              </a:rPr>
              <a:t>ПЗЗ)</a:t>
            </a:r>
            <a:endParaRPr lang="ru-RU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81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82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F1A6C94-3E05-4251-9BAD-6BC9FC432B7B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13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83" name="Таблица 4"/>
          <p:cNvGraphicFramePr/>
          <p:nvPr>
            <p:extLst>
              <p:ext uri="{D42A27DB-BD31-4B8C-83A1-F6EECF244321}">
                <p14:modId xmlns:p14="http://schemas.microsoft.com/office/powerpoint/2010/main" val="2070310414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Заголовок 20"/>
          <p:cNvSpPr/>
          <p:nvPr/>
        </p:nvSpPr>
        <p:spPr>
          <a:xfrm>
            <a:off x="875030" y="4312920"/>
            <a:ext cx="10890250" cy="12528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latin typeface="Times New Roman" panose="02020603050405020304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spc="-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86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87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FEC2FE4-490D-40A0-8424-988F37919AEE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14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88" name="Таблица 4"/>
          <p:cNvGraphicFramePr/>
          <p:nvPr>
            <p:extLst>
              <p:ext uri="{D42A27DB-BD31-4B8C-83A1-F6EECF244321}">
                <p14:modId xmlns:p14="http://schemas.microsoft.com/office/powerpoint/2010/main" val="2270461620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60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Внесено изменений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Заголовок 20"/>
          <p:cNvSpPr/>
          <p:nvPr/>
        </p:nvSpPr>
        <p:spPr>
          <a:xfrm>
            <a:off x="917820" y="4301132"/>
            <a:ext cx="11025000" cy="1625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latin typeface="Times New Roman" panose="02020603050405020304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spc="-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ЗАЯВЛЕНИЕ ОБ УТВЕРЖДЕНИИ ПРОЕКТОВ </a:t>
            </a:r>
            <a:b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</a:b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ПЛАНИРОВКИ ТЕРРИТОРИИ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91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92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14CC5AD-37F2-40D3-A362-4B58FC137BA6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15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93" name="Таблица 4"/>
          <p:cNvGraphicFramePr/>
          <p:nvPr>
            <p:extLst>
              <p:ext uri="{D42A27DB-BD31-4B8C-83A1-F6EECF244321}">
                <p14:modId xmlns:p14="http://schemas.microsoft.com/office/powerpoint/2010/main" val="3662133404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46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Утверждено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Заголовок 20"/>
          <p:cNvSpPr/>
          <p:nvPr/>
        </p:nvSpPr>
        <p:spPr>
          <a:xfrm>
            <a:off x="985520" y="4554855"/>
            <a:ext cx="10890250" cy="12922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latin typeface="Times New Roman" panose="02020603050405020304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spc="-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ГРАДОСТРОИТЕЛЬНОГО ПЛАНА </a:t>
            </a:r>
            <a:b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</a:b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ЗЕМЕЛЬНОГО УЧАСТКА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96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97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CBF84FD-272A-4430-91F7-F25D66942919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16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98" name="Таблица 4"/>
          <p:cNvGraphicFramePr/>
          <p:nvPr>
            <p:extLst>
              <p:ext uri="{D42A27DB-BD31-4B8C-83A1-F6EECF244321}">
                <p14:modId xmlns:p14="http://schemas.microsoft.com/office/powerpoint/2010/main" val="2147470310"/>
              </p:ext>
            </p:extLst>
          </p:nvPr>
        </p:nvGraphicFramePr>
        <p:xfrm>
          <a:off x="1967040" y="198972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648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235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Заголовок 20"/>
          <p:cNvSpPr/>
          <p:nvPr/>
        </p:nvSpPr>
        <p:spPr>
          <a:xfrm>
            <a:off x="920115" y="4549140"/>
            <a:ext cx="10890250" cy="1111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Планируется закупка услуг по разработке ГПЗУ (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топооснова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 + чертеж) на 150 ед. </a:t>
            </a:r>
            <a:endParaRPr lang="ru-RU" sz="20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с целью недопущения продолжения нарушений сроков предоставления услуги   </a:t>
            </a:r>
            <a:endParaRPr lang="ru-RU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201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E33891F-B9BD-479B-9B8C-D7556D821F91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17</a:t>
            </a:fld>
            <a:endParaRPr lang="ru-RU" sz="1900" b="0" strike="noStrike" spc="-1">
              <a:latin typeface="Arial" panose="020B0604020202020204"/>
            </a:endParaRPr>
          </a:p>
        </p:txBody>
      </p:sp>
      <p:sp>
        <p:nvSpPr>
          <p:cNvPr id="202" name="Заголовок 20"/>
          <p:cNvSpPr/>
          <p:nvPr/>
        </p:nvSpPr>
        <p:spPr>
          <a:xfrm>
            <a:off x="1414800" y="7380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 panose="020B0604020202020204"/>
            </a:endParaRPr>
          </a:p>
        </p:txBody>
      </p:sp>
      <p:graphicFrame>
        <p:nvGraphicFramePr>
          <p:cNvPr id="203" name="Таблица 1"/>
          <p:cNvGraphicFramePr/>
          <p:nvPr>
            <p:extLst>
              <p:ext uri="{D42A27DB-BD31-4B8C-83A1-F6EECF244321}">
                <p14:modId xmlns:p14="http://schemas.microsoft.com/office/powerpoint/2010/main" val="790114480"/>
              </p:ext>
            </p:extLst>
          </p:nvPr>
        </p:nvGraphicFramePr>
        <p:xfrm>
          <a:off x="1558055" y="765215"/>
          <a:ext cx="10035720" cy="565056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№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Адм. регламенты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строительство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1. Запуск ГИСОГД (НПА + оплата</a:t>
                      </a:r>
                      <a:r>
                        <a:rPr lang="ru-RU" sz="1600" b="0" strike="noStrike" spc="-1" baseline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по контракту)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</a:t>
                      </a: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.Создание 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ввод в эксплуатацию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3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205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55A35F5-4471-4599-A9D9-41A6F8AA5B2B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18</a:t>
            </a:fld>
            <a:endParaRPr lang="ru-RU" sz="1900" b="0" strike="noStrike" spc="-1">
              <a:latin typeface="Arial" panose="020B0604020202020204"/>
            </a:endParaRPr>
          </a:p>
        </p:txBody>
      </p:sp>
      <p:sp>
        <p:nvSpPr>
          <p:cNvPr id="206" name="Заголовок 20"/>
          <p:cNvSpPr/>
          <p:nvPr/>
        </p:nvSpPr>
        <p:spPr>
          <a:xfrm>
            <a:off x="1422000" y="-6120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 panose="020B0604020202020204"/>
            </a:endParaRPr>
          </a:p>
        </p:txBody>
      </p:sp>
      <p:graphicFrame>
        <p:nvGraphicFramePr>
          <p:cNvPr id="207" name="Таблица 1"/>
          <p:cNvGraphicFramePr/>
          <p:nvPr>
            <p:extLst>
              <p:ext uri="{D42A27DB-BD31-4B8C-83A1-F6EECF244321}">
                <p14:modId xmlns:p14="http://schemas.microsoft.com/office/powerpoint/2010/main" val="1381133835"/>
              </p:ext>
            </p:extLst>
          </p:nvPr>
        </p:nvGraphicFramePr>
        <p:xfrm>
          <a:off x="1558295" y="764865"/>
          <a:ext cx="10064880" cy="5465631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№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услуги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Правовое регулирование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Требуемые действия и ресурсы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Административные регламенты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Выдача ГПЗУ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  <a:sym typeface="+mn-ea"/>
                        </a:rPr>
                        <a:t>Регламент утвержден</a:t>
                      </a:r>
                      <a:endParaRPr lang="ru-RU" sz="1500" b="0" strike="noStrike" spc="-1" dirty="0" smtClean="0"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</a:rPr>
                        <a:t>1</a:t>
                      </a:r>
                      <a:r>
                        <a:rPr lang="ru-RU" sz="15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cs typeface="+mn-cs"/>
                        </a:rPr>
                        <a:t>. Запуск ГИСОГД (НПА + оплата по контракту)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2.Создание </a:t>
                      </a:r>
                      <a:r>
                        <a:rPr lang="ru-RU" sz="15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официального сайта  для сбора предложений и замечаний в рамках проведения общественных обсуждений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отклонение от предельных параметров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</a:rPr>
                        <a:t>имеется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дальнейшая процедура согласования проекта в установленном порядке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7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условно-разрешенный вид использования земельного участка или объекта капитального строительства  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</a:rPr>
                        <a:t>имеется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дальнейшая процедура согласования проекта в установленном порядке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8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Выдача разрешений на установку рекламных конструкций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4"/>
          <p:cNvSpPr/>
          <p:nvPr/>
        </p:nvSpPr>
        <p:spPr>
          <a:xfrm>
            <a:off x="1344600" y="255600"/>
            <a:ext cx="105001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РЕГУЛИРОВАНИЕ ПЕРЕДАННЫХ ПОЛНОМОЧИЙ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209" name="Рисунок 1"/>
          <p:cNvPicPr/>
          <p:nvPr/>
        </p:nvPicPr>
        <p:blipFill>
          <a:blip r:embed="rId2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210" name="Скругленный прямоугольник 13"/>
          <p:cNvSpPr/>
          <p:nvPr/>
        </p:nvSpPr>
        <p:spPr>
          <a:xfrm>
            <a:off x="6829560" y="3219480"/>
            <a:ext cx="5339160" cy="25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11" name="Номер слайда 9"/>
          <p:cNvSpPr/>
          <p:nvPr/>
        </p:nvSpPr>
        <p:spPr>
          <a:xfrm>
            <a:off x="9336240" y="6492960"/>
            <a:ext cx="28422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EDB0587-38F9-4119-BB26-3CE2E7CB342F}" type="slidenum">
              <a:rPr lang="ru-RU" sz="16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19</a:t>
            </a:fld>
            <a:endParaRPr lang="ru-RU" sz="1600" b="0" strike="noStrike" spc="-1">
              <a:latin typeface="Arial" panose="020B0604020202020204"/>
            </a:endParaRPr>
          </a:p>
        </p:txBody>
      </p:sp>
      <p:graphicFrame>
        <p:nvGraphicFramePr>
          <p:cNvPr id="212" name="Таблица 1"/>
          <p:cNvGraphicFramePr/>
          <p:nvPr/>
        </p:nvGraphicFramePr>
        <p:xfrm>
          <a:off x="1585800" y="1568520"/>
          <a:ext cx="9909360" cy="41749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п/п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Вр. номер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Ход работы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-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-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14"/>
          <p:cNvSpPr/>
          <p:nvPr/>
        </p:nvSpPr>
        <p:spPr>
          <a:xfrm>
            <a:off x="1504800" y="417600"/>
            <a:ext cx="97365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РЕСУРСЫ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23" name="Рисунок 1"/>
          <p:cNvPicPr/>
          <p:nvPr/>
        </p:nvPicPr>
        <p:blipFill>
          <a:blip r:embed="rId3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368360" y="1666800"/>
            <a:ext cx="34264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 panose="02020603050405020304"/>
                <a:ea typeface="DejaVu Sans" panose="020B0603030804020204"/>
              </a:rPr>
              <a:t>Общая штатная численность</a:t>
            </a:r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125" name="Прямая соединительная линия 10"/>
          <p:cNvSpPr/>
          <p:nvPr/>
        </p:nvSpPr>
        <p:spPr>
          <a:xfrm>
            <a:off x="4970160" y="1562040"/>
            <a:ext cx="360" cy="4613040"/>
          </a:xfrm>
          <a:prstGeom prst="line">
            <a:avLst/>
          </a:prstGeom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Скругленный прямоугольник 3"/>
          <p:cNvSpPr/>
          <p:nvPr/>
        </p:nvSpPr>
        <p:spPr>
          <a:xfrm>
            <a:off x="5184720" y="1546200"/>
            <a:ext cx="6693480" cy="9468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48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ед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,  в том числе дополнительно 20 ед. с 01.01.2021 </a:t>
            </a: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378080" y="2862360"/>
            <a:ext cx="3426480" cy="7042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Замещено  по состоянию на </a:t>
            </a:r>
            <a:r>
              <a:rPr lang="ru-RU" sz="2000" b="1" spc="-1" dirty="0" smtClean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25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.06.2021</a:t>
            </a: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128" name="Скругленный прямоугольник 3"/>
          <p:cNvSpPr/>
          <p:nvPr/>
        </p:nvSpPr>
        <p:spPr>
          <a:xfrm>
            <a:off x="5191200" y="2779560"/>
            <a:ext cx="6693480" cy="9468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41 ед. (с учетом декретных должностей), </a:t>
            </a:r>
            <a:endParaRPr lang="ru-RU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в том числе из резерва </a:t>
            </a: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129" name="TextBox 6"/>
          <p:cNvSpPr/>
          <p:nvPr/>
        </p:nvSpPr>
        <p:spPr>
          <a:xfrm>
            <a:off x="1390680" y="4113360"/>
            <a:ext cx="34264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Вакантно</a:t>
            </a:r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130" name="Скругленный прямоугольник 3"/>
          <p:cNvSpPr/>
          <p:nvPr/>
        </p:nvSpPr>
        <p:spPr>
          <a:xfrm>
            <a:off x="5184720" y="4013280"/>
            <a:ext cx="6693480" cy="194688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7 ед., в том числе:</a:t>
            </a:r>
            <a:endParaRPr lang="ru-RU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Отдел территориального планирования – 3 ед.</a:t>
            </a:r>
            <a:endParaRPr lang="ru-RU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Организационный отдел – 3 ед.</a:t>
            </a:r>
            <a:endParaRPr lang="ru-RU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Отдел наружной рекламы – 1 ед.</a:t>
            </a:r>
            <a:endParaRPr lang="ru-RU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131" name="Номер слайда 3"/>
          <p:cNvSpPr/>
          <p:nvPr/>
        </p:nvSpPr>
        <p:spPr>
          <a:xfrm>
            <a:off x="9345600" y="646596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481DB53-8F73-4D5C-989D-E89CED2F57FF}" type="slidenum">
              <a:rPr lang="ru-RU" sz="18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</a:t>
            </a:fld>
            <a:endParaRPr lang="ru-RU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14"/>
          <p:cNvSpPr/>
          <p:nvPr/>
        </p:nvSpPr>
        <p:spPr>
          <a:xfrm>
            <a:off x="1344600" y="255600"/>
            <a:ext cx="105001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214" name="Рисунок 1"/>
          <p:cNvPicPr/>
          <p:nvPr/>
        </p:nvPicPr>
        <p:blipFill>
          <a:blip r:embed="rId2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215" name="Скругленный прямоугольник 13"/>
          <p:cNvSpPr/>
          <p:nvPr/>
        </p:nvSpPr>
        <p:spPr>
          <a:xfrm>
            <a:off x="6829560" y="3219480"/>
            <a:ext cx="5339160" cy="25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16" name="Номер слайда 9"/>
          <p:cNvSpPr/>
          <p:nvPr/>
        </p:nvSpPr>
        <p:spPr>
          <a:xfrm>
            <a:off x="9336240" y="6492960"/>
            <a:ext cx="28422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1744D97-423B-4D11-8C52-5B3FCBA4E151}" type="slidenum">
              <a:rPr lang="ru-RU" sz="16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20</a:t>
            </a:fld>
            <a:endParaRPr lang="ru-RU" sz="1600" b="0" strike="noStrike" spc="-1">
              <a:latin typeface="Arial" panose="020B0604020202020204"/>
            </a:endParaRPr>
          </a:p>
        </p:txBody>
      </p:sp>
      <p:graphicFrame>
        <p:nvGraphicFramePr>
          <p:cNvPr id="217" name="Таблица 1"/>
          <p:cNvGraphicFramePr/>
          <p:nvPr>
            <p:extLst>
              <p:ext uri="{D42A27DB-BD31-4B8C-83A1-F6EECF244321}">
                <p14:modId xmlns:p14="http://schemas.microsoft.com/office/powerpoint/2010/main" val="2002773764"/>
              </p:ext>
            </p:extLst>
          </p:nvPr>
        </p:nvGraphicFramePr>
        <p:xfrm>
          <a:off x="1600200" y="1355760"/>
          <a:ext cx="10075320" cy="4052612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п/п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Вр. номер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Ход работы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3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Вр-682049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З</a:t>
                      </a: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акон 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Тверской области от 23.04.2021 № 21-ЗО «О внесении изменений в закон Тверской области «О градостроительной деятельности на территории Тверской области»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Вр-177355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З</a:t>
                      </a: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акон 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Тверской области от 23.04.2021 № 22-ЗО 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14"/>
          <p:cNvSpPr/>
          <p:nvPr/>
        </p:nvSpPr>
        <p:spPr>
          <a:xfrm>
            <a:off x="1344600" y="255600"/>
            <a:ext cx="105001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219" name="Рисунок 1"/>
          <p:cNvPicPr/>
          <p:nvPr/>
        </p:nvPicPr>
        <p:blipFill>
          <a:blip r:embed="rId2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220" name="Скругленный прямоугольник 13"/>
          <p:cNvSpPr/>
          <p:nvPr/>
        </p:nvSpPr>
        <p:spPr>
          <a:xfrm>
            <a:off x="6829560" y="3219480"/>
            <a:ext cx="5339160" cy="25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21" name="Номер слайда 9"/>
          <p:cNvSpPr/>
          <p:nvPr/>
        </p:nvSpPr>
        <p:spPr>
          <a:xfrm>
            <a:off x="9336240" y="6492960"/>
            <a:ext cx="28422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49F7005-578F-45A9-B3C6-AAC2225ED634}" type="slidenum">
              <a:rPr lang="ru-RU" sz="16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21</a:t>
            </a:fld>
            <a:endParaRPr lang="ru-RU" sz="1600" b="0" strike="noStrike" spc="-1">
              <a:latin typeface="Arial" panose="020B0604020202020204"/>
            </a:endParaRPr>
          </a:p>
        </p:txBody>
      </p:sp>
      <p:graphicFrame>
        <p:nvGraphicFramePr>
          <p:cNvPr id="222" name="Таблица 3"/>
          <p:cNvGraphicFramePr/>
          <p:nvPr>
            <p:extLst>
              <p:ext uri="{D42A27DB-BD31-4B8C-83A1-F6EECF244321}">
                <p14:modId xmlns:p14="http://schemas.microsoft.com/office/powerpoint/2010/main" val="96504423"/>
              </p:ext>
            </p:extLst>
          </p:nvPr>
        </p:nvGraphicFramePr>
        <p:xfrm>
          <a:off x="1549800" y="1126800"/>
          <a:ext cx="9975600" cy="4944086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п/п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Вр. номер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Ход работы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Вр-682502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</a:rPr>
                        <a:t>Постановление Правительства Тверской области от 28.05.2021 №308-пп «О внесении изменения в отдельные постановления Правительства Тверской области» 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</a:rPr>
                        <a:t>НПА принят</a:t>
                      </a:r>
                      <a:endParaRPr lang="ru-RU" sz="1600" b="0" strike="noStrike" spc="-1" dirty="0">
                        <a:latin typeface="+mn-lt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Вр-792228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Прямоугольник 14"/>
          <p:cNvSpPr/>
          <p:nvPr/>
        </p:nvSpPr>
        <p:spPr>
          <a:xfrm>
            <a:off x="1344600" y="255600"/>
            <a:ext cx="105001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224" name="Рисунок 1"/>
          <p:cNvPicPr/>
          <p:nvPr/>
        </p:nvPicPr>
        <p:blipFill>
          <a:blip r:embed="rId2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225" name="Скругленный прямоугольник 13"/>
          <p:cNvSpPr/>
          <p:nvPr/>
        </p:nvSpPr>
        <p:spPr>
          <a:xfrm>
            <a:off x="6829560" y="3219480"/>
            <a:ext cx="5339160" cy="25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26" name="Номер слайда 9"/>
          <p:cNvSpPr/>
          <p:nvPr/>
        </p:nvSpPr>
        <p:spPr>
          <a:xfrm>
            <a:off x="9336240" y="6492960"/>
            <a:ext cx="28422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B8F21414-86F0-4032-A5BF-2D4DF7095E4E}" type="slidenum">
              <a:rPr lang="ru-RU" sz="16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22</a:t>
            </a:fld>
            <a:endParaRPr lang="ru-RU" sz="1600" b="0" strike="noStrike" spc="-1">
              <a:latin typeface="Arial" panose="020B0604020202020204"/>
            </a:endParaRPr>
          </a:p>
        </p:txBody>
      </p:sp>
      <p:graphicFrame>
        <p:nvGraphicFramePr>
          <p:cNvPr id="227" name="Таблица 1"/>
          <p:cNvGraphicFramePr/>
          <p:nvPr>
            <p:extLst>
              <p:ext uri="{D42A27DB-BD31-4B8C-83A1-F6EECF244321}">
                <p14:modId xmlns:p14="http://schemas.microsoft.com/office/powerpoint/2010/main" val="518255609"/>
              </p:ext>
            </p:extLst>
          </p:nvPr>
        </p:nvGraphicFramePr>
        <p:xfrm>
          <a:off x="1468440" y="1108440"/>
          <a:ext cx="10252440" cy="4714574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7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п/п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Вр. номер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Ход работы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7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Вр-159757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8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Вр-362657 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</a:rPr>
                        <a:t>Постановление Правительства Тверской области от 28.05.2021 №307-пп «О внесении изменения в отдельные постановления Правительства Тверской области» (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постановление Правительства Тверской области от 19.04.2020 № 226-пп)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</a:rPr>
                        <a:t>НПА принят</a:t>
                      </a:r>
                      <a:endParaRPr lang="ru-RU" sz="1600" b="0" strike="noStrike" spc="-1" dirty="0">
                        <a:latin typeface="+mn-lt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14"/>
          <p:cNvSpPr/>
          <p:nvPr/>
        </p:nvSpPr>
        <p:spPr>
          <a:xfrm>
            <a:off x="1234800" y="0"/>
            <a:ext cx="10500120" cy="441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РЕГЛАМЕНТЫ</a:t>
            </a:r>
            <a:endParaRPr lang="ru-RU" sz="2000" b="0" strike="noStrike" spc="-1">
              <a:latin typeface="Arial" panose="020B0604020202020204"/>
            </a:endParaRPr>
          </a:p>
        </p:txBody>
      </p:sp>
      <p:pic>
        <p:nvPicPr>
          <p:cNvPr id="229" name="Рисунок 1"/>
          <p:cNvPicPr/>
          <p:nvPr/>
        </p:nvPicPr>
        <p:blipFill>
          <a:blip r:embed="rId2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230" name="Скругленный прямоугольник 13"/>
          <p:cNvSpPr/>
          <p:nvPr/>
        </p:nvSpPr>
        <p:spPr>
          <a:xfrm>
            <a:off x="6829560" y="3219480"/>
            <a:ext cx="5339160" cy="25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31" name="Номер слайда 9"/>
          <p:cNvSpPr/>
          <p:nvPr/>
        </p:nvSpPr>
        <p:spPr>
          <a:xfrm>
            <a:off x="9336240" y="6492960"/>
            <a:ext cx="28422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3096795-5E85-42AC-BD69-ED7B4C33428A}" type="slidenum">
              <a:rPr lang="ru-RU" sz="16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23</a:t>
            </a:fld>
            <a:endParaRPr lang="ru-RU" sz="1600" b="0" strike="noStrike" spc="-1">
              <a:latin typeface="Arial" panose="020B0604020202020204"/>
            </a:endParaRPr>
          </a:p>
        </p:txBody>
      </p:sp>
      <p:graphicFrame>
        <p:nvGraphicFramePr>
          <p:cNvPr id="232" name="Таблица 3"/>
          <p:cNvGraphicFramePr/>
          <p:nvPr>
            <p:extLst>
              <p:ext uri="{D42A27DB-BD31-4B8C-83A1-F6EECF244321}">
                <p14:modId xmlns:p14="http://schemas.microsoft.com/office/powerpoint/2010/main" val="3947830164"/>
              </p:ext>
            </p:extLst>
          </p:nvPr>
        </p:nvGraphicFramePr>
        <p:xfrm>
          <a:off x="1355040" y="391680"/>
          <a:ext cx="10337760" cy="6162520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п/п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3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7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Наименование строки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 Уведомление о планируемом строительстве ИЖС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Уведомление о соответствии построенного объекта ИЖС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ГПЗУ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строительство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ввод объекта в эксплуатацию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Разработка проекта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Антикоррупционная экспертиза проектов НПА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19.02.2021-05.03.2021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Направление в ГАУ МФЦ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24.02.2021 № 579-ЕЯ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24.02.2021 № 579-ЕЯ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24.02.2021 № 579-ЕЯ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24.02.2021 № 579-ЕЯ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24.02.2021 № 588-ЛТ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 № 541-ЕЯ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 № 551-ЕЯ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Заключение ГАУ МФЦ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18.03.2021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18.03.2021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08.04.2021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</a:t>
                      </a: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03.06.2021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</a:t>
                      </a: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03.06.2021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03.03.2021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03.03.2021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Временный №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Вр- 240794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Вр-240835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Вр-238722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Вр-238953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Вр-242716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Вр-235742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Вр-239311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Ход работы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1000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  <a:sym typeface="+mn-ea"/>
                        </a:rPr>
                        <a:t>Регламент утвержден</a:t>
                      </a:r>
                      <a:endParaRPr lang="ru-RU" sz="1000" b="0" strike="noStrike" spc="-1" dirty="0" smtClean="0">
                        <a:latin typeface="+mn-lt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подготовлен проект адм. регламента, </a:t>
                      </a:r>
                      <a:r>
                        <a:rPr lang="ru-RU" sz="1000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проводится дальнейшая процедура согласования проекта в установленном порядке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подготовлен проект адм. регламента, </a:t>
                      </a:r>
                      <a:r>
                        <a:rPr lang="ru-RU" sz="1000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проводится дальнейшая процедура </a:t>
                      </a:r>
                      <a:r>
                        <a:rPr lang="ru-RU" sz="1000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cs typeface="+mn-cs"/>
                          <a:sym typeface="+mn-ea"/>
                        </a:rPr>
                        <a:t>согласования проекта </a:t>
                      </a:r>
                      <a:r>
                        <a:rPr lang="ru-RU" sz="1000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cs typeface="+mn-cs"/>
                          <a:sym typeface="+mn-ea"/>
                        </a:rPr>
                        <a:t>(с 16.06.2021 в правовом управлении)</a:t>
                      </a:r>
                      <a:endParaRPr lang="ru-RU" sz="1000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Замечания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ru-RU" altLang="en-US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согласован с новыми замечаниями </a:t>
                      </a:r>
                      <a:r>
                        <a:rPr lang="ru-RU" sz="1000" b="0" strike="noStrike" spc="-1" dirty="0" err="1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Минконтролем</a:t>
                      </a: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– замечания устранены (идет </a:t>
                      </a:r>
                      <a:r>
                        <a:rPr lang="ru-RU" sz="1000" b="0" strike="noStrike" spc="-1" dirty="0" err="1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пересогласование</a:t>
                      </a: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)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Согласован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22.03.2021 Егоров И.И.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21.04.2021 Данилова Е.А.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22.03.2021 Егоров И.И.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21.04.2021 Данилова Е.А.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22.04.2021 Егоров И.И. 10.05.2021 Данилова Е.А.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tabLst>
                          <a:tab pos="0" algn="l"/>
                        </a:tabLst>
                      </a:pP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</a:t>
                      </a:r>
                      <a:r>
                        <a:rPr lang="ru-RU" sz="1000" b="0" strike="noStrike" spc="-1" dirty="0" err="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Подтихова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М.И., Белорусов В.А</a:t>
                      </a: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</a:rPr>
                        <a:t>., Егоров И.И.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</a:t>
                      </a:r>
                      <a:r>
                        <a:rPr lang="ru-RU" sz="1000" b="0" strike="noStrike" spc="-1" dirty="0" err="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Подтихова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М.И., Белорусов В.А</a:t>
                      </a: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., Беленко А.Ю., Егоров И.И.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22.03.2021 Егоров И.И.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20.04.2021 Данилова Е.А.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11.03.2021 Егоров И.И.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20.04.2021 Данилова Е.А.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Ожидаемый срок утверждения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15.07.2021</a:t>
                      </a:r>
                      <a:endParaRPr lang="ru-RU" sz="1000" b="0" strike="noStrike" spc="-1" dirty="0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4"/>
          <p:cNvSpPr/>
          <p:nvPr/>
        </p:nvSpPr>
        <p:spPr>
          <a:xfrm>
            <a:off x="1504800" y="461880"/>
            <a:ext cx="97365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ДИНАМИКА</a:t>
            </a: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КАДРОВОЙ ОБЕСПЕЧЕННОСТИ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33" name="Рисунок 1"/>
          <p:cNvPicPr/>
          <p:nvPr/>
        </p:nvPicPr>
        <p:blipFill>
          <a:blip r:embed="rId3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4" name="Таблица 1"/>
          <p:cNvGraphicFramePr/>
          <p:nvPr>
            <p:extLst>
              <p:ext uri="{D42A27DB-BD31-4B8C-83A1-F6EECF244321}">
                <p14:modId xmlns:p14="http://schemas.microsoft.com/office/powerpoint/2010/main" val="366384178"/>
              </p:ext>
            </p:extLst>
          </p:nvPr>
        </p:nvGraphicFramePr>
        <p:xfrm>
          <a:off x="1637993" y="1888621"/>
          <a:ext cx="9941559" cy="1907860"/>
        </p:xfrm>
        <a:graphic>
          <a:graphicData uri="http://schemas.openxmlformats.org/drawingml/2006/table">
            <a:tbl>
              <a:tblPr/>
              <a:tblGrid>
                <a:gridCol w="138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3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33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57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01.12.2020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01.01.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01.02.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01.03.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01.04.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01.05.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ru-RU" sz="20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01.06.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ru-RU" sz="20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cs typeface="+mn-cs"/>
                        </a:rPr>
                        <a:t>25.06.</a:t>
                      </a:r>
                      <a:endParaRPr lang="ru-RU" sz="2000" b="1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28 ед. </a:t>
                      </a:r>
                      <a:endParaRPr lang="ru-RU" sz="20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28 ед.</a:t>
                      </a:r>
                      <a:endParaRPr lang="ru-RU" sz="20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28 ед.</a:t>
                      </a:r>
                      <a:endParaRPr lang="ru-RU" sz="20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34 ед.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40 ед.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41 ед.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41 ед.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</a:rPr>
                        <a:t>41 ед.</a:t>
                      </a:r>
                      <a:endParaRPr lang="ru-RU" sz="2000" b="0" strike="noStrike" spc="-1" dirty="0" smtClean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Заголовок 20"/>
          <p:cNvSpPr/>
          <p:nvPr/>
        </p:nvSpPr>
        <p:spPr>
          <a:xfrm>
            <a:off x="572040" y="3789720"/>
            <a:ext cx="10485000" cy="692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Планируется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заместить 7 вакантных 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единиц в срок до </a:t>
            </a: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10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.07.2021</a:t>
            </a: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136" name="Номер слайда 3"/>
          <p:cNvSpPr/>
          <p:nvPr/>
        </p:nvSpPr>
        <p:spPr>
          <a:xfrm>
            <a:off x="9345600" y="646596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0165658-F8BD-4411-82F9-C353E4973E0F}" type="slidenum">
              <a:rPr lang="ru-RU" sz="18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3</a:t>
            </a:fld>
            <a:endParaRPr lang="ru-RU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20"/>
          <p:cNvSpPr/>
          <p:nvPr/>
        </p:nvSpPr>
        <p:spPr>
          <a:xfrm>
            <a:off x="1198440" y="21276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38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2080"/>
            <a:ext cx="959400" cy="1180080"/>
          </a:xfrm>
          <a:prstGeom prst="rect">
            <a:avLst/>
          </a:prstGeom>
          <a:ln w="0">
            <a:noFill/>
          </a:ln>
        </p:spPr>
      </p:pic>
      <p:sp>
        <p:nvSpPr>
          <p:cNvPr id="139" name="Номер слайда 3"/>
          <p:cNvSpPr/>
          <p:nvPr/>
        </p:nvSpPr>
        <p:spPr>
          <a:xfrm>
            <a:off x="9345600" y="646596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B73CD8A-1FD4-410F-AA47-BCB2AA257F6B}" type="slidenum">
              <a:rPr lang="ru-RU" sz="18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4</a:t>
            </a:fld>
            <a:endParaRPr lang="ru-RU" sz="1800" b="0" strike="noStrike" spc="-1">
              <a:latin typeface="Arial" panose="020B0604020202020204"/>
            </a:endParaRPr>
          </a:p>
        </p:txBody>
      </p:sp>
      <p:graphicFrame>
        <p:nvGraphicFramePr>
          <p:cNvPr id="140" name="Таблица 4"/>
          <p:cNvGraphicFramePr/>
          <p:nvPr>
            <p:extLst>
              <p:ext uri="{D42A27DB-BD31-4B8C-83A1-F6EECF244321}">
                <p14:modId xmlns:p14="http://schemas.microsoft.com/office/powerpoint/2010/main" val="1541865932"/>
              </p:ext>
            </p:extLst>
          </p:nvPr>
        </p:nvGraphicFramePr>
        <p:xfrm>
          <a:off x="1390680" y="1160640"/>
          <a:ext cx="10367640" cy="517428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Потребность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Обеспеченность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Примечание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Рабочее место сотрудников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(системный блок,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монитор)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900" b="0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900" b="0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900" b="0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900" b="0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900" b="0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Поступление техники в количестве: </a:t>
                      </a: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</a:t>
                      </a: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комплектов компьютеров и </a:t>
                      </a: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</a:t>
                      </a: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МФУ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- 28 мая 2021 года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МФУ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Мебель 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15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Предоставлено во временное пользование Учреждением по эксплуатации и обслуживанию зданий и помещений – 5.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19.03.2021 заявка на закупку мебели направлена в Комитет Госзаказа Тверской области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20"/>
          <p:cNvSpPr/>
          <p:nvPr/>
        </p:nvSpPr>
        <p:spPr>
          <a:xfrm>
            <a:off x="1257480" y="2728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ОБЩЕЕ КОЛИЧЕСТВО ЗАЯВЛЕНИЙ, СВЯЗАННЫХ С РЕАЛИЗАЦИЕЙ ПЕРЕДАННЫХ ПОЛНОМОЧИЙ, </a:t>
            </a:r>
            <a:br>
              <a:rPr lang="ru-RU" sz="2400" b="1" strike="noStrike" spc="-1" dirty="0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</a:br>
            <a:r>
              <a:rPr lang="ru-RU" sz="2400" b="1" strike="noStrike" spc="-1" dirty="0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ПОСТУПИВШИХ С 1 ЯНВАРЯ ПО </a:t>
            </a:r>
            <a:r>
              <a:rPr lang="ru-RU" sz="2400" b="1" strike="noStrike" spc="-1" dirty="0" smtClean="0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25 ИЮНЯ 2021 </a:t>
            </a:r>
            <a:r>
              <a:rPr lang="ru-RU" sz="2400" b="1" strike="noStrike" spc="-1" dirty="0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ГОДА</a:t>
            </a:r>
            <a:endParaRPr lang="ru-RU" sz="2400" b="0" strike="noStrike" spc="-1" dirty="0">
              <a:latin typeface="Arial" panose="020B0604020202020204"/>
            </a:endParaRPr>
          </a:p>
        </p:txBody>
      </p:sp>
      <p:pic>
        <p:nvPicPr>
          <p:cNvPr id="142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43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8475E46-2F20-4826-B506-A3F326FD5B48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5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44" name="Таблица 2"/>
          <p:cNvGraphicFramePr/>
          <p:nvPr>
            <p:extLst>
              <p:ext uri="{D42A27DB-BD31-4B8C-83A1-F6EECF244321}">
                <p14:modId xmlns:p14="http://schemas.microsoft.com/office/powerpoint/2010/main" val="1137747620"/>
              </p:ext>
            </p:extLst>
          </p:nvPr>
        </p:nvGraphicFramePr>
        <p:xfrm>
          <a:off x="2448000" y="2085840"/>
          <a:ext cx="7678440" cy="282528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2914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1645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Процент исполнения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  </a:t>
                      </a: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56 </a:t>
                      </a: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%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20"/>
          <p:cNvSpPr/>
          <p:nvPr/>
        </p:nvSpPr>
        <p:spPr>
          <a:xfrm>
            <a:off x="1257480" y="2728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РАЗРЕШЕНИЙ НА СТРОИТЕЛЬСТВО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46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47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6DB6AB1-F5F2-410F-AFBF-5D9435B5185F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6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48" name="Таблица 2"/>
          <p:cNvGraphicFramePr/>
          <p:nvPr>
            <p:extLst>
              <p:ext uri="{D42A27DB-BD31-4B8C-83A1-F6EECF244321}">
                <p14:modId xmlns:p14="http://schemas.microsoft.com/office/powerpoint/2010/main" val="114409316"/>
              </p:ext>
            </p:extLst>
          </p:nvPr>
        </p:nvGraphicFramePr>
        <p:xfrm>
          <a:off x="2192400" y="2085840"/>
          <a:ext cx="8126280" cy="172692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335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250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РАЗРЕШЕНИЙ НА ВВОД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50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51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7201CB4-372D-4A0B-865E-2B3E385B6193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7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52" name="Таблица 4"/>
          <p:cNvGraphicFramePr/>
          <p:nvPr>
            <p:extLst>
              <p:ext uri="{D42A27DB-BD31-4B8C-83A1-F6EECF244321}">
                <p14:modId xmlns:p14="http://schemas.microsoft.com/office/powerpoint/2010/main" val="1157027651"/>
              </p:ext>
            </p:extLst>
          </p:nvPr>
        </p:nvGraphicFramePr>
        <p:xfrm>
          <a:off x="2158920" y="209232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128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89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УВЕДОМЛЕНИЯ ПО ИЖС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54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55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ABF5EBF-F400-4350-8AEA-1121B2D36D13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8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56" name="Таблица 5"/>
          <p:cNvGraphicFramePr/>
          <p:nvPr>
            <p:extLst>
              <p:ext uri="{D42A27DB-BD31-4B8C-83A1-F6EECF244321}">
                <p14:modId xmlns:p14="http://schemas.microsoft.com/office/powerpoint/2010/main" val="283087019"/>
              </p:ext>
            </p:extLst>
          </p:nvPr>
        </p:nvGraphicFramePr>
        <p:xfrm>
          <a:off x="2543040" y="1893960"/>
          <a:ext cx="7391160" cy="17269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1287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798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Таблица 8"/>
          <p:cNvGraphicFramePr/>
          <p:nvPr>
            <p:extLst>
              <p:ext uri="{D42A27DB-BD31-4B8C-83A1-F6EECF244321}">
                <p14:modId xmlns:p14="http://schemas.microsoft.com/office/powerpoint/2010/main" val="479530126"/>
              </p:ext>
            </p:extLst>
          </p:nvPr>
        </p:nvGraphicFramePr>
        <p:xfrm>
          <a:off x="2543040" y="4581360"/>
          <a:ext cx="7391160" cy="17287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112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98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Заголовок 20"/>
          <p:cNvSpPr/>
          <p:nvPr/>
        </p:nvSpPr>
        <p:spPr>
          <a:xfrm>
            <a:off x="2398680" y="3855960"/>
            <a:ext cx="7391880" cy="646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 panose="020B0604020202020204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2367000" y="1306440"/>
            <a:ext cx="81270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УВЕДОМЛЕНИЯ ПО СНОСУ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61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62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2770F69-DF3E-4AB3-9D84-1B4227A5E43A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9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63" name="Таблица 4"/>
          <p:cNvGraphicFramePr/>
          <p:nvPr>
            <p:extLst>
              <p:ext uri="{D42A27DB-BD31-4B8C-83A1-F6EECF244321}">
                <p14:modId xmlns:p14="http://schemas.microsoft.com/office/powerpoint/2010/main" val="282344511"/>
              </p:ext>
            </p:extLst>
          </p:nvPr>
        </p:nvGraphicFramePr>
        <p:xfrm>
          <a:off x="3022560" y="2085840"/>
          <a:ext cx="6432120" cy="17269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88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Принято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88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Таблица 5"/>
          <p:cNvGraphicFramePr/>
          <p:nvPr>
            <p:extLst>
              <p:ext uri="{D42A27DB-BD31-4B8C-83A1-F6EECF244321}">
                <p14:modId xmlns:p14="http://schemas.microsoft.com/office/powerpoint/2010/main" val="1933178197"/>
              </p:ext>
            </p:extLst>
          </p:nvPr>
        </p:nvGraphicFramePr>
        <p:xfrm>
          <a:off x="3022560" y="4581360"/>
          <a:ext cx="6432120" cy="17287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57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Принято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57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TextBox 9"/>
          <p:cNvSpPr/>
          <p:nvPr/>
        </p:nvSpPr>
        <p:spPr>
          <a:xfrm>
            <a:off x="4654440" y="1509840"/>
            <a:ext cx="31676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 планируемом сносе</a:t>
            </a:r>
            <a:endParaRPr lang="ru-RU" sz="2400" b="0" strike="noStrike" spc="-1">
              <a:latin typeface="Arial" panose="020B0604020202020204"/>
            </a:endParaRPr>
          </a:p>
        </p:txBody>
      </p:sp>
      <p:sp>
        <p:nvSpPr>
          <p:cNvPr id="166" name="TextBox 10"/>
          <p:cNvSpPr/>
          <p:nvPr/>
        </p:nvSpPr>
        <p:spPr>
          <a:xfrm>
            <a:off x="4654440" y="4005360"/>
            <a:ext cx="29581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 завершении сноса</a:t>
            </a:r>
            <a:endParaRPr lang="ru-RU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1470</Words>
  <Application>Microsoft Office PowerPoint</Application>
  <PresentationFormat>Произвольный</PresentationFormat>
  <Paragraphs>380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Голиков А.С.</dc:creator>
  <cp:lastModifiedBy>Смялковский Павел Евгеньевич</cp:lastModifiedBy>
  <cp:revision>2124</cp:revision>
  <dcterms:created xsi:type="dcterms:W3CDTF">2008-01-31T09:14:00Z</dcterms:created>
  <dcterms:modified xsi:type="dcterms:W3CDTF">2021-06-25T17:32:06Z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Произвольный</vt:lpwstr>
  </property>
  <property fmtid="{D5CDD505-2E9C-101B-9397-08002B2CF9AE}" pid="4" name="Slides">
    <vt:i4>23</vt:i4>
  </property>
  <property fmtid="{D5CDD505-2E9C-101B-9397-08002B2CF9AE}" pid="5" name="KSOProductBuildVer">
    <vt:lpwstr>1049-11.2.0.10093</vt:lpwstr>
  </property>
</Properties>
</file>