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85" r:id="rId2"/>
    <p:sldId id="286" r:id="rId3"/>
  </p:sldIdLst>
  <p:sldSz cx="9144000" cy="5143500" type="screen16x9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5.47\&#1088;&#1077;&#1075;&#1091;&#1083;&#1080;&#1088;&#1086;&#1074;&#1072;&#1085;&#1080;&#1077;%20&#1078;&#1080;&#1083;%20-%20&#1082;&#1086;&#1084;%20&#1082;&#1086;&#1084;&#1087;&#1083;&#1077;&#1082;&#1089;&#1072;\!%20&#1055;&#1040;&#1055;&#1050;&#1048;%20&#1054;&#1058;&#1044;&#1045;&#1051;&#1040;%20&#1042;&#1054;&#1044;&#1067;\1.&#1052;&#1077;&#1083;&#1100;&#1085;&#1080;&#1082;&#1086;&#1074;&#1072;\&#1058;&#1072;&#1088;&#1080;&#1092;&#1099;%20&#1062;&#1060;&#1054;\&#1048;&#1085;&#1092;&#1086;&#1088;&#1084;&#1072;&#1094;&#1080;&#1103;%20&#1087;&#1086;%20&#1090;&#1072;&#1088;&#1080;&#1092;&#1072;&#1084;%20&#1042;&#1057;%20&#1042;&#1054;%20&#1062;&#1060;&#1054;-2020%20&#1089;%20&#1076;&#1080;&#1072;&#1075;&#1088;&#1072;&#1084;&#1084;&#1072;&#1084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5.47\&#1088;&#1077;&#1075;&#1091;&#1083;&#1080;&#1088;&#1086;&#1074;&#1072;&#1085;&#1080;&#1077;%20&#1078;&#1080;&#1083;%20-%20&#1082;&#1086;&#1084;%20&#1082;&#1086;&#1084;&#1087;&#1083;&#1077;&#1082;&#1089;&#1072;\!%20&#1055;&#1040;&#1055;&#1050;&#1048;%20&#1054;&#1058;&#1044;&#1045;&#1051;&#1040;%20&#1042;&#1054;&#1044;&#1067;\1.&#1052;&#1077;&#1083;&#1100;&#1085;&#1080;&#1082;&#1086;&#1074;&#1072;\&#1058;&#1072;&#1088;&#1080;&#1092;&#1099;%20&#1062;&#1060;&#1054;\&#1048;&#1085;&#1092;&#1086;&#1088;&#1084;&#1072;&#1094;&#1080;&#1103;%20&#1087;&#1086;%20&#1090;&#1072;&#1088;&#1080;&#1092;&#1072;&#1084;%20&#1042;&#1057;%20&#1042;&#1054;%20&#1062;&#1060;&#1054;-2020%20&#1089;%20&#1076;&#1080;&#1072;&#1075;&#1088;&#1072;&#1084;&#1084;&#1072;&#1084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120C-460B-8D80-5D4F4C24304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20C-460B-8D80-5D4F4C2430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aseline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 ВС '!$B$9:$B$30</c:f>
              <c:strCache>
                <c:ptCount val="21"/>
                <c:pt idx="0">
                  <c:v>ООО «Тверь Водоканал»</c:v>
                </c:pt>
                <c:pt idx="1">
                  <c:v>Тверская область</c:v>
                </c:pt>
                <c:pt idx="2">
                  <c:v>Орловская область</c:v>
                </c:pt>
                <c:pt idx="3">
                  <c:v>Брянская область</c:v>
                </c:pt>
                <c:pt idx="4">
                  <c:v>Тамбовская область</c:v>
                </c:pt>
                <c:pt idx="5">
                  <c:v>Ивановская область</c:v>
                </c:pt>
                <c:pt idx="6">
                  <c:v>Воронежская область</c:v>
                </c:pt>
                <c:pt idx="7">
                  <c:v>Белгородская область</c:v>
                </c:pt>
                <c:pt idx="8">
                  <c:v>Калужская область</c:v>
                </c:pt>
                <c:pt idx="9">
                  <c:v>Тульская область</c:v>
                </c:pt>
                <c:pt idx="10">
                  <c:v>Вологодская область</c:v>
                </c:pt>
                <c:pt idx="11">
                  <c:v>Курская область</c:v>
                </c:pt>
                <c:pt idx="12">
                  <c:v>Рязанская область</c:v>
                </c:pt>
                <c:pt idx="13">
                  <c:v>Смоленская область</c:v>
                </c:pt>
                <c:pt idx="14">
                  <c:v>Липецкая область</c:v>
                </c:pt>
                <c:pt idx="15">
                  <c:v>Владимирская область</c:v>
                </c:pt>
                <c:pt idx="16">
                  <c:v>Костромская область</c:v>
                </c:pt>
                <c:pt idx="17">
                  <c:v>Ярославская область</c:v>
                </c:pt>
                <c:pt idx="18">
                  <c:v>Псковская область</c:v>
                </c:pt>
                <c:pt idx="19">
                  <c:v>Новгородская область</c:v>
                </c:pt>
                <c:pt idx="20">
                  <c:v>Московская область</c:v>
                </c:pt>
              </c:strCache>
            </c:strRef>
          </c:cat>
          <c:val>
            <c:numRef>
              <c:f>' ВС '!$S$9:$S$30</c:f>
              <c:numCache>
                <c:formatCode>0.00</c:formatCode>
                <c:ptCount val="21"/>
                <c:pt idx="0">
                  <c:v>21.95</c:v>
                </c:pt>
                <c:pt idx="1">
                  <c:v>23.02</c:v>
                </c:pt>
                <c:pt idx="2">
                  <c:v>23.04</c:v>
                </c:pt>
                <c:pt idx="3">
                  <c:v>24.22</c:v>
                </c:pt>
                <c:pt idx="4">
                  <c:v>24.4</c:v>
                </c:pt>
                <c:pt idx="5">
                  <c:v>25.71</c:v>
                </c:pt>
                <c:pt idx="6">
                  <c:v>27</c:v>
                </c:pt>
                <c:pt idx="7">
                  <c:v>27.21</c:v>
                </c:pt>
                <c:pt idx="8">
                  <c:v>27.47</c:v>
                </c:pt>
                <c:pt idx="9">
                  <c:v>28.5</c:v>
                </c:pt>
                <c:pt idx="10">
                  <c:v>29.09</c:v>
                </c:pt>
                <c:pt idx="11">
                  <c:v>30.03</c:v>
                </c:pt>
                <c:pt idx="12">
                  <c:v>30.59</c:v>
                </c:pt>
                <c:pt idx="13">
                  <c:v>30.89</c:v>
                </c:pt>
                <c:pt idx="14">
                  <c:v>31.25</c:v>
                </c:pt>
                <c:pt idx="15">
                  <c:v>31.31</c:v>
                </c:pt>
                <c:pt idx="16">
                  <c:v>34.130000000000003</c:v>
                </c:pt>
                <c:pt idx="17">
                  <c:v>36.81</c:v>
                </c:pt>
                <c:pt idx="18">
                  <c:v>37.607999999999997</c:v>
                </c:pt>
                <c:pt idx="19">
                  <c:v>41.22</c:v>
                </c:pt>
                <c:pt idx="20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0C-460B-8D80-5D4F4C243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71328"/>
        <c:axId val="43973248"/>
      </c:barChart>
      <c:catAx>
        <c:axId val="43971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3973248"/>
        <c:crosses val="autoZero"/>
        <c:auto val="1"/>
        <c:lblAlgn val="ctr"/>
        <c:lblOffset val="100"/>
        <c:noMultiLvlLbl val="0"/>
      </c:catAx>
      <c:valAx>
        <c:axId val="439732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43971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73E-4FE2-AB07-723DF44B605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73E-4FE2-AB07-723DF44B60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ВО!$B$9:$B$34</c:f>
              <c:strCache>
                <c:ptCount val="21"/>
                <c:pt idx="0">
                  <c:v>Орловская область</c:v>
                </c:pt>
                <c:pt idx="1">
                  <c:v>Брянская область</c:v>
                </c:pt>
                <c:pt idx="2">
                  <c:v>Воронежская область</c:v>
                </c:pt>
                <c:pt idx="3">
                  <c:v>Тульская область</c:v>
                </c:pt>
                <c:pt idx="4">
                  <c:v>Калужская область</c:v>
                </c:pt>
                <c:pt idx="5">
                  <c:v>Ивановская область</c:v>
                </c:pt>
                <c:pt idx="6">
                  <c:v>Вологодская область</c:v>
                </c:pt>
                <c:pt idx="7">
                  <c:v>ООО «Тверь Водоканал»</c:v>
                </c:pt>
                <c:pt idx="8">
                  <c:v>Курская область</c:v>
                </c:pt>
                <c:pt idx="9">
                  <c:v>Тамбовская область</c:v>
                </c:pt>
                <c:pt idx="10">
                  <c:v>Тверская область</c:v>
                </c:pt>
                <c:pt idx="11">
                  <c:v>Липецкая область</c:v>
                </c:pt>
                <c:pt idx="12">
                  <c:v>Смоленская область</c:v>
                </c:pt>
                <c:pt idx="13">
                  <c:v>Ярославская область</c:v>
                </c:pt>
                <c:pt idx="14">
                  <c:v>Белгородская область</c:v>
                </c:pt>
                <c:pt idx="15">
                  <c:v>Московская область</c:v>
                </c:pt>
                <c:pt idx="16">
                  <c:v>Рязанская область</c:v>
                </c:pt>
                <c:pt idx="17">
                  <c:v>Владимирская область</c:v>
                </c:pt>
                <c:pt idx="18">
                  <c:v>Костромская область</c:v>
                </c:pt>
                <c:pt idx="19">
                  <c:v>Псковская область</c:v>
                </c:pt>
                <c:pt idx="20">
                  <c:v>Новгородская область</c:v>
                </c:pt>
              </c:strCache>
            </c:strRef>
          </c:cat>
          <c:val>
            <c:numRef>
              <c:f>ВО!$P$9:$P$34</c:f>
              <c:numCache>
                <c:formatCode>0.00</c:formatCode>
                <c:ptCount val="21"/>
                <c:pt idx="0">
                  <c:v>17.72</c:v>
                </c:pt>
                <c:pt idx="1">
                  <c:v>19.010000000000002</c:v>
                </c:pt>
                <c:pt idx="2">
                  <c:v>20</c:v>
                </c:pt>
                <c:pt idx="3">
                  <c:v>20.11</c:v>
                </c:pt>
                <c:pt idx="4">
                  <c:v>20.84</c:v>
                </c:pt>
                <c:pt idx="5">
                  <c:v>21.49</c:v>
                </c:pt>
                <c:pt idx="6">
                  <c:v>22.27</c:v>
                </c:pt>
                <c:pt idx="7">
                  <c:v>22.72</c:v>
                </c:pt>
                <c:pt idx="8">
                  <c:v>22.99</c:v>
                </c:pt>
                <c:pt idx="9">
                  <c:v>25.63</c:v>
                </c:pt>
                <c:pt idx="10">
                  <c:v>25.91</c:v>
                </c:pt>
                <c:pt idx="11">
                  <c:v>26.04</c:v>
                </c:pt>
                <c:pt idx="12">
                  <c:v>26.97</c:v>
                </c:pt>
                <c:pt idx="13">
                  <c:v>27.01</c:v>
                </c:pt>
                <c:pt idx="14">
                  <c:v>27.57</c:v>
                </c:pt>
                <c:pt idx="15">
                  <c:v>30.9</c:v>
                </c:pt>
                <c:pt idx="16">
                  <c:v>31.34</c:v>
                </c:pt>
                <c:pt idx="17">
                  <c:v>31.36</c:v>
                </c:pt>
                <c:pt idx="18">
                  <c:v>31.65</c:v>
                </c:pt>
                <c:pt idx="19">
                  <c:v>33.228000000000002</c:v>
                </c:pt>
                <c:pt idx="20">
                  <c:v>37.51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3E-4FE2-AB07-723DF44B6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473536"/>
        <c:axId val="61475072"/>
      </c:barChart>
      <c:catAx>
        <c:axId val="61473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61475072"/>
        <c:crosses val="autoZero"/>
        <c:auto val="1"/>
        <c:lblAlgn val="ctr"/>
        <c:lblOffset val="100"/>
        <c:noMultiLvlLbl val="0"/>
      </c:catAx>
      <c:valAx>
        <c:axId val="614750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61473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26" tIns="45313" rIns="90626" bIns="45313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0626" tIns="45313" rIns="90626" bIns="45313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6" tIns="45313" rIns="90626" bIns="45313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626" tIns="45313" rIns="90626" bIns="4531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26" tIns="45313" rIns="90626" bIns="45313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0626" tIns="45313" rIns="90626" bIns="45313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</a:t>
            </a:fld>
            <a:endParaRPr lang="ru-RU" altLang="ru-RU" i="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0635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37337" indent="-283591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34364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588111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41856" indent="-226873" defTabSz="91537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495602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49347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03093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56839" indent="-226873" algn="ctr" defTabSz="91537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</a:t>
            </a:fld>
            <a:endParaRPr lang="ru-RU" altLang="ru-RU" i="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955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22784" y="214926"/>
            <a:ext cx="7783263" cy="62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СРЕДНИЕ ТАРИФЫ НА ХОЛОДНОЕ ВОДОСНАБЖЕНИЕ ПО РЕГИОНАМ ЦФО В 2020 ГОДУ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5A1803D-0D2A-43D0-A470-B2132E756934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73778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руб./куб. м с учетом НДС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660667"/>
              </p:ext>
            </p:extLst>
          </p:nvPr>
        </p:nvGraphicFramePr>
        <p:xfrm>
          <a:off x="681538" y="876286"/>
          <a:ext cx="8055003" cy="3923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08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21539" y="128301"/>
            <a:ext cx="720000" cy="88648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22784" y="214926"/>
            <a:ext cx="7783263" cy="62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СРЕДНИЕ ТАРИФЫ НА ВОДООТВЕДЕНИЕ </a:t>
            </a:r>
          </a:p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РЕГИОНАМ ЦФО В 2020 ГОДУ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5A1803D-0D2A-43D0-A470-B2132E756934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73778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руб./куб. м с учетом НДС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945535"/>
              </p:ext>
            </p:extLst>
          </p:nvPr>
        </p:nvGraphicFramePr>
        <p:xfrm>
          <a:off x="899591" y="737784"/>
          <a:ext cx="7906455" cy="402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02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41</Words>
  <Application>Microsoft Office PowerPoint</Application>
  <PresentationFormat>Экран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ЦветковАИ</cp:lastModifiedBy>
  <cp:revision>149</cp:revision>
  <cp:lastPrinted>2020-11-25T16:05:53Z</cp:lastPrinted>
  <dcterms:created xsi:type="dcterms:W3CDTF">2018-05-18T11:00:57Z</dcterms:created>
  <dcterms:modified xsi:type="dcterms:W3CDTF">2021-06-17T19:38:31Z</dcterms:modified>
</cp:coreProperties>
</file>