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63" r:id="rId2"/>
    <p:sldId id="264" r:id="rId3"/>
    <p:sldId id="274" r:id="rId4"/>
    <p:sldId id="272" r:id="rId5"/>
    <p:sldId id="281" r:id="rId6"/>
    <p:sldId id="282" r:id="rId7"/>
    <p:sldId id="275" r:id="rId8"/>
    <p:sldId id="278" r:id="rId9"/>
    <p:sldId id="279" r:id="rId10"/>
    <p:sldId id="280" r:id="rId11"/>
    <p:sldId id="267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9144000" cy="5143500" type="screen16x9"/>
  <p:notesSz cx="9940925" cy="68087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EE30B"/>
    <a:srgbClr val="A17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FF6086-4506-4D8A-ABEB-684039C8AC87}">
  <a:tblStyle styleId="{B3FF6086-4506-4D8A-ABEB-684039C8A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146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esktop\&#1058;&#104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21395928938831E-2"/>
          <c:y val="9.122060013469406E-2"/>
          <c:w val="0.77543815915017111"/>
          <c:h val="0.88074467974438009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-7.4338918472053872E-2"/>
                  <c:y val="0.11057529002409387"/>
                </c:manualLayout>
              </c:layout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7%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3BE-4A33-9254-3D5A92D5190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18%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3BE-4A33-9254-3D5A92D5190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5%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3BE-4A33-9254-3D5A92D5190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70%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3BE-4A33-9254-3D5A92D5190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Лист3!$A$2:$A$5</c:f>
              <c:strCache>
                <c:ptCount val="4"/>
                <c:pt idx="0">
                  <c:v>Ремонтные работы</c:v>
                </c:pt>
                <c:pt idx="1">
                  <c:v>Жилищно-коммунальные платежи и услуги</c:v>
                </c:pt>
                <c:pt idx="2">
                  <c:v>Развитие материально-технической базы</c:v>
                </c:pt>
                <c:pt idx="3">
                  <c:v>Фонд оплаты труда</c:v>
                </c:pt>
              </c:strCache>
            </c:strRef>
          </c:cat>
          <c:val>
            <c:numRef>
              <c:f>Лист3!$B$2:$B$5</c:f>
              <c:numCache>
                <c:formatCode>General</c:formatCode>
                <c:ptCount val="4"/>
                <c:pt idx="0">
                  <c:v>7</c:v>
                </c:pt>
                <c:pt idx="1">
                  <c:v>18</c:v>
                </c:pt>
                <c:pt idx="2">
                  <c:v>5</c:v>
                </c:pt>
                <c:pt idx="3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3BE-4A33-9254-3D5A92D5190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7725097961421239E-3"/>
          <c:w val="0.90267978579710728"/>
          <c:h val="0.91639034996943047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9%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501-48F5-9669-EC8106D9378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b="1" dirty="0" smtClean="0">
                        <a:latin typeface="Times New Roman" pitchFamily="18" charset="0"/>
                        <a:cs typeface="Times New Roman" pitchFamily="18" charset="0"/>
                      </a:rPr>
                      <a:t>19%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501-48F5-9669-EC8106D9378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2949610953480331"/>
                  <c:y val="-8.5079787631157366E-2"/>
                </c:manualLayout>
              </c:layout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6%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501-48F5-9669-EC8106D9378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66%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501-48F5-9669-EC8106D9378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Лист4!$A$2:$A$5</c:f>
              <c:strCache>
                <c:ptCount val="4"/>
                <c:pt idx="0">
                  <c:v>Ремонтные работы</c:v>
                </c:pt>
                <c:pt idx="1">
                  <c:v>Жилищно-коммунальные платежи и услуги</c:v>
                </c:pt>
                <c:pt idx="2">
                  <c:v>Развитие материально-технической базы</c:v>
                </c:pt>
                <c:pt idx="3">
                  <c:v>Фонд оплаты труда</c:v>
                </c:pt>
              </c:strCache>
            </c:strRef>
          </c:cat>
          <c:val>
            <c:numRef>
              <c:f>Лист4!$B$2:$B$5</c:f>
              <c:numCache>
                <c:formatCode>General</c:formatCode>
                <c:ptCount val="4"/>
                <c:pt idx="0">
                  <c:v>8</c:v>
                </c:pt>
                <c:pt idx="1">
                  <c:v>19</c:v>
                </c:pt>
                <c:pt idx="2">
                  <c:v>7</c:v>
                </c:pt>
                <c:pt idx="3">
                  <c:v>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01-48F5-9669-EC8106D937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691899938105797E-2"/>
          <c:y val="1.3100650648456424E-2"/>
          <c:w val="0.7577129162464159"/>
          <c:h val="0.98689934935154366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E55-4BB6-8DF1-8FEDFBEBA32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19%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E55-4BB6-8DF1-8FEDFBEBA32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E55-4BB6-8DF1-8FEDFBEBA32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66%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55-4BB6-8DF1-8FEDFBEBA32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Лист4!$A$2:$A$5</c:f>
              <c:strCache>
                <c:ptCount val="4"/>
                <c:pt idx="0">
                  <c:v>Ремонтные работы</c:v>
                </c:pt>
                <c:pt idx="1">
                  <c:v>Жилищно-коммунальные платежи и услуги</c:v>
                </c:pt>
                <c:pt idx="2">
                  <c:v>Развитие материально-технической базы</c:v>
                </c:pt>
                <c:pt idx="3">
                  <c:v>Фонд оплаты труда</c:v>
                </c:pt>
              </c:strCache>
            </c:strRef>
          </c:cat>
          <c:val>
            <c:numRef>
              <c:f>Лист4!$B$2:$B$5</c:f>
              <c:numCache>
                <c:formatCode>General</c:formatCode>
                <c:ptCount val="4"/>
                <c:pt idx="0">
                  <c:v>8</c:v>
                </c:pt>
                <c:pt idx="1">
                  <c:v>19</c:v>
                </c:pt>
                <c:pt idx="2">
                  <c:v>7</c:v>
                </c:pt>
                <c:pt idx="3">
                  <c:v>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E55-4BB6-8DF1-8FEDFBEBA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Сумма налогов, жилищно-коммунальных и иных услуг, затрачиваемых ежегодно на не использующиеся здания, </a:t>
            </a:r>
            <a:br>
              <a:rPr lang="ru-RU" sz="1600">
                <a:latin typeface="Times New Roman" pitchFamily="18" charset="0"/>
                <a:cs typeface="Times New Roman" pitchFamily="18" charset="0"/>
              </a:rPr>
            </a:br>
            <a:r>
              <a:rPr lang="ru-RU" sz="1600">
                <a:latin typeface="Times New Roman" pitchFamily="18" charset="0"/>
                <a:cs typeface="Times New Roman" pitchFamily="18" charset="0"/>
              </a:rPr>
              <a:t>в тыс. руб. от общего бюджета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43 </a:t>
                    </a:r>
                    <a:r>
                      <a:rPr lang="en-US" smtClean="0"/>
                      <a:t>254,1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646-43CC-ABBE-2F7E6235FD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37 </a:t>
                    </a:r>
                    <a:r>
                      <a:rPr lang="en-US" smtClean="0"/>
                      <a:t>190,6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46-43CC-ABBE-2F7E6235FD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Лист7!$H$71:$H$73</c:f>
              <c:strCache>
                <c:ptCount val="3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</c:strCache>
            </c:strRef>
          </c:cat>
          <c:val>
            <c:numRef>
              <c:f>Лист7!$I$71:$I$73</c:f>
              <c:numCache>
                <c:formatCode>#,##0</c:formatCode>
                <c:ptCount val="3"/>
                <c:pt idx="0">
                  <c:v>43254100</c:v>
                </c:pt>
                <c:pt idx="1">
                  <c:v>37190601</c:v>
                </c:pt>
                <c:pt idx="2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46-43CC-ABBE-2F7E6235F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284256"/>
        <c:axId val="461284648"/>
      </c:barChart>
      <c:catAx>
        <c:axId val="461284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1284648"/>
        <c:crosses val="autoZero"/>
        <c:auto val="1"/>
        <c:lblAlgn val="ctr"/>
        <c:lblOffset val="100"/>
        <c:noMultiLvlLbl val="0"/>
      </c:catAx>
      <c:valAx>
        <c:axId val="46128464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txPr>
          <a:bodyPr/>
          <a:lstStyle/>
          <a:p>
            <a:pPr>
              <a:defRPr sz="105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1284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Сумма налогов, жилищно-коммунальных и иных услуг, затрачиваемых ежегодно на не использующиеся здания, в % от общего бюджета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Лист7!$H$77:$H$79</c:f>
              <c:strCache>
                <c:ptCount val="3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</c:strCache>
            </c:strRef>
          </c:cat>
          <c:val>
            <c:numRef>
              <c:f>Лист7!$I$77:$I$79</c:f>
              <c:numCache>
                <c:formatCode>0.0%</c:formatCode>
                <c:ptCount val="3"/>
                <c:pt idx="0">
                  <c:v>2.4E-2</c:v>
                </c:pt>
                <c:pt idx="1">
                  <c:v>1.9000000000000003E-2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17-4CBB-8382-070730885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281120"/>
        <c:axId val="461283080"/>
      </c:barChart>
      <c:catAx>
        <c:axId val="461281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1" i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1283080"/>
        <c:crosses val="autoZero"/>
        <c:auto val="1"/>
        <c:lblAlgn val="ctr"/>
        <c:lblOffset val="100"/>
        <c:noMultiLvlLbl val="0"/>
      </c:catAx>
      <c:valAx>
        <c:axId val="46128308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txPr>
          <a:bodyPr/>
          <a:lstStyle/>
          <a:p>
            <a:pPr>
              <a:defRPr sz="105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128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smtClean="0"/>
                      <a:t>34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2A8-4996-A391-7B5E0490A9E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dirty="0" smtClean="0"/>
                      <a:t>8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A8-4996-A391-7B5E0490A9E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smtClean="0"/>
                      <a:t>3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2A8-4996-A391-7B5E0490A9E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Лист6!$A$2:$A$4</c:f>
              <c:strCache>
                <c:ptCount val="3"/>
                <c:pt idx="0">
                  <c:v>Подключены к коммуникациям муниципального образования</c:v>
                </c:pt>
                <c:pt idx="1">
                  <c:v>Отапливается собственной котельной (дрова, уголь и другое)</c:v>
                </c:pt>
                <c:pt idx="2">
                  <c:v>Отапливается собственной котельной (газ)</c:v>
                </c:pt>
              </c:strCache>
            </c:strRef>
          </c:cat>
          <c:val>
            <c:numRef>
              <c:f>Лист6!$B$2:$B$4</c:f>
              <c:numCache>
                <c:formatCode>0%</c:formatCode>
                <c:ptCount val="3"/>
                <c:pt idx="0">
                  <c:v>0.7400000000000001</c:v>
                </c:pt>
                <c:pt idx="1">
                  <c:v>0.2</c:v>
                </c:pt>
                <c:pt idx="2">
                  <c:v>6.0000000000000005E-2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2A8-4996-A391-7B5E0490A9E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4309067" cy="3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30261" y="1"/>
            <a:ext cx="4309067" cy="3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00338" y="509588"/>
            <a:ext cx="4540250" cy="2554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466986"/>
            <a:ext cx="4309067" cy="3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30261" y="6466986"/>
            <a:ext cx="4309067" cy="3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b" anchorCtr="0">
            <a:noAutofit/>
          </a:bodyPr>
          <a:lstStyle/>
          <a:p>
            <a:pPr algn="r"/>
            <a:fld id="{00000000-1234-1234-1234-123412341234}" type="slidenum">
              <a:rPr lang="ru-RU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ru-R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935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0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10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37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11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89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12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257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13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7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14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884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15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629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16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470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17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34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18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13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19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44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2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527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20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77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21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03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22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718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23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3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3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40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4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8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5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7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6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02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7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2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8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4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/>
        </p:nvSpPr>
        <p:spPr>
          <a:xfrm>
            <a:off x="5580788" y="6461504"/>
            <a:ext cx="4266422" cy="34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1" tIns="45713" rIns="91451" bIns="45713" anchor="b" anchorCtr="0">
            <a:noAutofit/>
          </a:bodyPr>
          <a:lstStyle/>
          <a:p>
            <a:pPr algn="r"/>
            <a:fld id="{00000000-1234-1234-1234-123412341234}" type="slidenum">
              <a:rPr lang="ru-RU" sz="1800">
                <a:solidFill>
                  <a:schemeClr val="dk1"/>
                </a:solidFill>
              </a:rPr>
              <a:pPr algn="r"/>
              <a:t>9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509588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93296" y="3233495"/>
            <a:ext cx="7954339" cy="306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62" rIns="91350" bIns="45662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59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706821" y="131553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smtClean="0">
                <a:solidFill>
                  <a:srgbClr val="A8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ПРАВИТЕЛЬСТВО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smtClean="0">
                <a:solidFill>
                  <a:srgbClr val="A8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ТВЕРСКОЙ ОБЛАСТИ</a:t>
            </a:r>
            <a:endParaRPr sz="1600" b="1" i="0" u="none" strike="noStrike" cap="none" dirty="0">
              <a:solidFill>
                <a:srgbClr val="B88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163" y="1643134"/>
            <a:ext cx="7896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НЕДВИЖИМЫЕ ОБЪЕКТЫ  ПОДВЕДОМСТВЕННЫХ  УЧРЕЖДЕНИЙ  СРЕДНЕГО ПРОФЕССИОНАЛЬНОГО ОБРАЗОВАНИЯ ТВЕРСКОЙ ОБЛАСТИ, НЕ ИСПОЛЬЗУЮЩИЕСЯ В ОБРАЗОВАТЕЛЬНОМ ПРОЦЕССЕ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18664" y="4462463"/>
            <a:ext cx="878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600" b="1" dirty="0">
                <a:solidFill>
                  <a:srgbClr val="B88C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/>
            <a:r>
              <a:rPr lang="ru-RU" altLang="ru-RU" sz="1600" b="1" dirty="0" smtClean="0">
                <a:solidFill>
                  <a:srgbClr val="B88C00"/>
                </a:solidFill>
                <a:latin typeface="Times New Roman" pitchFamily="18" charset="0"/>
                <a:cs typeface="Times New Roman" pitchFamily="18" charset="0"/>
              </a:rPr>
              <a:t>11 июнь 2021 </a:t>
            </a:r>
            <a:r>
              <a:rPr lang="ru-RU" altLang="ru-RU" sz="1600" b="1" dirty="0">
                <a:solidFill>
                  <a:srgbClr val="B88C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35452" y="4721005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КАРТОЧКА</a:t>
            </a:r>
          </a:p>
          <a:p>
            <a:pPr algn="ctr"/>
            <a:r>
              <a:rPr lang="ru-RU" sz="1600" b="1" dirty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ГБПОУ </a:t>
            </a:r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«ТВЕРСКОЙ </a:t>
            </a:r>
            <a:r>
              <a:rPr lang="ru-RU" sz="1600" b="1" dirty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ПРОМЫШЛЕННО-ЭКОНОМИЧЕСКИЙ КОЛЛЕДЖ»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445457" y="3267347"/>
            <a:ext cx="1619611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1 417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88276" y="723622"/>
            <a:ext cx="8032881" cy="5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Производственно-образовательный кластер развития промышленного производства Тверской области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8277" y="2868515"/>
            <a:ext cx="3909847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 среднего профессионального образования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308979" y="2332162"/>
            <a:ext cx="3512178" cy="787828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8 387квадратных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(не используется в образовательном процессе)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08979" y="1379722"/>
            <a:ext cx="3512177" cy="814974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9 775 квадратных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(используется в образовательном процессе)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88277" y="1376363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Директор: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Курилова Антонина Анатольевна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88277" y="2125428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Общежитие 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400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койко мест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445457" y="4002242"/>
            <a:ext cx="3383231" cy="1086666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 профессионального обучения и дополнительного профессионального образования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178722" y="3257504"/>
            <a:ext cx="1642435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170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сотрудников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94766"/>
              </p:ext>
            </p:extLst>
          </p:nvPr>
        </p:nvGraphicFramePr>
        <p:xfrm>
          <a:off x="788276" y="3613173"/>
          <a:ext cx="4520703" cy="147320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61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8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Общий бюджет колледжа = 54 029 600 </a:t>
                      </a:r>
                      <a:r>
                        <a:rPr lang="ru-RU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рублей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41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ФОТ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ЖКХ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налоги, услуги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Остаток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Ремонтные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работы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Развитие МТБ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65%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16%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7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ПРЕДЛОЖЕНИЯ В ПЛАН МЕРОПРИЯТИЙ, НАПРАВЛЕННЫЙ НА ПОВЫШЕНИЕ ЭФФЕКТИВНОСТИ  РАБОТЫ УЧРЕЖДЕНИЙ СРЕДНЕГО ПРОФЕССИОНАЛЬНОГО ОБРАЗОВАНИЯ ТВЕРСКОЙ ОБЛАСТИ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87280"/>
              </p:ext>
            </p:extLst>
          </p:nvPr>
        </p:nvGraphicFramePr>
        <p:xfrm>
          <a:off x="687770" y="890752"/>
          <a:ext cx="8360979" cy="3773116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24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0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712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47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Передача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муниципальную собственность объектов и средств на их обслуживание, из имущественного комплекса учреждений среднего профессионального образования Тверской области в целях повышения эффективности использования объектов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29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Выделение средств из областного бюджета на лицензирование актуальных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профессий и специальностей для Тверской области в целях укрепления материально-технической базы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747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Выстраивание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взаимодействия с предприятиями-работодателями в части укрепления материально-технической базы и использования их ресурсов учреждениями среднего профессионального образования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26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Повышение квалификации административного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персонала учреждений среднего профессионального образования Тверской области подготовке документации на ремонтные работы, правильному планированию бюджета, привлечению средств от юридических лиц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747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Участие в </a:t>
                      </a:r>
                      <a:r>
                        <a:rPr lang="ru-RU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грантовой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поддержке Министерства просвещения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РФ и создание мастерских для проведения  региональных чемпионатов «Молодые профессионалы» по стандартам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WorldSkills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8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825701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44643"/>
              </p:ext>
            </p:extLst>
          </p:nvPr>
        </p:nvGraphicFramePr>
        <p:xfrm>
          <a:off x="692744" y="350217"/>
          <a:ext cx="8364995" cy="454037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746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9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47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59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495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укрупненной группы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недвижимых</a:t>
                      </a:r>
                      <a:r>
                        <a:rPr lang="ru-RU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объектов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495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Недвижимые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объекты, не использующиеся в образовательном процессе, которые возможно передать в собственность муниципальных образований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48 185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015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Недвижимые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объекты, не использующиеся в образовательном процессе, которые возможно продать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10 943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97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Недвижимые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объекты, не использующиеся в образовательном процессе, которые возможно восстановить (общая стоимость восстановления = 155 млн. рублей)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10 480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495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Недвижимые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объекты, не использующиеся в образовательном процессе, находящиеся в аварийном состоянии, которые необходимо демонтировать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4 102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557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ИТОГО: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73 710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09" y="116681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7303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52835"/>
              </p:ext>
            </p:extLst>
          </p:nvPr>
        </p:nvGraphicFramePr>
        <p:xfrm>
          <a:off x="679228" y="584005"/>
          <a:ext cx="8252222" cy="443484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315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0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03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97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использованию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Кувшиновский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2 845,1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9 100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Бежецкий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промышленно-экономический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782,9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20 100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Требует восстановительных работ, сумма работ  29 млн.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рублей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Общежитие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3 841,3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Вышневолоцкий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114,1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760 040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Требует восстановительных работ, сумма работ 74 млн.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рублей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Столовая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Калашниковский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429,9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525 550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</a:t>
            </a: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3213"/>
              </p:ext>
            </p:extLst>
          </p:nvPr>
        </p:nvGraphicFramePr>
        <p:xfrm>
          <a:off x="739379" y="360041"/>
          <a:ext cx="8105404" cy="4679571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03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772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3088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088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Технологический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Ржевский технологический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2 583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8 573 197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Требует восстановительных работ, сумма работ 52 млн.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рублей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66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271,1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936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4771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Памятник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КН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442,4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553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Лаборатория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Калязинский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 им. Н.М. Полежаева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378,7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244,8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4771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Мастерская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Тверской машиностроительный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421,9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124 158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6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54192"/>
              </p:ext>
            </p:extLst>
          </p:nvPr>
        </p:nvGraphicFramePr>
        <p:xfrm>
          <a:off x="691755" y="430668"/>
          <a:ext cx="8156970" cy="452628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375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2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63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0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5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375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Мастерская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Тверской колледж транспорта и сервиса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162,6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Гараж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100,8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Противорадиационное укрытие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3 841,3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Часть жилого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дома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29,2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Часть жилого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дома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30,8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Гараж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Краснохолмский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257,4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92"/>
              </p:ext>
            </p:extLst>
          </p:nvPr>
        </p:nvGraphicFramePr>
        <p:xfrm>
          <a:off x="691754" y="468768"/>
          <a:ext cx="8364997" cy="429768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70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72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36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177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Торопецкий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713,2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13 800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636,1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9 400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Спортзал и прачечная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230,8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3 000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Часть жилого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дома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38,7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Тверской технологический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2 632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652 500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Мастерская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2 428,7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42 864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73756"/>
              </p:ext>
            </p:extLst>
          </p:nvPr>
        </p:nvGraphicFramePr>
        <p:xfrm>
          <a:off x="691754" y="385332"/>
          <a:ext cx="8147446" cy="461772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22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44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7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371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19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53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Учебный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Конаковский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128,1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36 274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401,5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212 509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Хозяйственный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419,1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2 177 968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Водонапорная башня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1809">
                <a:tc vMerge="1">
                  <a:txBody>
                    <a:bodyPr/>
                    <a:lstStyle/>
                    <a:p>
                      <a:pPr algn="ctr"/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17,6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51 791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413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Учебно-производственный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890,3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Лаборатория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817,6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385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Насосная станция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23,8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99 891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83556"/>
              </p:ext>
            </p:extLst>
          </p:nvPr>
        </p:nvGraphicFramePr>
        <p:xfrm>
          <a:off x="691754" y="579784"/>
          <a:ext cx="8364997" cy="4262193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79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415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9748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82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Столовая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Ржевский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960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29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Котельная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555,8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82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Нежилое здание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528,9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2087"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Нежилое здание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298">
                <a:tc vMerge="1">
                  <a:txBody>
                    <a:bodyPr/>
                    <a:lstStyle/>
                    <a:p>
                      <a:pPr algn="ctr"/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722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90 000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748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Жилой дом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2 363,2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235 319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082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Лаборатория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1 107,9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</a:t>
            </a: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3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1747"/>
              </p:ext>
            </p:extLst>
          </p:nvPr>
        </p:nvGraphicFramePr>
        <p:xfrm>
          <a:off x="691754" y="519023"/>
          <a:ext cx="8364997" cy="4109262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70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20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498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Осташковский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2 902,7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427 620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Лаборатория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124,4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345 820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Спортивная площадка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1 008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81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Удомельский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601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976 700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Мастерская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154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311 000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Гараж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452,1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311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000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объекта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B8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ПРОФЕССИОНАЛЬНЫЕ ОБРАЗОВАТЕЛЬНЫЕ ОРГАНИЗАЦИИ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smtClean="0">
                <a:solidFill>
                  <a:srgbClr val="B8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ТВЕРСКОЙ ОБЛАСТИ</a:t>
            </a:r>
            <a:endParaRPr sz="1600" b="1" i="0" u="none" strike="noStrike" cap="none" dirty="0">
              <a:solidFill>
                <a:srgbClr val="B88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DE66E3C5-DA64-4ED2-8611-6176416BF757}"/>
              </a:ext>
            </a:extLst>
          </p:cNvPr>
          <p:cNvSpPr/>
          <p:nvPr/>
        </p:nvSpPr>
        <p:spPr>
          <a:xfrm>
            <a:off x="5420533" y="3366368"/>
            <a:ext cx="3959225" cy="178510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ru-RU" altLang="ru-RU" sz="2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24 218</a:t>
            </a:r>
          </a:p>
          <a:p>
            <a:pPr algn="ctr" eaLnBrk="1" hangingPunct="1">
              <a:defRPr/>
            </a:pPr>
            <a:r>
              <a:rPr kumimoji="0" lang="ru-RU" altLang="ru-RU" sz="2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</a:t>
            </a:r>
          </a:p>
          <a:p>
            <a:pPr algn="ctr" eaLnBrk="1" hangingPunct="1">
              <a:defRPr/>
            </a:pPr>
            <a:r>
              <a:rPr kumimoji="0" lang="ru-RU" altLang="ru-RU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(обучается в профессиональных образовательных организациях Тверской области)</a:t>
            </a:r>
            <a:endParaRPr kumimoji="0"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9"/>
          <p:cNvSpPr>
            <a:spLocks noChangeArrowheads="1"/>
          </p:cNvSpPr>
          <p:nvPr/>
        </p:nvSpPr>
        <p:spPr bwMode="auto">
          <a:xfrm>
            <a:off x="6487823" y="561182"/>
            <a:ext cx="273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ru-RU" altLang="ru-RU" sz="1200" dirty="0">
                <a:latin typeface="Times New Roman" pitchFamily="18" charset="0"/>
                <a:cs typeface="Times New Roman" pitchFamily="18" charset="0"/>
              </a:rPr>
              <a:t>по состоянию на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kumimoji="0" lang="ru-RU" altLang="ru-RU" sz="1200" dirty="0" smtClean="0">
                <a:latin typeface="Times New Roman" pitchFamily="18" charset="0"/>
                <a:cs typeface="Times New Roman" pitchFamily="18" charset="0"/>
              </a:rPr>
              <a:t>.04.2021</a:t>
            </a:r>
            <a:endParaRPr kumimoji="0"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0094" y="686284"/>
            <a:ext cx="4197132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45 профессиональных образовательных организаций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70094" y="1500443"/>
            <a:ext cx="3152633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производственно-образовательных кластеров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09994"/>
              </p:ext>
            </p:extLst>
          </p:nvPr>
        </p:nvGraphicFramePr>
        <p:xfrm>
          <a:off x="779019" y="3144571"/>
          <a:ext cx="2089641" cy="1773748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1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0388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до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200 чел.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от 200 до 500 чел.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от 500 до 1 000 чел.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от 1 000 до 2 000 чел.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свыше 10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000 чел.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C:\Users\123\Download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13" y="-230583"/>
            <a:ext cx="5675763" cy="567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752339" y="2298073"/>
            <a:ext cx="3152633" cy="61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Численность студентов в разрезе муниципальных образований: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9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9276"/>
              </p:ext>
            </p:extLst>
          </p:nvPr>
        </p:nvGraphicFramePr>
        <p:xfrm>
          <a:off x="691754" y="628063"/>
          <a:ext cx="8364997" cy="4109262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39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1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4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415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498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Клуб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Нелидовский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834,8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508 500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Учебный корпус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1 755,7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1 943 500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Мастерская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2 292,3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81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Тверской промышленно-экономический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4 170,1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2 964 300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4 217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698 300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Общежитие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Тверской колледж им. П.А. </a:t>
                      </a:r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Кайкова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3 351,3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3 467 400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</a:t>
            </a: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5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1161"/>
              </p:ext>
            </p:extLst>
          </p:nvPr>
        </p:nvGraphicFramePr>
        <p:xfrm>
          <a:off x="691754" y="494713"/>
          <a:ext cx="8364997" cy="4348218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13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3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701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498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Спортивный зал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Торжокский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государственный промышленно-гуманитарный колледж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813,8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81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Учебный корпус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Бологовский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629,5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1 879 000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Склад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Кашинский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475,8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19 900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Склад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269,6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18 300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8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Сарай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01619"/>
              </p:ext>
            </p:extLst>
          </p:nvPr>
        </p:nvGraphicFramePr>
        <p:xfrm>
          <a:off x="691754" y="551863"/>
          <a:ext cx="8364997" cy="4244698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79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8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74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805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Общежитие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Кашинский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2 678,9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2 345 100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собственность МО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47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441,3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10 800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86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222,7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4 600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86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117,7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1 900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862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140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4 700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2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186,4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2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109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2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135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24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706821" y="294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</a:t>
            </a: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90173" y="487427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0413"/>
              </p:ext>
            </p:extLst>
          </p:nvPr>
        </p:nvGraphicFramePr>
        <p:xfrm>
          <a:off x="706821" y="297987"/>
          <a:ext cx="8220091" cy="475488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413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19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3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956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использования объекта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Принадлежность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 образовательному учреждению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в кв. м.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расходы на обслуживание за год, в руб.</a:t>
                      </a:r>
                      <a:endParaRPr lang="ru-RU" sz="15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Предложение</a:t>
                      </a:r>
                      <a:r>
                        <a:rPr lang="ru-RU" sz="15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повышению эффективности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Кашинский</a:t>
                      </a: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колледж</a:t>
                      </a:r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136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81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81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4 700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138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135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135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Жилой дом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144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2 300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Гараж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166,9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6 900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4308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Учебный корпус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221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Лаборатория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199,9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11 400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Демонтаж объекта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6679">
                <a:tc gridSpan="3"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ИТОГО:</a:t>
                      </a:r>
                      <a:endParaRPr lang="ru-RU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83 093</a:t>
                      </a:r>
                      <a:endParaRPr lang="ru-RU" sz="15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37 190 601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Google Shape;174;p20"/>
          <p:cNvSpPr txBox="1"/>
          <p:nvPr/>
        </p:nvSpPr>
        <p:spPr>
          <a:xfrm>
            <a:off x="691754" y="-20215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НЕ ИСПОЛЬЗУЮЩИЕСЯ ОБЪЕКТЫ 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1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56547" y="3171388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РАСХОДЫ ПРОФЕССИОНАЛЬНЫХ ОБРАЗОВАТЕЛЬНЫХ ОРГАНИЗАЦИЙ ТВЕРСКОЙ ОБЛАСТИ ОТ ОБЩЕГО БЮДЖЕТА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773626"/>
              </p:ext>
            </p:extLst>
          </p:nvPr>
        </p:nvGraphicFramePr>
        <p:xfrm>
          <a:off x="1056547" y="2129043"/>
          <a:ext cx="2511188" cy="221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246698"/>
              </p:ext>
            </p:extLst>
          </p:nvPr>
        </p:nvGraphicFramePr>
        <p:xfrm>
          <a:off x="3699696" y="2243342"/>
          <a:ext cx="2133678" cy="210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74981"/>
              </p:ext>
            </p:extLst>
          </p:nvPr>
        </p:nvGraphicFramePr>
        <p:xfrm>
          <a:off x="6011840" y="2115395"/>
          <a:ext cx="2525277" cy="2142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27684"/>
              </p:ext>
            </p:extLst>
          </p:nvPr>
        </p:nvGraphicFramePr>
        <p:xfrm>
          <a:off x="957771" y="781050"/>
          <a:ext cx="7535639" cy="135763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518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2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79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6049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3963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300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5211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Общая сумма средств профессиональных образовательных организаций, в тыс. руб.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670"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1 783 526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,5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1 903 574,9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1 778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391,9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0636"/>
              </p:ext>
            </p:extLst>
          </p:nvPr>
        </p:nvGraphicFramePr>
        <p:xfrm>
          <a:off x="982639" y="4324065"/>
          <a:ext cx="8001333" cy="51816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354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0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828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84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918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фонд оплаты труда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 ЖКХ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 ремонтные работы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 развитие материально-технической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базы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015603" y="3771900"/>
            <a:ext cx="7147322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ИМУЩЕСТВЕННЫЙ КОМПЛЕКС ПРОФЕССИОНАЛЬНЫХ ОБРАЗОВАТЕЛЬНЫХ ОРГАНИЗАЦИЙ ТВЕРСКОЙ ОБЛАСТИ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123\Downloads\untitle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" y="-133351"/>
            <a:ext cx="578167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9"/>
          <p:cNvSpPr>
            <a:spLocks noChangeArrowheads="1"/>
          </p:cNvSpPr>
          <p:nvPr/>
        </p:nvSpPr>
        <p:spPr bwMode="auto">
          <a:xfrm>
            <a:off x="6210966" y="730657"/>
            <a:ext cx="273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ru-RU" altLang="ru-RU" sz="1200" dirty="0">
                <a:latin typeface="Times New Roman" pitchFamily="18" charset="0"/>
                <a:cs typeface="Times New Roman" pitchFamily="18" charset="0"/>
              </a:rPr>
              <a:t>по состоянию на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kumimoji="0" lang="ru-RU" altLang="ru-RU" sz="1200" dirty="0" smtClean="0">
                <a:latin typeface="Times New Roman" pitchFamily="18" charset="0"/>
                <a:cs typeface="Times New Roman" pitchFamily="18" charset="0"/>
              </a:rPr>
              <a:t>.04.2021</a:t>
            </a:r>
            <a:endParaRPr kumimoji="0"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53544"/>
              </p:ext>
            </p:extLst>
          </p:nvPr>
        </p:nvGraphicFramePr>
        <p:xfrm>
          <a:off x="935421" y="1292632"/>
          <a:ext cx="2089641" cy="1402908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1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0388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до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2 000 </a:t>
                      </a:r>
                      <a:r>
                        <a:rPr lang="ru-RU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кв.м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30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от 2 000 до 5 000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кв.м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от 5 000 до 10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кв.м</a:t>
                      </a:r>
                      <a:endParaRPr lang="ru-RU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 свыше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10 000 </a:t>
                      </a:r>
                      <a:r>
                        <a:rPr lang="ru-RU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кв.м</a:t>
                      </a:r>
                      <a:endParaRPr lang="ru-RU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828539" y="664707"/>
            <a:ext cx="4057786" cy="61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Неиспользуемые площади в разрезе муниципальных образований: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DE66E3C5-DA64-4ED2-8611-6176416BF757}"/>
              </a:ext>
            </a:extLst>
          </p:cNvPr>
          <p:cNvSpPr/>
          <p:nvPr/>
        </p:nvSpPr>
        <p:spPr>
          <a:xfrm>
            <a:off x="5191933" y="2994893"/>
            <a:ext cx="3959225" cy="206210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ru-RU" altLang="ru-RU" sz="28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ru-RU" altLang="ru-RU" sz="2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3 093 </a:t>
            </a:r>
          </a:p>
          <a:p>
            <a:pPr algn="ctr" eaLnBrk="1" hangingPunct="1">
              <a:defRPr/>
            </a:pPr>
            <a:r>
              <a:rPr kumimoji="0" lang="ru-RU" altLang="ru-RU" sz="2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квадратных метров </a:t>
            </a:r>
          </a:p>
          <a:p>
            <a:pPr algn="ctr" eaLnBrk="1" hangingPunct="1">
              <a:defRPr/>
            </a:pPr>
            <a:r>
              <a:rPr kumimoji="0" lang="ru-RU" altLang="ru-RU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(не используется профессиональными образовательными организациями Тверской области в образовательном процессе)</a:t>
            </a:r>
            <a:endParaRPr kumimoji="0"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595226" y="1782542"/>
            <a:ext cx="3152633" cy="61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72 здания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595227" y="2386020"/>
            <a:ext cx="3152633" cy="61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286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ИМУЩЕСТВЕННЫЙ КОМПЛЕКС ПРОФЕССИОНАЛЬНЫХ ОБРАЗОВАТЕЛЬНЫХ ОРГАНИЗАЦИЙ ТВЕРСКОЙ ОБЛАСТИ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9"/>
          <p:cNvSpPr>
            <a:spLocks noChangeArrowheads="1"/>
          </p:cNvSpPr>
          <p:nvPr/>
        </p:nvSpPr>
        <p:spPr bwMode="auto">
          <a:xfrm>
            <a:off x="6276654" y="730657"/>
            <a:ext cx="273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ru-RU" altLang="ru-RU" sz="1200" dirty="0">
                <a:latin typeface="Times New Roman" pitchFamily="18" charset="0"/>
                <a:cs typeface="Times New Roman" pitchFamily="18" charset="0"/>
              </a:rPr>
              <a:t>по состоянию на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kumimoji="0" lang="ru-RU" altLang="ru-RU" sz="1200" dirty="0" smtClean="0">
                <a:latin typeface="Times New Roman" pitchFamily="18" charset="0"/>
                <a:cs typeface="Times New Roman" pitchFamily="18" charset="0"/>
              </a:rPr>
              <a:t>.04.2021</a:t>
            </a:r>
            <a:endParaRPr kumimoji="0"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3294"/>
              </p:ext>
            </p:extLst>
          </p:nvPr>
        </p:nvGraphicFramePr>
        <p:xfrm>
          <a:off x="1043457" y="1007656"/>
          <a:ext cx="7535639" cy="135763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518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2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79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6049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3963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300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5211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Общая сумма средств профессиональных образовательных организаций, в тыс. руб.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670"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1 783 526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,5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1 903 574,9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1 778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391,9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17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18049"/>
              </p:ext>
            </p:extLst>
          </p:nvPr>
        </p:nvGraphicFramePr>
        <p:xfrm>
          <a:off x="923926" y="2538247"/>
          <a:ext cx="3887352" cy="2605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76169"/>
              </p:ext>
            </p:extLst>
          </p:nvPr>
        </p:nvGraphicFramePr>
        <p:xfrm>
          <a:off x="4725591" y="2517569"/>
          <a:ext cx="4284738" cy="2625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41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94210" y="492919"/>
            <a:ext cx="6862763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СИСТЕМА ОТОПЛЕНИЯ УЧРЕЖДЕНИЙ СРЕДНЕГО ПРОФЕССИОНАЛЬНОГО ОБРАЗОВАНИЯ ТВЕРСКОЙ ОБЛАСТИ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9"/>
          <p:cNvSpPr>
            <a:spLocks noChangeArrowheads="1"/>
          </p:cNvSpPr>
          <p:nvPr/>
        </p:nvSpPr>
        <p:spPr bwMode="auto">
          <a:xfrm>
            <a:off x="6276654" y="730657"/>
            <a:ext cx="273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ru-RU" altLang="ru-RU" sz="1200" dirty="0">
                <a:latin typeface="Times New Roman" pitchFamily="18" charset="0"/>
                <a:cs typeface="Times New Roman" pitchFamily="18" charset="0"/>
              </a:rPr>
              <a:t>по состоянию на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kumimoji="0" lang="ru-RU" altLang="ru-RU" sz="1200" dirty="0" smtClean="0">
                <a:latin typeface="Times New Roman" pitchFamily="18" charset="0"/>
                <a:cs typeface="Times New Roman" pitchFamily="18" charset="0"/>
              </a:rPr>
              <a:t>.04.2021</a:t>
            </a:r>
            <a:endParaRPr kumimoji="0"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283244"/>
              </p:ext>
            </p:extLst>
          </p:nvPr>
        </p:nvGraphicFramePr>
        <p:xfrm>
          <a:off x="828675" y="1200150"/>
          <a:ext cx="8087058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22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75597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КАРТОЧКА</a:t>
            </a:r>
          </a:p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ГБПОУ «НЕЛИДОВСКИЙ КОЛЛЕДЖ»</a:t>
            </a:r>
            <a:endParaRPr lang="ru-RU" sz="1600" b="1" dirty="0">
              <a:solidFill>
                <a:srgbClr val="A17C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445457" y="3321939"/>
            <a:ext cx="1619611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396 студентов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88276" y="778214"/>
            <a:ext cx="8032881" cy="5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Производственно-образовательный кластер развития промышленного производства Тверской области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8277" y="2923107"/>
            <a:ext cx="3909847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 программ среднего профессионального образования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308979" y="2386754"/>
            <a:ext cx="3512178" cy="787828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4 882 квадратных метров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(не используется в образовательном процессе)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08979" y="1434314"/>
            <a:ext cx="3512177" cy="814974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8 797 квадратных метров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(используется в образовательном процессе)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88277" y="1430955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Директор: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Евтихеева Анжелика Николаевна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88277" y="2180020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Общежитие 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70 койко мест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445457" y="4056834"/>
            <a:ext cx="3383231" cy="835735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программ профессионального обучения и дополнительного профессионального образования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178722" y="3312096"/>
            <a:ext cx="1642435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 сотрудников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29519"/>
              </p:ext>
            </p:extLst>
          </p:nvPr>
        </p:nvGraphicFramePr>
        <p:xfrm>
          <a:off x="788276" y="3667765"/>
          <a:ext cx="4520703" cy="147320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61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8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Общий бюджет колледжа = 33 579</a:t>
                      </a:r>
                      <a:r>
                        <a:rPr lang="ru-RU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800 рублей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41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ФОТ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ЖКХ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налоги, услуги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Остаток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Ремонтные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работы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Развитие МТБ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57%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23%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21005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КАРТОЧКА</a:t>
            </a:r>
          </a:p>
          <a:p>
            <a:pPr algn="ctr"/>
            <a:r>
              <a:rPr lang="ru-RU" sz="1600" b="1" dirty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ГБПОУ «КОНАКОВСКИЙ КОЛЛЕДЖ»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445457" y="3267347"/>
            <a:ext cx="1619611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439 студентов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88276" y="723622"/>
            <a:ext cx="8032881" cy="5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Производственно-образовательный кластер развития промышленного производства Тверской области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8277" y="2868515"/>
            <a:ext cx="3909847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 программ среднего профессионального образования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308979" y="2332162"/>
            <a:ext cx="3512178" cy="787828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4 698 квадратных 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(не используется в образовательном процессе)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08979" y="1379722"/>
            <a:ext cx="3512177" cy="814974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4 153 квадратных 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(используется в образовательном процессе)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88277" y="1376363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Директор:</a:t>
            </a:r>
          </a:p>
          <a:p>
            <a:pPr algn="ctr"/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Лупина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Мария Анатольевна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88277" y="2125428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Общежитие 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отсутствует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445457" y="4002242"/>
            <a:ext cx="3383231" cy="1086666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программы профессионального обучения и дополнительного профессионального образования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178722" y="3257504"/>
            <a:ext cx="1642435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51 сотрудников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88063"/>
              </p:ext>
            </p:extLst>
          </p:nvPr>
        </p:nvGraphicFramePr>
        <p:xfrm>
          <a:off x="788276" y="3613173"/>
          <a:ext cx="4520703" cy="147320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61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8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Общий бюджет колледжа = 28</a:t>
                      </a:r>
                      <a:r>
                        <a:rPr lang="ru-RU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625 500 рублей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41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ФОТ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ЖКХ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налоги, услуги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Остаток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Ремонтные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работы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Развитие МТБ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23%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-858880"/>
            <a:ext cx="637963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48866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7010400" y="4721005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5004"/>
          <a:stretch/>
        </p:blipFill>
        <p:spPr>
          <a:xfrm>
            <a:off x="125016" y="76200"/>
            <a:ext cx="566738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4;p20"/>
          <p:cNvSpPr txBox="1"/>
          <p:nvPr/>
        </p:nvSpPr>
        <p:spPr>
          <a:xfrm>
            <a:off x="706821" y="76961"/>
            <a:ext cx="8208912" cy="7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КАРТОЧКА</a:t>
            </a:r>
          </a:p>
          <a:p>
            <a:pPr algn="ctr"/>
            <a:r>
              <a:rPr lang="ru-RU" sz="1600" b="1" dirty="0">
                <a:solidFill>
                  <a:srgbClr val="A17C21"/>
                </a:solidFill>
                <a:latin typeface="Times New Roman" pitchFamily="18" charset="0"/>
                <a:cs typeface="Times New Roman" pitchFamily="18" charset="0"/>
              </a:rPr>
              <a:t>ГБПОУ «БЕЖЕЦКИЙ ПРОМЫШЛЕННО-ЭКОНОМИЧЕСКИЙ КОЛЛЕДЖ»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445457" y="3267347"/>
            <a:ext cx="1619611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861 студентов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88276" y="723622"/>
            <a:ext cx="8032881" cy="5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Производственно-образовательный кластер развития промышленного производства Тверской области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8277" y="2868515"/>
            <a:ext cx="3909847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программ среднего профессионального образования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308979" y="2332162"/>
            <a:ext cx="3512178" cy="787828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4 624 квадратных 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(не используется в образовательном процессе)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08979" y="1379722"/>
            <a:ext cx="3512177" cy="814974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12 279 квадратных метров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(используется в образовательном процессе)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88277" y="1376363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Директор: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Викторова Ольга Владимировна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88277" y="2125428"/>
            <a:ext cx="3909846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Общежитие 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250 койко мест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445457" y="4002242"/>
            <a:ext cx="3383231" cy="1086666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программ профессионального обучения и дополнительного профессионального образования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178722" y="3257504"/>
            <a:ext cx="1642435" cy="618449"/>
          </a:xfrm>
          <a:prstGeom prst="rect">
            <a:avLst/>
          </a:prstGeom>
          <a:noFill/>
          <a:ln>
            <a:solidFill>
              <a:srgbClr val="A17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115 сотрудников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1136"/>
              </p:ext>
            </p:extLst>
          </p:nvPr>
        </p:nvGraphicFramePr>
        <p:xfrm>
          <a:off x="788276" y="3613173"/>
          <a:ext cx="4520703" cy="1473200"/>
        </p:xfrm>
        <a:graphic>
          <a:graphicData uri="http://schemas.openxmlformats.org/drawingml/2006/table">
            <a:tbl>
              <a:tblPr firstRow="1" bandRow="1">
                <a:tableStyleId>{B3FF6086-4506-4D8A-ABEB-684039C8AC87}</a:tableStyleId>
              </a:tblPr>
              <a:tblGrid>
                <a:gridCol w="61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8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Общий бюджет колледжа = 54 029 600 </a:t>
                      </a:r>
                      <a:r>
                        <a:rPr lang="ru-RU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рублей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41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ФОТ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ЖКХ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налоги, услуги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Остаток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Ремонтные</a:t>
                      </a:r>
                      <a:r>
                        <a:rPr lang="ru-RU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работы</a:t>
                      </a:r>
                      <a:endParaRPr lang="ru-RU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Развитие МТБ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59%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21%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16412</TotalTime>
  <Words>2052</Words>
  <Application>Microsoft Office PowerPoint</Application>
  <PresentationFormat>Экран (16:9)</PresentationFormat>
  <Paragraphs>746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Сергеева Юлия Евгеньевна</cp:lastModifiedBy>
  <cp:revision>128</cp:revision>
  <cp:lastPrinted>2021-06-11T16:31:35Z</cp:lastPrinted>
  <dcterms:modified xsi:type="dcterms:W3CDTF">2021-06-11T16:32:16Z</dcterms:modified>
</cp:coreProperties>
</file>