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326" r:id="rId2"/>
    <p:sldId id="331" r:id="rId3"/>
    <p:sldId id="351" r:id="rId4"/>
    <p:sldId id="345" r:id="rId5"/>
    <p:sldId id="361" r:id="rId6"/>
    <p:sldId id="347" r:id="rId7"/>
    <p:sldId id="330" r:id="rId8"/>
    <p:sldId id="346" r:id="rId9"/>
    <p:sldId id="362" r:id="rId10"/>
  </p:sldIdLst>
  <p:sldSz cx="9144000" cy="5143500" type="screen16x9"/>
  <p:notesSz cx="6761163" cy="99425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A8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3" autoAdjust="0"/>
  </p:normalViewPr>
  <p:slideViewPr>
    <p:cSldViewPr>
      <p:cViewPr varScale="1">
        <p:scale>
          <a:sx n="99" d="100"/>
          <a:sy n="99" d="100"/>
        </p:scale>
        <p:origin x="96" y="54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2929837" cy="497125"/>
          </a:xfrm>
          <a:prstGeom prst="rect">
            <a:avLst/>
          </a:prstGeom>
        </p:spPr>
        <p:txBody>
          <a:bodyPr vert="horz" lIns="90959" tIns="45478" rIns="90959" bIns="45478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769" y="1"/>
            <a:ext cx="2929837" cy="497125"/>
          </a:xfrm>
          <a:prstGeom prst="rect">
            <a:avLst/>
          </a:prstGeom>
        </p:spPr>
        <p:txBody>
          <a:bodyPr vert="horz" lIns="90959" tIns="45478" rIns="90959" bIns="45478" rtlCol="0"/>
          <a:lstStyle>
            <a:lvl1pPr algn="r">
              <a:defRPr sz="1200"/>
            </a:lvl1pPr>
          </a:lstStyle>
          <a:p>
            <a:fld id="{166236F6-9031-425A-AE4B-D3D14BCE2E4E}" type="datetimeFigureOut">
              <a:rPr lang="ru-RU" smtClean="0"/>
              <a:pPr/>
              <a:t>03.06.2021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46125"/>
            <a:ext cx="662463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959" tIns="45478" rIns="90959" bIns="45478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117" y="4722701"/>
            <a:ext cx="5408930" cy="4474131"/>
          </a:xfrm>
          <a:prstGeom prst="rect">
            <a:avLst/>
          </a:prstGeom>
        </p:spPr>
        <p:txBody>
          <a:bodyPr vert="horz" lIns="90959" tIns="45478" rIns="90959" bIns="4547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5" y="9443664"/>
            <a:ext cx="2929837" cy="497125"/>
          </a:xfrm>
          <a:prstGeom prst="rect">
            <a:avLst/>
          </a:prstGeom>
        </p:spPr>
        <p:txBody>
          <a:bodyPr vert="horz" lIns="90959" tIns="45478" rIns="90959" bIns="45478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769" y="9443664"/>
            <a:ext cx="2929837" cy="497125"/>
          </a:xfrm>
          <a:prstGeom prst="rect">
            <a:avLst/>
          </a:prstGeom>
        </p:spPr>
        <p:txBody>
          <a:bodyPr vert="horz" lIns="90959" tIns="45478" rIns="90959" bIns="45478" rtlCol="0" anchor="b"/>
          <a:lstStyle>
            <a:lvl1pPr algn="r">
              <a:defRPr sz="1200"/>
            </a:lvl1pPr>
          </a:lstStyle>
          <a:p>
            <a:fld id="{CF22F5D9-2829-4FE8-B92D-4253DED0A49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528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9405-02D3-4B92-953C-7F9F3EF0B40A}" type="datetime1">
              <a:rPr lang="ru-RU" smtClean="0"/>
              <a:pPr/>
              <a:t>03.06.2021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842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DAC0-69E7-4A13-B23A-AE092AF10CDE}" type="datetime1">
              <a:rPr lang="ru-RU" smtClean="0"/>
              <a:pPr/>
              <a:t>03.06.2021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676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1CA0-EE6E-4828-9BEB-9F4768E09FC5}" type="datetime1">
              <a:rPr lang="ru-RU" smtClean="0"/>
              <a:pPr/>
              <a:t>03.06.2021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605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6BDC-B970-47FD-A1CA-A553208600C0}" type="datetime1">
              <a:rPr lang="ru-RU" smtClean="0"/>
              <a:pPr/>
              <a:t>03.06.2021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09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CACE-E5FE-4033-AC7A-6614EC0994FB}" type="datetime1">
              <a:rPr lang="ru-RU" smtClean="0"/>
              <a:pPr/>
              <a:t>03.06.2021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934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B9D4-BBE9-46D6-8602-D1D00096CFEE}" type="datetime1">
              <a:rPr lang="ru-RU" smtClean="0"/>
              <a:pPr/>
              <a:t>03.06.2021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229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8466-C44B-4D59-B3B5-80DDEE4BC9A9}" type="datetime1">
              <a:rPr lang="ru-RU" smtClean="0"/>
              <a:pPr/>
              <a:t>03.06.2021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882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3A10-3566-454F-9C1F-33895DCC6B48}" type="datetime1">
              <a:rPr lang="ru-RU" smtClean="0"/>
              <a:pPr/>
              <a:t>03.06.2021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865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BFC0-E061-4A80-AECD-6B9156F18DA4}" type="datetime1">
              <a:rPr lang="ru-RU" smtClean="0"/>
              <a:pPr/>
              <a:t>03.06.2021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10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2BDE-8899-43FA-B749-E8421F902001}" type="datetime1">
              <a:rPr lang="ru-RU" smtClean="0"/>
              <a:pPr/>
              <a:t>03.06.2021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45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CA56-B821-4D8A-8C4D-025F28FA7236}" type="datetime1">
              <a:rPr lang="ru-RU" smtClean="0"/>
              <a:pPr/>
              <a:t>03.06.2021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153-72B4-41B5-934C-D2F6DA39B41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271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65A2E-1375-4E8B-AE34-CBCF6E6B7C5F}" type="datetime1">
              <a:rPr lang="ru-RU" smtClean="0"/>
              <a:pPr/>
              <a:t>03.06.2021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22153-72B4-41B5-934C-D2F6DA39B41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959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одержимое 4"/>
          <p:cNvSpPr txBox="1">
            <a:spLocks/>
          </p:cNvSpPr>
          <p:nvPr/>
        </p:nvSpPr>
        <p:spPr>
          <a:xfrm>
            <a:off x="1194036" y="1563638"/>
            <a:ext cx="7626436" cy="33123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ts val="3700"/>
              </a:lnSpc>
              <a:buNone/>
            </a:pPr>
            <a:r>
              <a:rPr lang="ru-RU" altLang="ru-RU" sz="4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О предоставлении пенсионерам Тверской области льготного (бесплатного</a:t>
            </a:r>
            <a:r>
              <a:rPr lang="ru-RU" sz="40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altLang="ru-RU" sz="4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проезда железнодорожным транспортом в пригородном сообщении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FF7D30D-A848-494E-A838-DDB5F8CE87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98" y="173157"/>
            <a:ext cx="720000" cy="906670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852CBD6C-9FA5-4DA1-9EC4-28BEFE52E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969" y="257981"/>
            <a:ext cx="5296223" cy="66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МИНИСТЕРСТВО СОЦИАЛЬНОЙ ЗАЩИТЫ НАСЕЛЕНИЯ ТВЕРСКОЙ ОБЛАСТИ </a:t>
            </a:r>
          </a:p>
          <a:p>
            <a:pPr>
              <a:defRPr/>
            </a:pPr>
            <a:endParaRPr lang="ru-RU" sz="36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5"/>
          <p:cNvSpPr>
            <a:spLocks noChangeArrowheads="1"/>
          </p:cNvSpPr>
          <p:nvPr/>
        </p:nvSpPr>
        <p:spPr bwMode="auto">
          <a:xfrm>
            <a:off x="2307456" y="4353477"/>
            <a:ext cx="5334000" cy="5847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defTabSz="457200">
              <a:spcBef>
                <a:spcPct val="20000"/>
              </a:spcBef>
              <a:buFont typeface="Arial" panose="020B0604020202020204" pitchFamily="34" charset="0"/>
              <a:buChar char="•"/>
              <a:defRPr sz="37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6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 Тверь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6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июня 2021 года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966714" y="4787888"/>
            <a:ext cx="2057400" cy="273844"/>
          </a:xfrm>
        </p:spPr>
        <p:txBody>
          <a:bodyPr/>
          <a:lstStyle/>
          <a:p>
            <a:fld id="{77674336-CCF4-4AA5-9744-685B93901139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ru-RU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999843"/>
              </p:ext>
            </p:extLst>
          </p:nvPr>
        </p:nvGraphicFramePr>
        <p:xfrm>
          <a:off x="1091495" y="1026402"/>
          <a:ext cx="7800985" cy="3890565"/>
        </p:xfrm>
        <a:graphic>
          <a:graphicData uri="http://schemas.openxmlformats.org/drawingml/2006/table">
            <a:tbl>
              <a:tblPr/>
              <a:tblGrid>
                <a:gridCol w="343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310959070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81388684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br>
                        <a:rPr lang="ru-RU" sz="18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п/п</a:t>
                      </a:r>
                    </a:p>
                  </a:txBody>
                  <a:tcPr marL="4304" marR="4304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Субъект РФ</a:t>
                      </a:r>
                    </a:p>
                  </a:txBody>
                  <a:tcPr marL="4304" marR="4304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ru-RU" sz="18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Ветераны труда, труженики тыла</a:t>
                      </a:r>
                    </a:p>
                  </a:txBody>
                  <a:tcPr marL="4304" marR="4304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Репресси</a:t>
                      </a:r>
                      <a:r>
                        <a:rPr lang="en-US" sz="18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1800" b="1" i="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рованные</a:t>
                      </a:r>
                      <a:r>
                        <a:rPr lang="ru-RU" sz="18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лица</a:t>
                      </a:r>
                    </a:p>
                  </a:txBody>
                  <a:tcPr marL="4304" marR="4304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Пенсионеры</a:t>
                      </a:r>
                    </a:p>
                  </a:txBody>
                  <a:tcPr marL="0" marR="0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Период</a:t>
                      </a:r>
                    </a:p>
                  </a:txBody>
                  <a:tcPr marL="4304" marR="4304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>
                        <a:lnSpc>
                          <a:spcPts val="1700"/>
                        </a:lnSpc>
                      </a:pPr>
                      <a:r>
                        <a:rPr lang="ru-RU" sz="1800" b="1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304" marR="4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700"/>
                        </a:lnSpc>
                      </a:pPr>
                      <a:r>
                        <a:rPr lang="ru-RU" sz="1800" b="1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Тверская область</a:t>
                      </a:r>
                    </a:p>
                  </a:txBody>
                  <a:tcPr marL="36000" marR="4304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7" gridSpan="2">
                  <a:txBody>
                    <a:bodyPr/>
                    <a:lstStyle/>
                    <a:p>
                      <a:pPr marL="179388" indent="-179388" algn="ctr">
                        <a:lnSpc>
                          <a:spcPts val="1700"/>
                        </a:lnSpc>
                        <a:spcAft>
                          <a:spcPts val="1200"/>
                        </a:spcAft>
                        <a:buFontTx/>
                        <a:buNone/>
                      </a:pP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скидка 50%</a:t>
                      </a: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ru-RU" sz="1800" dirty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</a:p>
                    <a:p>
                      <a:pPr algn="ctr">
                        <a:lnSpc>
                          <a:spcPts val="1700"/>
                        </a:lnSpc>
                      </a:pP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marT="18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ru-RU" sz="1800" dirty="0">
                          <a:latin typeface="Times New Roman" pitchFamily="18" charset="0"/>
                          <a:cs typeface="Times New Roman" pitchFamily="18" charset="0"/>
                        </a:rPr>
                        <a:t>Кругло- </a:t>
                      </a:r>
                      <a:r>
                        <a:rPr lang="ru-RU" sz="1800" dirty="0" err="1">
                          <a:latin typeface="Times New Roman" pitchFamily="18" charset="0"/>
                          <a:cs typeface="Times New Roman" pitchFamily="18" charset="0"/>
                        </a:rPr>
                        <a:t>годично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marT="18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>
                        <a:lnSpc>
                          <a:spcPts val="1700"/>
                        </a:lnSpc>
                      </a:pP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4304" marR="4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700"/>
                        </a:lnSpc>
                      </a:pP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Белгородская область</a:t>
                      </a:r>
                    </a:p>
                  </a:txBody>
                  <a:tcPr marL="36000" marR="4304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marL="179388" indent="-179388" algn="ctr">
                        <a:lnSpc>
                          <a:spcPts val="1700"/>
                        </a:lnSpc>
                        <a:spcAft>
                          <a:spcPts val="1200"/>
                        </a:spcAft>
                        <a:buFontTx/>
                        <a:buNone/>
                      </a:pPr>
                      <a:endParaRPr lang="ru-RU" sz="1800" b="0" i="0" u="none" strike="noStrike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marT="18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marT="18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marT="18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b">
                        <a:lnSpc>
                          <a:spcPts val="1700"/>
                        </a:lnSpc>
                      </a:pP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4304" marR="4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700"/>
                        </a:lnSpc>
                      </a:pP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Ивановская область</a:t>
                      </a:r>
                    </a:p>
                  </a:txBody>
                  <a:tcPr marL="36000" marR="4304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894">
                <a:tc>
                  <a:txBody>
                    <a:bodyPr/>
                    <a:lstStyle/>
                    <a:p>
                      <a:pPr algn="ctr" fontAlgn="b">
                        <a:lnSpc>
                          <a:spcPts val="1700"/>
                        </a:lnSpc>
                      </a:pP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4304" marR="4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700"/>
                        </a:lnSpc>
                      </a:pP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Владимирская область</a:t>
                      </a:r>
                    </a:p>
                  </a:txBody>
                  <a:tcPr marL="36000" marR="4304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154">
                <a:tc>
                  <a:txBody>
                    <a:bodyPr/>
                    <a:lstStyle/>
                    <a:p>
                      <a:pPr algn="ctr" fontAlgn="b">
                        <a:lnSpc>
                          <a:spcPts val="1700"/>
                        </a:lnSpc>
                      </a:pP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4304" marR="4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700"/>
                        </a:lnSpc>
                      </a:pP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Тамбовская область</a:t>
                      </a:r>
                    </a:p>
                  </a:txBody>
                  <a:tcPr marL="36000" marR="4304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marL="179388" indent="-179388" algn="just">
                        <a:lnSpc>
                          <a:spcPts val="1700"/>
                        </a:lnSpc>
                        <a:spcAft>
                          <a:spcPts val="1200"/>
                        </a:spcAft>
                        <a:buFontTx/>
                        <a:buNone/>
                      </a:pP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18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40">
                <a:tc>
                  <a:txBody>
                    <a:bodyPr/>
                    <a:lstStyle/>
                    <a:p>
                      <a:pPr algn="ctr" fontAlgn="b">
                        <a:lnSpc>
                          <a:spcPts val="1700"/>
                        </a:lnSpc>
                      </a:pP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4304" marR="4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700"/>
                        </a:lnSpc>
                      </a:pP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Рязанская область</a:t>
                      </a:r>
                    </a:p>
                  </a:txBody>
                  <a:tcPr marL="36000" marR="4304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r" fontAlgn="b">
                        <a:lnSpc>
                          <a:spcPts val="1200"/>
                        </a:lnSpc>
                      </a:pP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18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440">
                <a:tc>
                  <a:txBody>
                    <a:bodyPr/>
                    <a:lstStyle/>
                    <a:p>
                      <a:pPr algn="ctr" fontAlgn="b">
                        <a:lnSpc>
                          <a:spcPts val="1700"/>
                        </a:lnSpc>
                      </a:pP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4304" marR="4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700"/>
                        </a:lnSpc>
                      </a:pP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Тульская область</a:t>
                      </a:r>
                    </a:p>
                  </a:txBody>
                  <a:tcPr marL="36000" marR="4304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r" fontAlgn="b">
                        <a:lnSpc>
                          <a:spcPts val="1200"/>
                        </a:lnSpc>
                      </a:pP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4" marR="108000" marT="1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400">
                <a:tc>
                  <a:txBody>
                    <a:bodyPr/>
                    <a:lstStyle/>
                    <a:p>
                      <a:pPr algn="ctr" fontAlgn="b">
                        <a:lnSpc>
                          <a:spcPts val="1700"/>
                        </a:lnSpc>
                      </a:pP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4304" marR="4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700"/>
                        </a:lnSpc>
                      </a:pP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Брянская область</a:t>
                      </a:r>
                    </a:p>
                  </a:txBody>
                  <a:tcPr marL="36000" marR="4304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скидка 50%</a:t>
                      </a: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ru-RU" sz="1800" dirty="0">
                          <a:latin typeface="Times New Roman" pitchFamily="18" charset="0"/>
                          <a:cs typeface="Times New Roman" pitchFamily="18" charset="0"/>
                        </a:rPr>
                        <a:t>скидка 100%</a:t>
                      </a: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658">
                <a:tc>
                  <a:txBody>
                    <a:bodyPr/>
                    <a:lstStyle/>
                    <a:p>
                      <a:pPr algn="ctr" fontAlgn="b">
                        <a:lnSpc>
                          <a:spcPts val="1700"/>
                        </a:lnSpc>
                      </a:pP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4304" marR="4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700"/>
                        </a:lnSpc>
                      </a:pP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Воронежская область</a:t>
                      </a:r>
                    </a:p>
                  </a:txBody>
                  <a:tcPr marL="36000" marR="4304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b">
                        <a:lnSpc>
                          <a:spcPts val="1200"/>
                        </a:lnSpc>
                      </a:pP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18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658">
                <a:tc>
                  <a:txBody>
                    <a:bodyPr/>
                    <a:lstStyle/>
                    <a:p>
                      <a:pPr algn="ctr" fontAlgn="b">
                        <a:lnSpc>
                          <a:spcPts val="1700"/>
                        </a:lnSpc>
                      </a:pP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4304" marR="4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700"/>
                        </a:lnSpc>
                      </a:pP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Курская область</a:t>
                      </a:r>
                    </a:p>
                  </a:txBody>
                  <a:tcPr marL="36000" marR="4304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i="0" u="none" strike="noStrike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marT="18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3600">
                <a:tc>
                  <a:txBody>
                    <a:bodyPr/>
                    <a:lstStyle/>
                    <a:p>
                      <a:pPr algn="ctr" fontAlgn="b">
                        <a:lnSpc>
                          <a:spcPts val="1700"/>
                        </a:lnSpc>
                      </a:pPr>
                      <a:r>
                        <a:rPr lang="en-US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304" marR="4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700"/>
                        </a:lnSpc>
                      </a:pP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Москва</a:t>
                      </a:r>
                    </a:p>
                  </a:txBody>
                  <a:tcPr marL="36000" marR="4304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itchFamily="18" charset="0"/>
                          <a:cs typeface="Times New Roman" pitchFamily="18" charset="0"/>
                        </a:rPr>
                        <a:t>скидка 100%</a:t>
                      </a:r>
                      <a:endParaRPr lang="ru-RU" sz="1800" b="0" i="0" u="none" strike="noStrike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itchFamily="18" charset="0"/>
                          <a:cs typeface="Times New Roman" pitchFamily="18" charset="0"/>
                        </a:rPr>
                        <a:t>скидка 100%</a:t>
                      </a: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itchFamily="18" charset="0"/>
                          <a:cs typeface="Times New Roman" pitchFamily="18" charset="0"/>
                        </a:rPr>
                        <a:t>скидка 100%</a:t>
                      </a:r>
                    </a:p>
                  </a:txBody>
                  <a:tcPr marL="72000" marR="72000" marT="18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b">
                        <a:lnSpc>
                          <a:spcPts val="1700"/>
                        </a:lnSpc>
                      </a:pP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4304" marR="4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700"/>
                        </a:lnSpc>
                      </a:pP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Московская область</a:t>
                      </a:r>
                    </a:p>
                  </a:txBody>
                  <a:tcPr marL="36000" marR="4304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fontAlgn="b">
                        <a:lnSpc>
                          <a:spcPts val="1200"/>
                        </a:lnSpc>
                      </a:pP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4" marR="108000" marT="1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Заголовок 2"/>
          <p:cNvSpPr txBox="1">
            <a:spLocks/>
          </p:cNvSpPr>
          <p:nvPr/>
        </p:nvSpPr>
        <p:spPr>
          <a:xfrm>
            <a:off x="1016732" y="195982"/>
            <a:ext cx="8102483" cy="7349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9734" rtl="0" eaLnBrk="1" latinLnBrk="0" hangingPunct="1">
              <a:spcBef>
                <a:spcPct val="0"/>
              </a:spcBef>
              <a:buNone/>
              <a:defRPr sz="384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ОПЫТ СУБЪЕКТОВ РОССИЙСКОЙ ФЕДЕРАЦИИ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98" y="173157"/>
            <a:ext cx="720000" cy="90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19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966714" y="4787888"/>
            <a:ext cx="2057400" cy="273844"/>
          </a:xfrm>
        </p:spPr>
        <p:txBody>
          <a:bodyPr/>
          <a:lstStyle/>
          <a:p>
            <a:fld id="{77674336-CCF4-4AA5-9744-685B93901139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ru-RU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902776"/>
              </p:ext>
            </p:extLst>
          </p:nvPr>
        </p:nvGraphicFramePr>
        <p:xfrm>
          <a:off x="1012598" y="1045452"/>
          <a:ext cx="7867129" cy="3829218"/>
        </p:xfrm>
        <a:graphic>
          <a:graphicData uri="http://schemas.openxmlformats.org/drawingml/2006/table">
            <a:tbl>
              <a:tblPr/>
              <a:tblGrid>
                <a:gridCol w="343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310959070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81388684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br>
                        <a:rPr lang="ru-RU" sz="18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п/п</a:t>
                      </a:r>
                    </a:p>
                  </a:txBody>
                  <a:tcPr marL="4304" marR="4304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Субъект РФ</a:t>
                      </a:r>
                    </a:p>
                  </a:txBody>
                  <a:tcPr marL="4304" marR="4304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Ветераны труда, труженики тыла</a:t>
                      </a:r>
                    </a:p>
                  </a:txBody>
                  <a:tcPr marL="4304" marR="4304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Репресси</a:t>
                      </a:r>
                      <a:r>
                        <a:rPr lang="en-US" sz="18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1800" b="1" i="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рованные</a:t>
                      </a:r>
                      <a:r>
                        <a:rPr lang="ru-RU" sz="18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лица</a:t>
                      </a:r>
                    </a:p>
                  </a:txBody>
                  <a:tcPr marL="4304" marR="4304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Пенсионеры</a:t>
                      </a:r>
                    </a:p>
                  </a:txBody>
                  <a:tcPr marL="0" marR="0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Период</a:t>
                      </a:r>
                    </a:p>
                  </a:txBody>
                  <a:tcPr marL="4304" marR="4304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algn="ctr" fontAlgn="b">
                        <a:lnSpc>
                          <a:spcPts val="1700"/>
                        </a:lnSpc>
                      </a:pP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4304" marR="48000" marT="36000" marB="180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700"/>
                        </a:lnSpc>
                      </a:pP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Орловская область</a:t>
                      </a:r>
                    </a:p>
                  </a:txBody>
                  <a:tcPr marL="36000" marR="4304" marT="36000" marB="180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4">
                  <a:txBody>
                    <a:bodyPr/>
                    <a:lstStyle/>
                    <a:p>
                      <a:pPr algn="ctr" fontAlgn="b">
                        <a:lnSpc>
                          <a:spcPts val="1700"/>
                        </a:lnSpc>
                      </a:pP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 установлена</a:t>
                      </a:r>
                    </a:p>
                  </a:txBody>
                  <a:tcPr marL="72000" marR="72000" marT="18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9284">
                <a:tc>
                  <a:txBody>
                    <a:bodyPr/>
                    <a:lstStyle/>
                    <a:p>
                      <a:pPr algn="ctr" fontAlgn="b">
                        <a:lnSpc>
                          <a:spcPts val="1700"/>
                        </a:lnSpc>
                      </a:pP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4304" marR="48000" marT="36000" marB="180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700"/>
                        </a:lnSpc>
                      </a:pP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Смоленская область</a:t>
                      </a:r>
                    </a:p>
                  </a:txBody>
                  <a:tcPr marL="36000" marR="4304" marT="36000" marB="180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algn="r" fontAlgn="b">
                        <a:lnSpc>
                          <a:spcPts val="1200"/>
                        </a:lnSpc>
                      </a:pPr>
                      <a:endParaRPr lang="ru-RU" sz="1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4" marR="108000" marT="180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>
                        <a:lnSpc>
                          <a:spcPts val="1700"/>
                        </a:lnSpc>
                      </a:pP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4304" marR="48000" marT="36000" marB="180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700"/>
                        </a:lnSpc>
                      </a:pP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Калужская область</a:t>
                      </a:r>
                    </a:p>
                  </a:txBody>
                  <a:tcPr marL="36000" marR="4304" marT="36000" marB="180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скидка 50%</a:t>
                      </a:r>
                    </a:p>
                  </a:txBody>
                  <a:tcPr marL="72000" marR="72000" marT="18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ru-RU" sz="1800" dirty="0">
                          <a:latin typeface="Times New Roman" pitchFamily="18" charset="0"/>
                          <a:cs typeface="Times New Roman" pitchFamily="18" charset="0"/>
                        </a:rPr>
                        <a:t>01.02.-15.10.</a:t>
                      </a:r>
                    </a:p>
                  </a:txBody>
                  <a:tcPr marL="0" marR="0" marT="18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0906">
                <a:tc>
                  <a:txBody>
                    <a:bodyPr/>
                    <a:lstStyle/>
                    <a:p>
                      <a:pPr algn="ctr" fontAlgn="b">
                        <a:lnSpc>
                          <a:spcPts val="1700"/>
                        </a:lnSpc>
                      </a:pP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4304" marR="48000" marT="36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700"/>
                        </a:lnSpc>
                      </a:pP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Ярославская область</a:t>
                      </a:r>
                    </a:p>
                  </a:txBody>
                  <a:tcPr marL="36000" marR="4304" marT="36000" marB="18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скидка 50%</a:t>
                      </a:r>
                    </a:p>
                  </a:txBody>
                  <a:tcPr marL="72000" marR="72000" marT="18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ru-RU" sz="1800" dirty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sz="1800" dirty="0"/>
                    </a:p>
                  </a:txBody>
                  <a:tcPr marL="72000" marR="72000" marT="18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itchFamily="18" charset="0"/>
                          <a:cs typeface="Times New Roman" pitchFamily="18" charset="0"/>
                        </a:rPr>
                        <a:t>01.05.- 30.09.</a:t>
                      </a:r>
                    </a:p>
                  </a:txBody>
                  <a:tcPr marL="0" marR="0" marT="180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ts val="1700"/>
                        </a:lnSpc>
                      </a:pP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4304" marR="4800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700"/>
                        </a:lnSpc>
                      </a:pP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Липецкая область</a:t>
                      </a:r>
                    </a:p>
                  </a:txBody>
                  <a:tcPr marL="36000" marR="4304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скидка 50%</a:t>
                      </a:r>
                    </a:p>
                  </a:txBody>
                  <a:tcPr marL="0" marR="0" marT="18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itchFamily="18" charset="0"/>
                          <a:cs typeface="Times New Roman" pitchFamily="18" charset="0"/>
                        </a:rPr>
                        <a:t>скидка 100%</a:t>
                      </a:r>
                    </a:p>
                  </a:txBody>
                  <a:tcPr marL="0" marR="0" marT="18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</a:p>
                  </a:txBody>
                  <a:tcPr marL="72000" marR="72000" marT="18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itchFamily="18" charset="0"/>
                          <a:cs typeface="Times New Roman" pitchFamily="18" charset="0"/>
                        </a:rPr>
                        <a:t>15.04.- 15.10. </a:t>
                      </a:r>
                    </a:p>
                  </a:txBody>
                  <a:tcPr marL="0" marR="0" marT="18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84000">
                <a:tc>
                  <a:txBody>
                    <a:bodyPr/>
                    <a:lstStyle/>
                    <a:p>
                      <a:pPr algn="ctr" fontAlgn="b">
                        <a:lnSpc>
                          <a:spcPts val="1700"/>
                        </a:lnSpc>
                      </a:pP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4304" marR="4800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700"/>
                        </a:lnSpc>
                      </a:pP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Костромская  область</a:t>
                      </a:r>
                    </a:p>
                  </a:txBody>
                  <a:tcPr marL="36000" marR="4304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Льготный именной проездной месячный абонементный билет за 50% стоимости, проезд между указанными в нем пунктами на территории Костромской области на расстояние не более 30 километров от пункта отправления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marT="18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marT="18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itchFamily="18" charset="0"/>
                          <a:cs typeface="Times New Roman" pitchFamily="18" charset="0"/>
                        </a:rPr>
                        <a:t>01.05.- 30.09. </a:t>
                      </a:r>
                    </a:p>
                  </a:txBody>
                  <a:tcPr marL="0" marR="0" marT="18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450355"/>
                  </a:ext>
                </a:extLst>
              </a:tr>
            </a:tbl>
          </a:graphicData>
        </a:graphic>
      </p:graphicFrame>
      <p:sp>
        <p:nvSpPr>
          <p:cNvPr id="8" name="Заголовок 2"/>
          <p:cNvSpPr txBox="1">
            <a:spLocks/>
          </p:cNvSpPr>
          <p:nvPr/>
        </p:nvSpPr>
        <p:spPr>
          <a:xfrm>
            <a:off x="1016732" y="195982"/>
            <a:ext cx="8102483" cy="7349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9734" rtl="0" eaLnBrk="1" latinLnBrk="0" hangingPunct="1">
              <a:spcBef>
                <a:spcPct val="0"/>
              </a:spcBef>
              <a:buNone/>
              <a:defRPr sz="384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ОПЫТ СУБЪЕКТОВ РОССИЙСКОЙ ФЕДЕРАЦИИ</a:t>
            </a:r>
            <a:endParaRPr lang="en-US" sz="18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8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продолжение</a:t>
            </a:r>
            <a:r>
              <a:rPr lang="en-US" sz="18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18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98" y="173157"/>
            <a:ext cx="720000" cy="90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0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966714" y="4787888"/>
            <a:ext cx="2057400" cy="273844"/>
          </a:xfrm>
        </p:spPr>
        <p:txBody>
          <a:bodyPr/>
          <a:lstStyle/>
          <a:p>
            <a:fld id="{77674336-CCF4-4AA5-9744-685B93901139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ru-RU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427302"/>
              </p:ext>
            </p:extLst>
          </p:nvPr>
        </p:nvGraphicFramePr>
        <p:xfrm>
          <a:off x="1080280" y="1067005"/>
          <a:ext cx="7812200" cy="3802622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1874">
                <a:tc>
                  <a:txBody>
                    <a:bodyPr/>
                    <a:lstStyle/>
                    <a:p>
                      <a:pPr algn="ctr" font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br>
                        <a:rPr lang="ru-RU" sz="18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п/п</a:t>
                      </a:r>
                    </a:p>
                  </a:txBody>
                  <a:tcPr marL="4304" marR="4304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Категории</a:t>
                      </a:r>
                    </a:p>
                  </a:txBody>
                  <a:tcPr marL="4304" marR="4304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Численность, чел. </a:t>
                      </a:r>
                    </a:p>
                  </a:txBody>
                  <a:tcPr marL="4304" marR="4304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</a:t>
                      </a:r>
                    </a:p>
                    <a:p>
                      <a:pPr algn="ctr" font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льготы</a:t>
                      </a:r>
                    </a:p>
                  </a:txBody>
                  <a:tcPr marL="4304" marR="4304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517">
                <a:tc>
                  <a:txBody>
                    <a:bodyPr/>
                    <a:lstStyle/>
                    <a:p>
                      <a:pPr algn="ctr" fontAlgn="b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 пенсионеров</a:t>
                      </a:r>
                    </a:p>
                  </a:txBody>
                  <a:tcPr marL="72000" marR="5400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9388" indent="-179388" algn="ctr">
                        <a:lnSpc>
                          <a:spcPts val="17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18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424 437</a:t>
                      </a:r>
                    </a:p>
                  </a:txBody>
                  <a:tcPr marL="72000" marR="7200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9388" indent="-179388" algn="r">
                        <a:lnSpc>
                          <a:spcPts val="17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ru-RU" sz="18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26464">
                <a:tc>
                  <a:txBody>
                    <a:bodyPr/>
                    <a:lstStyle/>
                    <a:p>
                      <a:pPr algn="ctr" fontAlgn="b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федеральные льготники</a:t>
                      </a:r>
                      <a:r>
                        <a:rPr lang="ru-RU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 fontAlgn="b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инвалиды и участники Великой Отечественной войны и члены их семей, инвалиды и ветераны боевых действий, инвалиды, граждане, пострадавшие от воздействия радиации</a:t>
                      </a:r>
                      <a:endParaRPr lang="ru-RU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5400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111 895</a:t>
                      </a:r>
                    </a:p>
                  </a:txBody>
                  <a:tcPr marL="72000" marR="7200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бесплатный проезд в составе набора социальных услуг</a:t>
                      </a:r>
                      <a:endParaRPr lang="ru-RU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255">
                <a:tc>
                  <a:txBody>
                    <a:bodyPr/>
                    <a:lstStyle/>
                    <a:p>
                      <a:pPr algn="ctr" fontAlgn="b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региональные льготники</a:t>
                      </a:r>
                      <a:r>
                        <a:rPr lang="ru-RU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 fontAlgn="b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ветераны труда, ветераны труда Тверской области, </a:t>
                      </a:r>
                      <a:r>
                        <a:rPr lang="ru-RU" sz="18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труженики ты</a:t>
                      </a:r>
                    </a:p>
                    <a:p>
                      <a:pPr algn="just" fontAlgn="b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ла</a:t>
                      </a:r>
                      <a:r>
                        <a:rPr lang="ru-RU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реабилитированные лица и лица, пострадавшие от политических репрессий</a:t>
                      </a:r>
                    </a:p>
                  </a:txBody>
                  <a:tcPr marL="72000" marR="5400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178 460</a:t>
                      </a:r>
                    </a:p>
                  </a:txBody>
                  <a:tcPr marL="72000" marR="7200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скидка 50% стоимости проезда</a:t>
                      </a:r>
                    </a:p>
                  </a:txBody>
                  <a:tcPr marL="72000" marR="7200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464">
                <a:tc>
                  <a:txBody>
                    <a:bodyPr/>
                    <a:lstStyle/>
                    <a:p>
                      <a:pPr algn="ctr" fontAlgn="b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пенсионеры, не имеющие льгот по оплате проезда</a:t>
                      </a:r>
                    </a:p>
                  </a:txBody>
                  <a:tcPr marL="72000" marR="5400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134 082</a:t>
                      </a:r>
                    </a:p>
                  </a:txBody>
                  <a:tcPr marL="72000" marR="7200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льгота не установлена</a:t>
                      </a:r>
                    </a:p>
                  </a:txBody>
                  <a:tcPr marL="72000" marR="7200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Заголовок 2"/>
          <p:cNvSpPr txBox="1">
            <a:spLocks/>
          </p:cNvSpPr>
          <p:nvPr/>
        </p:nvSpPr>
        <p:spPr>
          <a:xfrm>
            <a:off x="1016732" y="216607"/>
            <a:ext cx="8102483" cy="7349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9734" rtl="0" eaLnBrk="1" latinLnBrk="0" hangingPunct="1">
              <a:spcBef>
                <a:spcPct val="0"/>
              </a:spcBef>
              <a:buNone/>
              <a:defRPr sz="384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1900"/>
              </a:lnSpc>
            </a:pPr>
            <a:r>
              <a:rPr lang="ru-RU" sz="18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ПРЕДОСТАВЛЕНИЕ ЛЬГОТ ПО ОПЛАТЕ ПРОЕЗДА </a:t>
            </a:r>
            <a:br>
              <a:rPr lang="ru-RU" sz="18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В ТВЕРСКОЙ ОБЛАСТИ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98" y="173157"/>
            <a:ext cx="720000" cy="90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19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966714" y="4787888"/>
            <a:ext cx="2057400" cy="273844"/>
          </a:xfrm>
        </p:spPr>
        <p:txBody>
          <a:bodyPr/>
          <a:lstStyle/>
          <a:p>
            <a:fld id="{77674336-CCF4-4AA5-9744-685B93901139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ru-RU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75261"/>
              </p:ext>
            </p:extLst>
          </p:nvPr>
        </p:nvGraphicFramePr>
        <p:xfrm>
          <a:off x="1115616" y="1275606"/>
          <a:ext cx="7647638" cy="3464559"/>
        </p:xfrm>
        <a:graphic>
          <a:graphicData uri="http://schemas.openxmlformats.org/drawingml/2006/table">
            <a:tbl>
              <a:tblPr/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5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065"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br>
                        <a:rPr lang="ru-RU" sz="18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п/п</a:t>
                      </a:r>
                    </a:p>
                  </a:txBody>
                  <a:tcPr marL="4304" marR="4304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Маршрут</a:t>
                      </a:r>
                    </a:p>
                  </a:txBody>
                  <a:tcPr marL="4304" marR="4304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льготных поездок</a:t>
                      </a:r>
                    </a:p>
                  </a:txBody>
                  <a:tcPr marL="4304" marR="4304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ru-RU" sz="18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</a:t>
                      </a:r>
                    </a:p>
                  </a:txBody>
                  <a:tcPr marL="4304" marR="4304" marT="360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279">
                <a:tc>
                  <a:txBody>
                    <a:bodyPr/>
                    <a:lstStyle/>
                    <a:p>
                      <a:pPr algn="ctr" fontAlgn="b">
                        <a:lnSpc>
                          <a:spcPts val="1700"/>
                        </a:lnSpc>
                      </a:pPr>
                      <a:endParaRPr lang="ru-RU" sz="1800" b="1" i="0" u="none" strike="noStrike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304" marR="4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Всего поездок </a:t>
                      </a:r>
                    </a:p>
                  </a:txBody>
                  <a:tcPr marL="4304" marR="4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700"/>
                        </a:lnSpc>
                      </a:pPr>
                      <a:r>
                        <a:rPr lang="ru-RU" sz="1800" b="1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36 445  </a:t>
                      </a:r>
                    </a:p>
                  </a:txBody>
                  <a:tcPr marL="36000" marR="4304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100 % </a:t>
                      </a:r>
                      <a:endParaRPr lang="ru-RU" dirty="0"/>
                    </a:p>
                  </a:txBody>
                  <a:tcPr marL="36000" marR="4304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04378">
                <a:tc>
                  <a:txBody>
                    <a:bodyPr/>
                    <a:lstStyle/>
                    <a:p>
                      <a:pPr algn="ctr" fontAlgn="b">
                        <a:lnSpc>
                          <a:spcPts val="1700"/>
                        </a:lnSpc>
                      </a:pP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304" marR="4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 пределах Тверской области </a:t>
                      </a:r>
                    </a:p>
                    <a:p>
                      <a:pPr marL="0" marR="0" indent="0" algn="l" defTabSz="914400" rtl="0" eaLnBrk="1" fontAlgn="b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наиболее востребованные  направления</a:t>
                      </a:r>
                    </a:p>
                    <a:p>
                      <a:pPr marL="0" marR="0" indent="0" algn="l" defTabSz="914400" rtl="0" eaLnBrk="1" fontAlgn="b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 станций  -  Лихославль, Вышний Волочек, </a:t>
                      </a:r>
                      <a:r>
                        <a:rPr lang="ru-RU" sz="1800" b="0" i="0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Дорошиха</a:t>
                      </a: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sz="1800" b="0" i="0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Тверца</a:t>
                      </a: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sz="1800" b="0" i="0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Кулицкая</a:t>
                      </a: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sz="1800" b="0" i="0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Трубино</a:t>
                      </a: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sz="1800" b="0" i="0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Чуприяновка</a:t>
                      </a: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, </a:t>
                      </a:r>
                      <a:r>
                        <a:rPr lang="ru-RU" sz="1800" b="0" i="0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Брянцево</a:t>
                      </a: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sz="1800" b="0" i="0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Кулицкий</a:t>
                      </a: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Мох, Редкино, </a:t>
                      </a:r>
                      <a:r>
                        <a:rPr lang="ru-RU" sz="1800" b="0" i="0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Завидово</a:t>
                      </a:r>
                      <a:endParaRPr lang="ru-RU" sz="1800" b="0" i="0" u="none" strike="noStrike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4304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700"/>
                        </a:lnSpc>
                      </a:pP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ctr" fontAlgn="b">
                        <a:lnSpc>
                          <a:spcPts val="1700"/>
                        </a:lnSpc>
                      </a:pPr>
                      <a:r>
                        <a:rPr lang="ru-RU" sz="1800" b="1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27 352  </a:t>
                      </a:r>
                    </a:p>
                    <a:p>
                      <a:pPr algn="ctr" fontAlgn="b">
                        <a:lnSpc>
                          <a:spcPts val="1700"/>
                        </a:lnSpc>
                      </a:pP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4304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700"/>
                        </a:lnSpc>
                      </a:pPr>
                      <a:r>
                        <a:rPr lang="ru-RU" sz="1800" b="1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75% </a:t>
                      </a:r>
                    </a:p>
                  </a:txBody>
                  <a:tcPr marL="36000" marR="4304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4130">
                <a:tc>
                  <a:txBody>
                    <a:bodyPr/>
                    <a:lstStyle/>
                    <a:p>
                      <a:pPr algn="ctr" fontAlgn="b">
                        <a:lnSpc>
                          <a:spcPts val="1700"/>
                        </a:lnSpc>
                      </a:pP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algn="ctr" fontAlgn="b">
                        <a:lnSpc>
                          <a:spcPts val="1700"/>
                        </a:lnSpc>
                      </a:pPr>
                      <a:endParaRPr lang="ru-RU" sz="1800" b="0" i="0" u="none" strike="noStrike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 fontAlgn="b">
                        <a:lnSpc>
                          <a:spcPts val="1700"/>
                        </a:lnSpc>
                      </a:pPr>
                      <a:endParaRPr lang="ru-RU" sz="1800" b="0" i="0" u="none" strike="noStrike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304" marR="480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700"/>
                        </a:lnSpc>
                      </a:pPr>
                      <a:r>
                        <a:rPr lang="ru-RU" sz="1800" b="1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 пределами Тверской области </a:t>
                      </a: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l" fontAlgn="b">
                        <a:lnSpc>
                          <a:spcPts val="1700"/>
                        </a:lnSpc>
                      </a:pP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наиболее востребованные  направления  до станций Москвы и  Московской области</a:t>
                      </a:r>
                    </a:p>
                  </a:txBody>
                  <a:tcPr marL="36000" marR="4304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700"/>
                        </a:lnSpc>
                      </a:pP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ctr" fontAlgn="b">
                        <a:lnSpc>
                          <a:spcPts val="1700"/>
                        </a:lnSpc>
                      </a:pPr>
                      <a:endParaRPr lang="ru-RU" sz="1800" b="1" i="0" u="none" strike="noStrike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 fontAlgn="b">
                        <a:lnSpc>
                          <a:spcPts val="1700"/>
                        </a:lnSpc>
                      </a:pPr>
                      <a:r>
                        <a:rPr lang="ru-RU" sz="1800" b="1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9 093</a:t>
                      </a:r>
                    </a:p>
                    <a:p>
                      <a:pPr algn="ctr" fontAlgn="b">
                        <a:lnSpc>
                          <a:spcPts val="1700"/>
                        </a:lnSpc>
                      </a:pP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ctr" fontAlgn="b">
                        <a:lnSpc>
                          <a:spcPts val="1700"/>
                        </a:lnSpc>
                      </a:pP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36000" marR="4304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700"/>
                        </a:lnSpc>
                      </a:pPr>
                      <a:r>
                        <a:rPr lang="ru-RU" sz="1800" b="1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25%</a:t>
                      </a:r>
                    </a:p>
                  </a:txBody>
                  <a:tcPr marL="36000" marR="4304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Заголовок 2"/>
          <p:cNvSpPr txBox="1">
            <a:spLocks/>
          </p:cNvSpPr>
          <p:nvPr/>
        </p:nvSpPr>
        <p:spPr>
          <a:xfrm>
            <a:off x="1187624" y="195982"/>
            <a:ext cx="7704856" cy="863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9734" rtl="0" eaLnBrk="1" latinLnBrk="0" hangingPunct="1">
              <a:spcBef>
                <a:spcPct val="0"/>
              </a:spcBef>
              <a:buNone/>
              <a:defRPr sz="384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1900"/>
              </a:lnSpc>
            </a:pPr>
            <a:endParaRPr lang="ru-RU" sz="18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900"/>
              </a:lnSpc>
            </a:pPr>
            <a:endParaRPr lang="ru-RU" sz="18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900"/>
              </a:lnSpc>
            </a:pPr>
            <a:endParaRPr lang="ru-RU" sz="18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900"/>
              </a:lnSpc>
            </a:pPr>
            <a:r>
              <a:rPr lang="ru-RU" sz="18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МАРШРУТЫ  И  КОЛИЧЕСТВО  ЛЬГОТНЫХ ПОЕЗДОК  ГРАЖДАН   ПРИ ПРОЕЗДЕ  ЖЕЛЕЗНОДОРОЖНЫМ  ТРАНСПОРТОМ  </a:t>
            </a:r>
            <a:r>
              <a:rPr lang="ru-RU" altLang="ru-RU" sz="1800" b="1" dirty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1900"/>
              </a:lnSpc>
            </a:pPr>
            <a:r>
              <a:rPr lang="en-US" sz="18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8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по данным ж/</a:t>
            </a:r>
            <a:r>
              <a:rPr lang="ru-RU" sz="1800" b="1" dirty="0" err="1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д</a:t>
            </a:r>
            <a:r>
              <a:rPr lang="ru-RU" sz="18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 организаций за сентябрь  2020 г.</a:t>
            </a:r>
            <a:r>
              <a:rPr lang="en-US" sz="18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altLang="ru-RU" sz="1800" b="1" dirty="0">
              <a:solidFill>
                <a:srgbClr val="9983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900"/>
              </a:lnSpc>
            </a:pPr>
            <a:endParaRPr lang="ru-RU" sz="18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1800" b="1" dirty="0">
              <a:solidFill>
                <a:srgbClr val="CCAF0A">
                  <a:lumMod val="75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98" y="173157"/>
            <a:ext cx="761106" cy="9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19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868521" y="4731990"/>
            <a:ext cx="2133600" cy="365125"/>
          </a:xfrm>
        </p:spPr>
        <p:txBody>
          <a:bodyPr/>
          <a:lstStyle/>
          <a:p>
            <a:fld id="{47422153-72B4-41B5-934C-D2F6DA39B41F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12"/>
          <p:cNvSpPr>
            <a:spLocks noChangeArrowheads="1"/>
          </p:cNvSpPr>
          <p:nvPr/>
        </p:nvSpPr>
        <p:spPr bwMode="auto">
          <a:xfrm>
            <a:off x="1012598" y="182911"/>
            <a:ext cx="8131402" cy="877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1" rIns="68580" bIns="34291">
            <a:spAutoFit/>
          </a:bodyPr>
          <a:lstStyle/>
          <a:p>
            <a:pPr algn="ctr">
              <a:lnSpc>
                <a:spcPts val="1900"/>
              </a:lnSpc>
              <a:spcAft>
                <a:spcPts val="600"/>
              </a:spcAft>
            </a:pPr>
            <a:r>
              <a:rPr lang="ru-RU" altLang="ru-RU" b="1" dirty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РАСХОДЫ   ОБЛАСТНОГО  БЮДЖЕТА  НА  ПРЕДОСТАВЛЕНИЕ  ЛЬГОТНОГО  ПРОЕЗДА  РЕГИОНАЛЬНЫМ  ЛЬГОТНИКАМ</a:t>
            </a:r>
          </a:p>
          <a:p>
            <a:pPr algn="ctr">
              <a:lnSpc>
                <a:spcPts val="1900"/>
              </a:lnSpc>
              <a:spcAft>
                <a:spcPts val="600"/>
              </a:spcAft>
            </a:pPr>
            <a:r>
              <a:rPr lang="ru-RU" altLang="ru-RU" b="1" dirty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altLang="ru-RU" b="1" dirty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2015 – 2020 гг.</a:t>
            </a:r>
            <a:r>
              <a:rPr lang="en-US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altLang="ru-RU" b="1" dirty="0">
              <a:solidFill>
                <a:srgbClr val="9983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505302"/>
              </p:ext>
            </p:extLst>
          </p:nvPr>
        </p:nvGraphicFramePr>
        <p:xfrm>
          <a:off x="1619672" y="1240001"/>
          <a:ext cx="6768752" cy="35436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3272503634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347697165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789234882"/>
                    </a:ext>
                  </a:extLst>
                </a:gridCol>
              </a:tblGrid>
              <a:tr h="641723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Период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поездок</a:t>
                      </a:r>
                    </a:p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Расходы бюджета, </a:t>
                      </a:r>
                    </a:p>
                    <a:p>
                      <a:pPr marL="0" marR="0" indent="0" algn="ctr" defTabSz="914377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тыс. руб.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570851"/>
                  </a:ext>
                </a:extLst>
              </a:tr>
              <a:tr h="352219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2015 год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latin typeface="Times New Roman" pitchFamily="18" charset="0"/>
                          <a:cs typeface="Times New Roman" pitchFamily="18" charset="0"/>
                        </a:rPr>
                        <a:t>584 451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latin typeface="Times New Roman" pitchFamily="18" charset="0"/>
                          <a:cs typeface="Times New Roman" pitchFamily="18" charset="0"/>
                        </a:rPr>
                        <a:t>34 821,2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219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2016 год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latin typeface="Times New Roman" pitchFamily="18" charset="0"/>
                          <a:cs typeface="Times New Roman" pitchFamily="18" charset="0"/>
                        </a:rPr>
                        <a:t>546 192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latin typeface="Times New Roman" pitchFamily="18" charset="0"/>
                          <a:cs typeface="Times New Roman" pitchFamily="18" charset="0"/>
                        </a:rPr>
                        <a:t>34 539,6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21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2017 год</a:t>
                      </a:r>
                    </a:p>
                  </a:txBody>
                  <a:tcPr marL="91441" marR="91441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547 914</a:t>
                      </a:r>
                    </a:p>
                  </a:txBody>
                  <a:tcPr marL="91441" marR="91441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39 772,7</a:t>
                      </a:r>
                    </a:p>
                  </a:txBody>
                  <a:tcPr marL="91441" marR="91441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21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2018 год</a:t>
                      </a:r>
                    </a:p>
                  </a:txBody>
                  <a:tcPr marL="91441" marR="91441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483 345 </a:t>
                      </a:r>
                    </a:p>
                  </a:txBody>
                  <a:tcPr marL="91441" marR="91441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39 160,9</a:t>
                      </a:r>
                    </a:p>
                  </a:txBody>
                  <a:tcPr marL="91441" marR="91441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21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2019 год</a:t>
                      </a:r>
                    </a:p>
                  </a:txBody>
                  <a:tcPr marL="91441" marR="91441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440 807</a:t>
                      </a:r>
                    </a:p>
                  </a:txBody>
                  <a:tcPr marL="91441" marR="91441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34 265,7</a:t>
                      </a:r>
                    </a:p>
                  </a:txBody>
                  <a:tcPr marL="91441" marR="91441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834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2020 год </a:t>
                      </a:r>
                    </a:p>
                  </a:txBody>
                  <a:tcPr marL="91441" marR="91441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800" dirty="0">
                          <a:latin typeface="Times New Roman" pitchFamily="18" charset="0"/>
                          <a:cs typeface="Times New Roman" pitchFamily="18" charset="0"/>
                        </a:rPr>
                        <a:t>361 540</a:t>
                      </a:r>
                    </a:p>
                  </a:txBody>
                  <a:tcPr marL="91441" marR="91441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800" dirty="0">
                          <a:latin typeface="Times New Roman" pitchFamily="18" charset="0"/>
                          <a:cs typeface="Times New Roman" pitchFamily="18" charset="0"/>
                        </a:rPr>
                        <a:t>26 394,8 </a:t>
                      </a:r>
                    </a:p>
                  </a:txBody>
                  <a:tcPr marL="91441" marR="91441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572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2021 год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план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410 658</a:t>
                      </a:r>
                    </a:p>
                  </a:txBody>
                  <a:tcPr marL="72000" marR="900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377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35 636,1</a:t>
                      </a:r>
                    </a:p>
                  </a:txBody>
                  <a:tcPr marL="72000" marR="900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98" y="173157"/>
            <a:ext cx="720000" cy="90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93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17506" y="4738865"/>
            <a:ext cx="2133600" cy="365125"/>
          </a:xfrm>
        </p:spPr>
        <p:txBody>
          <a:bodyPr/>
          <a:lstStyle/>
          <a:p>
            <a:fld id="{47422153-72B4-41B5-934C-D2F6DA39B41F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12"/>
          <p:cNvSpPr>
            <a:spLocks noChangeArrowheads="1"/>
          </p:cNvSpPr>
          <p:nvPr/>
        </p:nvSpPr>
        <p:spPr bwMode="auto">
          <a:xfrm>
            <a:off x="1012598" y="395511"/>
            <a:ext cx="8131402" cy="300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1" rIns="68580" bIns="34291">
            <a:spAutoFit/>
          </a:bodyPr>
          <a:lstStyle/>
          <a:p>
            <a:pPr algn="ctr">
              <a:lnSpc>
                <a:spcPts val="1800"/>
              </a:lnSpc>
            </a:pPr>
            <a:r>
              <a:rPr lang="ru-RU" altLang="ru-RU" b="1" dirty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ПРЕДЛОЖЕНИЕ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115616" y="1038957"/>
            <a:ext cx="7745854" cy="863998"/>
          </a:xfrm>
          <a:prstGeom prst="roundRect">
            <a:avLst>
              <a:gd name="adj" fmla="val 9165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lnSpc>
                <a:spcPts val="1900"/>
              </a:lnSpc>
              <a:defRPr/>
            </a:pP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Установить льготу по оплате проезда  железнодорожным транспортом в пригородном сообщении пенсионерам Тверской области на основании электронных социальных карт (опыт города Москвы и  Московской области) 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115616" y="1995588"/>
            <a:ext cx="7745854" cy="2743277"/>
          </a:xfrm>
          <a:prstGeom prst="roundRect">
            <a:avLst>
              <a:gd name="adj" fmla="val 3859"/>
            </a:avLst>
          </a:prstGeom>
          <a:noFill/>
          <a:ln w="12700"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lnSpc>
                <a:spcPts val="1900"/>
              </a:lnSpc>
              <a:spcAft>
                <a:spcPts val="600"/>
              </a:spcAft>
              <a:defRPr/>
            </a:pPr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Реализация предложения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ts val="19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Выделение бюджетных ассигнований из областного бюджета на обеспечение дополнительных расходов в связи с расширением круга лиц, имеющих право на льготный проезда, а также в связи с изменением условий предоставления    льготы.</a:t>
            </a:r>
          </a:p>
          <a:p>
            <a:pPr marL="342900" indent="-342900" algn="just">
              <a:lnSpc>
                <a:spcPts val="19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Решение технического обеспечения проекта прорабатывается совместно с Министерством транспорта Тверской области,  оператором единой системы управления транспортом общего пользования,  организациями железнодорожного транспорта, ГАУ «МФЦ» Тверской области.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98" y="173157"/>
            <a:ext cx="720000" cy="90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91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17506" y="4738865"/>
            <a:ext cx="2133600" cy="365125"/>
          </a:xfrm>
        </p:spPr>
        <p:txBody>
          <a:bodyPr/>
          <a:lstStyle/>
          <a:p>
            <a:fld id="{47422153-72B4-41B5-934C-D2F6DA39B41F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12"/>
          <p:cNvSpPr>
            <a:spLocks noChangeArrowheads="1"/>
          </p:cNvSpPr>
          <p:nvPr/>
        </p:nvSpPr>
        <p:spPr bwMode="auto">
          <a:xfrm>
            <a:off x="1012598" y="195486"/>
            <a:ext cx="8131402" cy="76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1" rIns="68580" bIns="34291">
            <a:spAutoFit/>
          </a:bodyPr>
          <a:lstStyle/>
          <a:p>
            <a:pPr algn="ctr">
              <a:lnSpc>
                <a:spcPts val="1800"/>
              </a:lnSpc>
            </a:pPr>
            <a:r>
              <a:rPr lang="ru-RU" altLang="ru-RU" b="1" dirty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ДОПОЛНИТЕЛЬНАЯ ПОТРЕБНОСТЬ СРЕДСТВ ОБЛАСТНОГО БЮДЖЕТА  НА ПРЕДОСТАВЛЕНИЕ ЛЬГОТНОГО</a:t>
            </a:r>
            <a:r>
              <a:rPr lang="ru-RU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 (БЕСПЛАТНОГО) ПРОЕЗДА </a:t>
            </a:r>
            <a:r>
              <a:rPr lang="ru-RU" altLang="ru-RU" b="1" dirty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 ПЕНСИОНЕРАМ ТВЕРСКОЙ ОБЛАСТИ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9D6D9FBF-61CD-494B-ADAD-C20FBCD0C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762333"/>
              </p:ext>
            </p:extLst>
          </p:nvPr>
        </p:nvGraphicFramePr>
        <p:xfrm>
          <a:off x="1012598" y="1092046"/>
          <a:ext cx="7879881" cy="3768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815">
                  <a:extLst>
                    <a:ext uri="{9D8B030D-6E8A-4147-A177-3AD203B41FA5}">
                      <a16:colId xmlns:a16="http://schemas.microsoft.com/office/drawing/2014/main" val="2518559612"/>
                    </a:ext>
                  </a:extLst>
                </a:gridCol>
                <a:gridCol w="1488826">
                  <a:extLst>
                    <a:ext uri="{9D8B030D-6E8A-4147-A177-3AD203B41FA5}">
                      <a16:colId xmlns:a16="http://schemas.microsoft.com/office/drawing/2014/main" val="3010954306"/>
                    </a:ext>
                  </a:extLst>
                </a:gridCol>
                <a:gridCol w="1234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010">
                  <a:extLst>
                    <a:ext uri="{9D8B030D-6E8A-4147-A177-3AD203B41FA5}">
                      <a16:colId xmlns:a16="http://schemas.microsoft.com/office/drawing/2014/main" val="2134274468"/>
                    </a:ext>
                  </a:extLst>
                </a:gridCol>
                <a:gridCol w="1162010">
                  <a:extLst>
                    <a:ext uri="{9D8B030D-6E8A-4147-A177-3AD203B41FA5}">
                      <a16:colId xmlns:a16="http://schemas.microsoft.com/office/drawing/2014/main" val="134220705"/>
                    </a:ext>
                  </a:extLst>
                </a:gridCol>
                <a:gridCol w="1162010">
                  <a:extLst>
                    <a:ext uri="{9D8B030D-6E8A-4147-A177-3AD203B41FA5}">
                      <a16:colId xmlns:a16="http://schemas.microsoft.com/office/drawing/2014/main" val="2360556704"/>
                    </a:ext>
                  </a:extLst>
                </a:gridCol>
                <a:gridCol w="1343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8000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1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</a:p>
                  </a:txBody>
                  <a:tcPr marL="0" marR="0" marT="36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1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Категория</a:t>
                      </a:r>
                    </a:p>
                  </a:txBody>
                  <a:tcPr marL="0" marR="0" marT="36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ru-RU" sz="1600" b="1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вариант</a:t>
                      </a:r>
                    </a:p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ru-RU" sz="1600" b="1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(бесплатный проезд для </a:t>
                      </a:r>
                      <a:r>
                        <a:rPr lang="ru-RU" sz="1600" b="1" kern="1200" dirty="0" err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рег</a:t>
                      </a:r>
                      <a:r>
                        <a:rPr lang="ru-RU" sz="1600" b="1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льготников </a:t>
                      </a:r>
                      <a:br>
                        <a:rPr lang="ru-RU" sz="1600" b="1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b="1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 пенсионе-ров)</a:t>
                      </a:r>
                    </a:p>
                  </a:txBody>
                  <a:tcPr marL="0" marR="0" marT="36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ru-RU" sz="1600" b="1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 вариант</a:t>
                      </a:r>
                    </a:p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ru-RU" sz="1600" b="1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1600" b="1" kern="1200" dirty="0" err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бесплат-ный</a:t>
                      </a:r>
                      <a:r>
                        <a:rPr lang="ru-RU" sz="1600" b="1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проезд рег. льготникам + 2 бесплатные поездки на «Ласточке»)</a:t>
                      </a:r>
                    </a:p>
                  </a:txBody>
                  <a:tcPr marL="0" marR="0" marT="36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ru-RU" sz="1600" b="1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III вариант</a:t>
                      </a:r>
                    </a:p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ru-RU" sz="1600" b="1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(проезд 50% рег. льготникам + 2 бесплатные поездки на «Ласточке»)</a:t>
                      </a:r>
                    </a:p>
                  </a:txBody>
                  <a:tcPr marL="0" marR="0" marT="36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1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IV вариант</a:t>
                      </a:r>
                    </a:p>
                    <a:p>
                      <a:pPr algn="ctr" fontAlgn="ctr">
                        <a:lnSpc>
                          <a:spcPts val="1600"/>
                        </a:lnSpc>
                      </a:pPr>
                      <a:r>
                        <a:rPr lang="ru-RU" sz="1600" b="1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(проезд </a:t>
                      </a:r>
                      <a:br>
                        <a:rPr lang="ru-RU" sz="1600" b="1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b="1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50 % рег. льготникам + 50 % </a:t>
                      </a:r>
                      <a:r>
                        <a:rPr lang="ru-RU" sz="1600" b="1" kern="1200" dirty="0" err="1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пенсионе-рам</a:t>
                      </a:r>
                      <a:r>
                        <a:rPr lang="ru-RU" sz="1600" b="1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 01.05.- 30.09)</a:t>
                      </a:r>
                    </a:p>
                  </a:txBody>
                  <a:tcPr marL="0" marR="0" marT="36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1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вариант</a:t>
                      </a:r>
                    </a:p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1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(проезд 50 % рег. льготникам + 14 поездок для пенсионеров + 2 поездки на «Ласточке» для всех категорий)</a:t>
                      </a:r>
                    </a:p>
                  </a:txBody>
                  <a:tcPr marL="0" marR="0" marT="36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948551"/>
                  </a:ext>
                </a:extLst>
              </a:tr>
              <a:tr h="289842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54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ru-RU" sz="1600" b="0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Федеральные льготники</a:t>
                      </a:r>
                    </a:p>
                  </a:txBody>
                  <a:tcPr marL="3600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kern="12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14 045,7</a:t>
                      </a:r>
                      <a:endParaRPr lang="ru-RU" sz="1600" b="0" kern="12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668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ru-RU" sz="1600" b="0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Региональные </a:t>
                      </a:r>
                    </a:p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ru-RU" sz="1600" b="0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льготники</a:t>
                      </a:r>
                    </a:p>
                  </a:txBody>
                  <a:tcPr marL="3600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30 783,4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53 188,7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20 331,3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20 331,3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645"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ru-RU" sz="1600" b="0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Пенсионеры, не имеющие льгот</a:t>
                      </a:r>
                    </a:p>
                  </a:txBody>
                  <a:tcPr marL="3600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49 373 .3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0,0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0,0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8 212,1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0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33 469,6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63"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</a:pPr>
                      <a:endParaRPr lang="ru-RU" sz="1600" b="0" kern="12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ru-RU" sz="1600" b="1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Итого</a:t>
                      </a:r>
                    </a:p>
                  </a:txBody>
                  <a:tcPr marL="7200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1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80 156,7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1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53 188,7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20 331,3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8 212,1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400"/>
                        </a:lnSpc>
                      </a:pPr>
                      <a:r>
                        <a:rPr lang="ru-RU" sz="1600" b="1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67 846,6</a:t>
                      </a:r>
                    </a:p>
                  </a:txBody>
                  <a:tcPr marL="0" marR="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98" y="173157"/>
            <a:ext cx="720000" cy="9066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12360" y="79489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тыс.руб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891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966714" y="4787888"/>
            <a:ext cx="2057400" cy="273844"/>
          </a:xfrm>
        </p:spPr>
        <p:txBody>
          <a:bodyPr/>
          <a:lstStyle/>
          <a:p>
            <a:fld id="{77674336-CCF4-4AA5-9744-685B93901139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ru-RU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092230"/>
              </p:ext>
            </p:extLst>
          </p:nvPr>
        </p:nvGraphicFramePr>
        <p:xfrm>
          <a:off x="899593" y="1059581"/>
          <a:ext cx="7776863" cy="3881180"/>
        </p:xfrm>
        <a:graphic>
          <a:graphicData uri="http://schemas.openxmlformats.org/drawingml/2006/table">
            <a:tbl>
              <a:tblPr/>
              <a:tblGrid>
                <a:gridCol w="428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9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53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09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6523">
                <a:tc>
                  <a:txBody>
                    <a:bodyPr/>
                    <a:lstStyle/>
                    <a:p>
                      <a:pPr algn="ctr" font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br>
                        <a:rPr lang="ru-RU" sz="18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1" i="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</a:t>
                      </a:r>
                      <a:r>
                        <a:rPr lang="ru-RU" sz="18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1800" b="1" i="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</a:t>
                      </a:r>
                      <a:r>
                        <a:rPr lang="ru-RU" sz="18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</a:p>
                  </a:txBody>
                  <a:tcPr marL="4304" marR="4304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Категории </a:t>
                      </a:r>
                    </a:p>
                  </a:txBody>
                  <a:tcPr marL="4304" marR="4304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Числен-ность</a:t>
                      </a:r>
                      <a:endParaRPr lang="ru-RU" sz="18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чел.* </a:t>
                      </a:r>
                    </a:p>
                  </a:txBody>
                  <a:tcPr marL="4304" marR="4304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</a:t>
                      </a:r>
                    </a:p>
                    <a:p>
                      <a:pPr algn="ctr" font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льготы, период действия </a:t>
                      </a:r>
                    </a:p>
                  </a:txBody>
                  <a:tcPr marL="4304" marR="4304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Доп.</a:t>
                      </a:r>
                    </a:p>
                    <a:p>
                      <a:pPr algn="ctr" font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расходы</a:t>
                      </a:r>
                    </a:p>
                    <a:p>
                      <a:pPr algn="ctr" font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тыс.руб.</a:t>
                      </a:r>
                    </a:p>
                  </a:txBody>
                  <a:tcPr marL="4304" marR="4304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658">
                <a:tc>
                  <a:txBody>
                    <a:bodyPr/>
                    <a:lstStyle/>
                    <a:p>
                      <a:pPr algn="ctr" fontAlgn="b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Дети войны - лица, родившиеся в период с 01.01.1928 по 31.12.1945 </a:t>
                      </a:r>
                    </a:p>
                  </a:txBody>
                  <a:tcPr marL="72000" marR="5400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12 474</a:t>
                      </a:r>
                    </a:p>
                  </a:txBody>
                  <a:tcPr marL="72000" marR="7200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скидка 50% ,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круглогодично</a:t>
                      </a:r>
                      <a:endParaRPr lang="ru-RU" sz="18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2 108,1</a:t>
                      </a:r>
                    </a:p>
                  </a:txBody>
                  <a:tcPr marL="72000" marR="7200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658">
                <a:tc>
                  <a:txBody>
                    <a:bodyPr/>
                    <a:lstStyle/>
                    <a:p>
                      <a:pPr algn="ctr" fontAlgn="b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Лица, удостоенные наград Тверской области</a:t>
                      </a:r>
                    </a:p>
                  </a:txBody>
                  <a:tcPr marL="72000" marR="5400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20 059</a:t>
                      </a:r>
                    </a:p>
                  </a:txBody>
                  <a:tcPr marL="72000" marR="7200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3 389,9</a:t>
                      </a:r>
                      <a:endParaRPr lang="ru-RU" sz="1800" b="0" i="0" u="none" strike="noStrike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7200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5674">
                <a:tc>
                  <a:txBody>
                    <a:bodyPr/>
                    <a:lstStyle/>
                    <a:p>
                      <a:pPr algn="ctr" fontAlgn="b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Лица, удостоенные </a:t>
                      </a: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почетных званий Российской Федерации (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«З</a:t>
                      </a: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аслуженный  врач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», «З</a:t>
                      </a: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аслуженный  учитель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» - около 50 видов почетных званий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 fontAlgn="b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ru-RU" sz="1800" b="1" i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Предложения  ИОГВ</a:t>
                      </a:r>
                      <a:r>
                        <a:rPr lang="ru-RU" sz="1800" b="1" i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ru-RU" sz="1800" b="1" i="1" u="none" strike="noStrike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5400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391</a:t>
                      </a:r>
                    </a:p>
                  </a:txBody>
                  <a:tcPr marL="72000" marR="7200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66,0</a:t>
                      </a:r>
                    </a:p>
                  </a:txBody>
                  <a:tcPr marL="72000" marR="7200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154">
                <a:tc gridSpan="2">
                  <a:txBody>
                    <a:bodyPr/>
                    <a:lstStyle/>
                    <a:p>
                      <a:pPr algn="r" fontAlgn="b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</a:p>
                  </a:txBody>
                  <a:tcPr marL="0" marR="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 fontAlgn="b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endParaRPr lang="ru-RU" sz="1800" b="0" i="0" u="none" strike="noStrike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5400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32 924</a:t>
                      </a:r>
                    </a:p>
                  </a:txBody>
                  <a:tcPr marL="72000" marR="7200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endParaRPr lang="ru-RU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8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5 564,0</a:t>
                      </a:r>
                    </a:p>
                  </a:txBody>
                  <a:tcPr marL="72000" marR="7200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757">
                <a:tc gridSpan="5">
                  <a:txBody>
                    <a:bodyPr/>
                    <a:lstStyle/>
                    <a:p>
                      <a:pPr marL="0" marR="0" indent="0" algn="just" defTabSz="914400" rtl="0" eaLnBrk="1" fontAlgn="b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* указаны лица,  не имеющие льгот  на проезд по другим основаниям</a:t>
                      </a:r>
                    </a:p>
                  </a:txBody>
                  <a:tcPr marL="0" marR="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defTabSz="914400" rtl="0" eaLnBrk="1" fontAlgn="b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i="0" u="none" strike="noStrike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000" marR="5400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endParaRPr lang="ru-RU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endParaRPr lang="ru-RU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endParaRPr lang="ru-RU" sz="1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Заголовок 2"/>
          <p:cNvSpPr txBox="1">
            <a:spLocks/>
          </p:cNvSpPr>
          <p:nvPr/>
        </p:nvSpPr>
        <p:spPr>
          <a:xfrm>
            <a:off x="1115617" y="216607"/>
            <a:ext cx="7848872" cy="698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99734" rtl="0" eaLnBrk="1" latinLnBrk="0" hangingPunct="1">
              <a:spcBef>
                <a:spcPct val="0"/>
              </a:spcBef>
              <a:buNone/>
              <a:defRPr sz="384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1900"/>
              </a:lnSpc>
            </a:pPr>
            <a:r>
              <a:rPr lang="ru-RU" altLang="ru-RU" sz="1800" b="1" dirty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ДОПОЛНИТЕЛЬНАЯ ПОТРЕБНОСТЬ СРЕДСТВ ОБЛАСТНОГО БЮДЖЕТА  НА ПРЕДОСТАВЛЕНИЕ ЛЬГОТНОГО</a:t>
            </a:r>
            <a:r>
              <a:rPr lang="ru-RU" sz="18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 ПРОЕЗДА </a:t>
            </a:r>
            <a:r>
              <a:rPr lang="ru-RU" altLang="ru-RU" sz="1800" b="1" dirty="0">
                <a:solidFill>
                  <a:srgbClr val="998308"/>
                </a:solidFill>
                <a:latin typeface="Times New Roman" pitchFamily="18" charset="0"/>
                <a:cs typeface="Times New Roman" pitchFamily="18" charset="0"/>
              </a:rPr>
              <a:t> ОТДЕЛЬНЫМ КАТЕГОРИЯМ ПЕНСИОНЕРОВ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98" y="173157"/>
            <a:ext cx="720000" cy="90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192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13929</TotalTime>
  <Words>886</Words>
  <Application>Microsoft Office PowerPoint</Application>
  <PresentationFormat>Экран (16:9)</PresentationFormat>
  <Paragraphs>250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ДОКЛАД заместителя Председателя Правительства Тверской области – Министра здравоохранения Тверской области В.А. Синоды</dc:title>
  <dc:creator>PetrovKV</dc:creator>
  <cp:lastModifiedBy>Новикова Валентина Ивановна</cp:lastModifiedBy>
  <cp:revision>633</cp:revision>
  <cp:lastPrinted>2020-09-04T10:21:53Z</cp:lastPrinted>
  <dcterms:created xsi:type="dcterms:W3CDTF">2018-05-18T11:44:57Z</dcterms:created>
  <dcterms:modified xsi:type="dcterms:W3CDTF">2021-06-03T16:37:53Z</dcterms:modified>
</cp:coreProperties>
</file>