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160000" cy="5715000"/>
  <p:notesSz cx="6791325" cy="9872663"/>
  <p:defaultTextStyle>
    <a:defPPr>
      <a:defRPr lang="ru-RU"/>
    </a:defPPr>
    <a:lvl1pPr marL="0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501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9002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503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8004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505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7006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1507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6008" algn="l" defTabSz="84900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960" y="-312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697" cy="495131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7046" y="0"/>
            <a:ext cx="2942697" cy="495131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r">
              <a:defRPr sz="1200"/>
            </a:lvl1pPr>
          </a:lstStyle>
          <a:p>
            <a:fld id="{9D3BFC14-FF18-4F12-9808-A86A370CBFCD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33488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71" tIns="45286" rIns="90571" bIns="4528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1" y="4751052"/>
            <a:ext cx="5432426" cy="3886937"/>
          </a:xfrm>
          <a:prstGeom prst="rect">
            <a:avLst/>
          </a:prstGeom>
        </p:spPr>
        <p:txBody>
          <a:bodyPr vert="horz" lIns="90571" tIns="45286" rIns="90571" bIns="4528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533"/>
            <a:ext cx="2942697" cy="495131"/>
          </a:xfrm>
          <a:prstGeom prst="rect">
            <a:avLst/>
          </a:prstGeom>
        </p:spPr>
        <p:txBody>
          <a:bodyPr vert="horz" lIns="90571" tIns="45286" rIns="90571" bIns="4528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7046" y="9377533"/>
            <a:ext cx="2942697" cy="495131"/>
          </a:xfrm>
          <a:prstGeom prst="rect">
            <a:avLst/>
          </a:prstGeom>
        </p:spPr>
        <p:txBody>
          <a:bodyPr vert="horz" lIns="90571" tIns="45286" rIns="90571" bIns="45286" rtlCol="0" anchor="b"/>
          <a:lstStyle>
            <a:lvl1pPr algn="r">
              <a:defRPr sz="1200"/>
            </a:lvl1pPr>
          </a:lstStyle>
          <a:p>
            <a:fld id="{F1A82898-1909-4A34-A0C8-68214FAB7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31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1775357"/>
            <a:ext cx="86360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3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4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8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1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3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DD1-B7A4-4F03-B3BB-C3ECDF63A9CF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1C-46C8-4411-82E4-332199719B5E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6000" y="228868"/>
            <a:ext cx="22860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8000" y="228868"/>
            <a:ext cx="6688667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68D-FB08-4E95-B19A-E969DFB9127F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6FCC-B83D-4731-B650-6752F86AD75A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570" y="3672420"/>
            <a:ext cx="8636000" cy="1135063"/>
          </a:xfrm>
        </p:spPr>
        <p:txBody>
          <a:bodyPr anchor="t"/>
          <a:lstStyle>
            <a:lvl1pPr algn="l">
              <a:defRPr sz="4111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111">
                <a:solidFill>
                  <a:schemeClr val="tx1">
                    <a:tint val="75000"/>
                  </a:schemeClr>
                </a:solidFill>
              </a:defRPr>
            </a:lvl1pPr>
            <a:lvl2pPr marL="471663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2pPr>
            <a:lvl3pPr marL="943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3pPr>
            <a:lvl4pPr marL="141498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8665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35831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82997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30164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773304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90D2-2870-4977-90B1-806467A391D0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89"/>
            </a:lvl1pPr>
            <a:lvl2pPr>
              <a:defRPr sz="2556"/>
            </a:lvl2pPr>
            <a:lvl3pPr>
              <a:defRPr sz="2111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188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89"/>
            </a:lvl1pPr>
            <a:lvl2pPr>
              <a:defRPr sz="2556"/>
            </a:lvl2pPr>
            <a:lvl3pPr>
              <a:defRPr sz="2111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188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494-30DF-44BB-91D7-2C482D29B624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279261"/>
            <a:ext cx="4489098" cy="533136"/>
          </a:xfrm>
        </p:spPr>
        <p:txBody>
          <a:bodyPr anchor="b"/>
          <a:lstStyle>
            <a:lvl1pPr marL="0" indent="0">
              <a:buNone/>
              <a:defRPr sz="2556" b="1"/>
            </a:lvl1pPr>
            <a:lvl2pPr marL="471663" indent="0">
              <a:buNone/>
              <a:defRPr sz="2111" b="1"/>
            </a:lvl2pPr>
            <a:lvl3pPr marL="943326" indent="0">
              <a:buNone/>
              <a:defRPr sz="1889" b="1"/>
            </a:lvl3pPr>
            <a:lvl4pPr marL="1414989" indent="0">
              <a:buNone/>
              <a:defRPr sz="1667" b="1"/>
            </a:lvl4pPr>
            <a:lvl5pPr marL="1886652" indent="0">
              <a:buNone/>
              <a:defRPr sz="1667" b="1"/>
            </a:lvl5pPr>
            <a:lvl6pPr marL="2358315" indent="0">
              <a:buNone/>
              <a:defRPr sz="1667" b="1"/>
            </a:lvl6pPr>
            <a:lvl7pPr marL="2829978" indent="0">
              <a:buNone/>
              <a:defRPr sz="1667" b="1"/>
            </a:lvl7pPr>
            <a:lvl8pPr marL="3301641" indent="0">
              <a:buNone/>
              <a:defRPr sz="1667" b="1"/>
            </a:lvl8pPr>
            <a:lvl9pPr marL="3773304" indent="0">
              <a:buNone/>
              <a:defRPr sz="16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556"/>
            </a:lvl1pPr>
            <a:lvl2pPr>
              <a:defRPr sz="2111"/>
            </a:lvl2pPr>
            <a:lvl3pPr>
              <a:defRPr sz="1889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1143" y="1279261"/>
            <a:ext cx="4490861" cy="533136"/>
          </a:xfrm>
        </p:spPr>
        <p:txBody>
          <a:bodyPr anchor="b"/>
          <a:lstStyle>
            <a:lvl1pPr marL="0" indent="0">
              <a:buNone/>
              <a:defRPr sz="2556" b="1"/>
            </a:lvl1pPr>
            <a:lvl2pPr marL="471663" indent="0">
              <a:buNone/>
              <a:defRPr sz="2111" b="1"/>
            </a:lvl2pPr>
            <a:lvl3pPr marL="943326" indent="0">
              <a:buNone/>
              <a:defRPr sz="1889" b="1"/>
            </a:lvl3pPr>
            <a:lvl4pPr marL="1414989" indent="0">
              <a:buNone/>
              <a:defRPr sz="1667" b="1"/>
            </a:lvl4pPr>
            <a:lvl5pPr marL="1886652" indent="0">
              <a:buNone/>
              <a:defRPr sz="1667" b="1"/>
            </a:lvl5pPr>
            <a:lvl6pPr marL="2358315" indent="0">
              <a:buNone/>
              <a:defRPr sz="1667" b="1"/>
            </a:lvl6pPr>
            <a:lvl7pPr marL="2829978" indent="0">
              <a:buNone/>
              <a:defRPr sz="1667" b="1"/>
            </a:lvl7pPr>
            <a:lvl8pPr marL="3301641" indent="0">
              <a:buNone/>
              <a:defRPr sz="1667" b="1"/>
            </a:lvl8pPr>
            <a:lvl9pPr marL="3773304" indent="0">
              <a:buNone/>
              <a:defRPr sz="16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1143" y="1812396"/>
            <a:ext cx="4490861" cy="3292740"/>
          </a:xfrm>
        </p:spPr>
        <p:txBody>
          <a:bodyPr/>
          <a:lstStyle>
            <a:lvl1pPr>
              <a:defRPr sz="2556"/>
            </a:lvl1pPr>
            <a:lvl2pPr>
              <a:defRPr sz="2111"/>
            </a:lvl2pPr>
            <a:lvl3pPr>
              <a:defRPr sz="1889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6AF4-C014-4CC1-AB43-04660BCB81A8}" type="datetime1">
              <a:rPr lang="ru-RU" smtClean="0"/>
              <a:t>31.05.2021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ED77-4CA3-46F6-B6E0-14C13214A4AF}" type="datetime1">
              <a:rPr lang="ru-RU" smtClean="0"/>
              <a:t>31.05.2021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4BBB-C4A0-45C8-83C9-803475760635}" type="datetime1">
              <a:rPr lang="ru-RU" smtClean="0"/>
              <a:t>31.05.2021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4" y="227542"/>
            <a:ext cx="3342570" cy="968376"/>
          </a:xfrm>
        </p:spPr>
        <p:txBody>
          <a:bodyPr anchor="b"/>
          <a:lstStyle>
            <a:lvl1pPr algn="l">
              <a:defRPr sz="2111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2278" y="227543"/>
            <a:ext cx="5679722" cy="4877594"/>
          </a:xfrm>
        </p:spPr>
        <p:txBody>
          <a:bodyPr/>
          <a:lstStyle>
            <a:lvl1pPr>
              <a:defRPr sz="3333"/>
            </a:lvl1pPr>
            <a:lvl2pPr>
              <a:defRPr sz="2889"/>
            </a:lvl2pPr>
            <a:lvl3pPr>
              <a:defRPr sz="2556"/>
            </a:lvl3pPr>
            <a:lvl4pPr>
              <a:defRPr sz="2111"/>
            </a:lvl4pPr>
            <a:lvl5pPr>
              <a:defRPr sz="2111"/>
            </a:lvl5pPr>
            <a:lvl6pPr>
              <a:defRPr sz="2111"/>
            </a:lvl6pPr>
            <a:lvl7pPr>
              <a:defRPr sz="2111"/>
            </a:lvl7pPr>
            <a:lvl8pPr>
              <a:defRPr sz="2111"/>
            </a:lvl8pPr>
            <a:lvl9pPr>
              <a:defRPr sz="211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4" y="1195919"/>
            <a:ext cx="3342570" cy="3909219"/>
          </a:xfrm>
        </p:spPr>
        <p:txBody>
          <a:bodyPr/>
          <a:lstStyle>
            <a:lvl1pPr marL="0" indent="0">
              <a:buNone/>
              <a:defRPr sz="1444"/>
            </a:lvl1pPr>
            <a:lvl2pPr marL="471663" indent="0">
              <a:buNone/>
              <a:defRPr sz="1222"/>
            </a:lvl2pPr>
            <a:lvl3pPr marL="943326" indent="0">
              <a:buNone/>
              <a:defRPr sz="1000"/>
            </a:lvl3pPr>
            <a:lvl4pPr marL="1414989" indent="0">
              <a:buNone/>
              <a:defRPr sz="1000"/>
            </a:lvl4pPr>
            <a:lvl5pPr marL="1886652" indent="0">
              <a:buNone/>
              <a:defRPr sz="1000"/>
            </a:lvl5pPr>
            <a:lvl6pPr marL="2358315" indent="0">
              <a:buNone/>
              <a:defRPr sz="1000"/>
            </a:lvl6pPr>
            <a:lvl7pPr marL="2829978" indent="0">
              <a:buNone/>
              <a:defRPr sz="1000"/>
            </a:lvl7pPr>
            <a:lvl8pPr marL="3301641" indent="0">
              <a:buNone/>
              <a:defRPr sz="1000"/>
            </a:lvl8pPr>
            <a:lvl9pPr marL="3773304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9ABF-B049-44D8-B99E-93531A15019C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111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333"/>
            </a:lvl1pPr>
            <a:lvl2pPr marL="471663" indent="0">
              <a:buNone/>
              <a:defRPr sz="2889"/>
            </a:lvl2pPr>
            <a:lvl3pPr marL="943326" indent="0">
              <a:buNone/>
              <a:defRPr sz="2556"/>
            </a:lvl3pPr>
            <a:lvl4pPr marL="1414989" indent="0">
              <a:buNone/>
              <a:defRPr sz="2111"/>
            </a:lvl4pPr>
            <a:lvl5pPr marL="1886652" indent="0">
              <a:buNone/>
              <a:defRPr sz="2111"/>
            </a:lvl5pPr>
            <a:lvl6pPr marL="2358315" indent="0">
              <a:buNone/>
              <a:defRPr sz="2111"/>
            </a:lvl6pPr>
            <a:lvl7pPr marL="2829978" indent="0">
              <a:buNone/>
              <a:defRPr sz="2111"/>
            </a:lvl7pPr>
            <a:lvl8pPr marL="3301641" indent="0">
              <a:buNone/>
              <a:defRPr sz="2111"/>
            </a:lvl8pPr>
            <a:lvl9pPr marL="3773304" indent="0">
              <a:buNone/>
              <a:defRPr sz="2111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44"/>
            </a:lvl1pPr>
            <a:lvl2pPr marL="471663" indent="0">
              <a:buNone/>
              <a:defRPr sz="1222"/>
            </a:lvl2pPr>
            <a:lvl3pPr marL="943326" indent="0">
              <a:buNone/>
              <a:defRPr sz="1000"/>
            </a:lvl3pPr>
            <a:lvl4pPr marL="1414989" indent="0">
              <a:buNone/>
              <a:defRPr sz="1000"/>
            </a:lvl4pPr>
            <a:lvl5pPr marL="1886652" indent="0">
              <a:buNone/>
              <a:defRPr sz="1000"/>
            </a:lvl5pPr>
            <a:lvl6pPr marL="2358315" indent="0">
              <a:buNone/>
              <a:defRPr sz="1000"/>
            </a:lvl6pPr>
            <a:lvl7pPr marL="2829978" indent="0">
              <a:buNone/>
              <a:defRPr sz="1000"/>
            </a:lvl7pPr>
            <a:lvl8pPr marL="3301641" indent="0">
              <a:buNone/>
              <a:defRPr sz="1000"/>
            </a:lvl8pPr>
            <a:lvl9pPr marL="3773304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9191-BC51-436F-87EA-273F6FCDED46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  <a:prstGeom prst="rect">
            <a:avLst/>
          </a:prstGeom>
        </p:spPr>
        <p:txBody>
          <a:bodyPr vert="horz" lIns="84900" tIns="42450" rIns="84900" bIns="4245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84900" tIns="42450" rIns="84900" bIns="4245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lIns="84900" tIns="42450" rIns="84900" bIns="42450" rtlCol="0" anchor="ctr"/>
          <a:lstStyle>
            <a:lvl1pPr algn="l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516B6-CB18-4DA5-9785-63BF3B3FCD91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lIns="84900" tIns="42450" rIns="84900" bIns="42450" rtlCol="0" anchor="ctr"/>
          <a:lstStyle>
            <a:lvl1pPr algn="ctr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lIns="84900" tIns="42450" rIns="84900" bIns="42450" rtlCol="0" anchor="ctr"/>
          <a:lstStyle>
            <a:lvl1pPr algn="r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43326" rtl="0" eaLnBrk="1" latinLnBrk="0" hangingPunct="1">
        <a:spcBef>
          <a:spcPct val="0"/>
        </a:spcBef>
        <a:buNone/>
        <a:defRPr sz="45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3748" indent="-353748" algn="l" defTabSz="943326" rtl="0" eaLnBrk="1" latinLnBrk="0" hangingPunct="1">
        <a:spcBef>
          <a:spcPct val="20000"/>
        </a:spcBef>
        <a:buFont typeface="Arial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766452" indent="-294789" algn="l" defTabSz="943326" rtl="0" eaLnBrk="1" latinLnBrk="0" hangingPunct="1">
        <a:spcBef>
          <a:spcPct val="20000"/>
        </a:spcBef>
        <a:buFont typeface="Arial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179158" indent="-235832" algn="l" defTabSz="943326" rtl="0" eaLnBrk="1" latinLnBrk="0" hangingPunct="1">
        <a:spcBef>
          <a:spcPct val="20000"/>
        </a:spcBef>
        <a:buFont typeface="Arial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650821" indent="-235832" algn="l" defTabSz="943326" rtl="0" eaLnBrk="1" latinLnBrk="0" hangingPunct="1">
        <a:spcBef>
          <a:spcPct val="20000"/>
        </a:spcBef>
        <a:buFont typeface="Arial" pitchFamily="34" charset="0"/>
        <a:buChar char="–"/>
        <a:defRPr sz="2111" kern="1200">
          <a:solidFill>
            <a:schemeClr val="tx1"/>
          </a:solidFill>
          <a:latin typeface="+mn-lt"/>
          <a:ea typeface="+mn-ea"/>
          <a:cs typeface="+mn-cs"/>
        </a:defRPr>
      </a:lvl4pPr>
      <a:lvl5pPr marL="2122484" indent="-235832" algn="l" defTabSz="943326" rtl="0" eaLnBrk="1" latinLnBrk="0" hangingPunct="1">
        <a:spcBef>
          <a:spcPct val="20000"/>
        </a:spcBef>
        <a:buFont typeface="Arial" pitchFamily="34" charset="0"/>
        <a:buChar char="»"/>
        <a:defRPr sz="2111" kern="1200">
          <a:solidFill>
            <a:schemeClr val="tx1"/>
          </a:solidFill>
          <a:latin typeface="+mn-lt"/>
          <a:ea typeface="+mn-ea"/>
          <a:cs typeface="+mn-cs"/>
        </a:defRPr>
      </a:lvl5pPr>
      <a:lvl6pPr marL="2594147" indent="-235832" algn="l" defTabSz="943326" rtl="0" eaLnBrk="1" latinLnBrk="0" hangingPunct="1">
        <a:spcBef>
          <a:spcPct val="20000"/>
        </a:spcBef>
        <a:buFont typeface="Arial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6pPr>
      <a:lvl7pPr marL="3065810" indent="-235832" algn="l" defTabSz="943326" rtl="0" eaLnBrk="1" latinLnBrk="0" hangingPunct="1">
        <a:spcBef>
          <a:spcPct val="20000"/>
        </a:spcBef>
        <a:buFont typeface="Arial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7pPr>
      <a:lvl8pPr marL="3537474" indent="-235832" algn="l" defTabSz="943326" rtl="0" eaLnBrk="1" latinLnBrk="0" hangingPunct="1">
        <a:spcBef>
          <a:spcPct val="20000"/>
        </a:spcBef>
        <a:buFont typeface="Arial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8pPr>
      <a:lvl9pPr marL="4009137" indent="-235832" algn="l" defTabSz="943326" rtl="0" eaLnBrk="1" latinLnBrk="0" hangingPunct="1">
        <a:spcBef>
          <a:spcPct val="20000"/>
        </a:spcBef>
        <a:buFont typeface="Arial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71663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43326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414989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886652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58315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29978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301641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773304" algn="l" defTabSz="94332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987" y="58933"/>
            <a:ext cx="9121013" cy="64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Территория вблизи нового здания Областного суда</a:t>
            </a:r>
            <a:endParaRPr lang="ru-RU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2">
            <a:extLst>
              <a:ext uri="{FF2B5EF4-FFF2-40B4-BE49-F238E27FC236}">
                <a16:creationId xmlns="" xmlns:a16="http://schemas.microsoft.com/office/drawing/2014/main" id="{1B1D411F-1673-4AAD-9546-2F2D28BE2416}"/>
              </a:ext>
            </a:extLst>
          </p:cNvPr>
          <p:cNvSpPr txBox="1">
            <a:spLocks/>
          </p:cNvSpPr>
          <p:nvPr/>
        </p:nvSpPr>
        <p:spPr>
          <a:xfrm>
            <a:off x="7450667" y="5737345"/>
            <a:ext cx="2370667" cy="338079"/>
          </a:xfrm>
          <a:prstGeom prst="rect">
            <a:avLst/>
          </a:prstGeom>
        </p:spPr>
        <p:txBody>
          <a:bodyPr vert="horz" lIns="94333" tIns="47167" rIns="94333" bIns="47167" rtlCol="0" anchor="ctr"/>
          <a:lstStyle>
            <a:defPPr>
              <a:defRPr lang="ru-RU"/>
            </a:defPPr>
            <a:lvl1pPr marL="0" algn="r" defTabSz="849002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4501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9002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503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04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2505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7006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507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6008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22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6251BB8-37B0-4005-9E81-9C59979BB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0" y="160000"/>
            <a:ext cx="723953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73" y="701614"/>
            <a:ext cx="8471839" cy="477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6405" y="2209428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Здание Областного суда</a:t>
            </a:r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987" y="58933"/>
            <a:ext cx="9121013" cy="64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Сведения о правообладателях земельных участков</a:t>
            </a:r>
            <a:endParaRPr lang="ru-RU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2">
            <a:extLst>
              <a:ext uri="{FF2B5EF4-FFF2-40B4-BE49-F238E27FC236}">
                <a16:creationId xmlns="" xmlns:a16="http://schemas.microsoft.com/office/drawing/2014/main" id="{1B1D411F-1673-4AAD-9546-2F2D28BE2416}"/>
              </a:ext>
            </a:extLst>
          </p:cNvPr>
          <p:cNvSpPr txBox="1">
            <a:spLocks/>
          </p:cNvSpPr>
          <p:nvPr/>
        </p:nvSpPr>
        <p:spPr>
          <a:xfrm>
            <a:off x="7450667" y="5737345"/>
            <a:ext cx="2370667" cy="338079"/>
          </a:xfrm>
          <a:prstGeom prst="rect">
            <a:avLst/>
          </a:prstGeom>
        </p:spPr>
        <p:txBody>
          <a:bodyPr vert="horz" lIns="94333" tIns="47167" rIns="94333" bIns="47167" rtlCol="0" anchor="ctr"/>
          <a:lstStyle>
            <a:defPPr>
              <a:defRPr lang="ru-RU"/>
            </a:defPPr>
            <a:lvl1pPr marL="0" algn="r" defTabSz="849002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4501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9002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503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04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2505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7006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507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6008" algn="l" defTabSz="84900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22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6251BB8-37B0-4005-9E81-9C59979BB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0" y="160000"/>
            <a:ext cx="723953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97500"/>
              </p:ext>
            </p:extLst>
          </p:nvPr>
        </p:nvGraphicFramePr>
        <p:xfrm>
          <a:off x="1102766" y="1060000"/>
          <a:ext cx="8718568" cy="449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55"/>
                <a:gridCol w="1335909"/>
                <a:gridCol w="632799"/>
                <a:gridCol w="2241777"/>
                <a:gridCol w="1520681"/>
                <a:gridCol w="2635847"/>
              </a:tblGrid>
              <a:tr h="419716"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r>
                        <a:rPr lang="ru-RU" sz="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п/п</a:t>
                      </a:r>
                      <a:endParaRPr lang="ru-RU" sz="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Кадастровый номер</a:t>
                      </a:r>
                      <a:endParaRPr lang="ru-RU" sz="7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Площадь </a:t>
                      </a:r>
                    </a:p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(кв. м)</a:t>
                      </a:r>
                    </a:p>
                    <a:p>
                      <a:pPr algn="ctr"/>
                      <a:endParaRPr lang="ru-RU" sz="7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Адрес</a:t>
                      </a:r>
                      <a:endParaRPr lang="ru-RU" sz="7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Разрешенное использование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Правообладатель</a:t>
                      </a:r>
                      <a:endParaRPr lang="ru-RU" sz="7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8981"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69:40:0400047:3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3754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город Тверь </a:t>
                      </a:r>
                      <a:r>
                        <a:rPr lang="ru-RU" sz="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г.о</a:t>
                      </a:r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г. Тверь, ул. Ефимова- ул. Брагина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Зарегистрирован в</a:t>
                      </a:r>
                      <a:r>
                        <a:rPr lang="ru-RU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собственность Тверской области (предоставлен в безвозмездное пользование ГБУ ТО «Учреждение по эксплуатации и обслуживанию административных зданий и помещений»)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</a:tr>
              <a:tr h="728981"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69:40:0400048:179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г. Тверь, ул. Ефимова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Общественное управление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Зарегистрирован в</a:t>
                      </a:r>
                      <a:r>
                        <a:rPr lang="ru-RU" sz="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собственность Тверской области (предоставлен в безвозмездное пользование ГБУ ТО «Учреждение по эксплуатации и обслуживанию административных зданий и помещений»)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</a:tr>
              <a:tr h="728981"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3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69:40:0400048:178</a:t>
                      </a: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3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г. Тверь, ул. Ефимова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Общественное управление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Зарегистрирован в</a:t>
                      </a:r>
                      <a:r>
                        <a:rPr lang="ru-RU" sz="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собственность Тверской области (предоставлен в безвозмездное пользование ГБУ ТО «Учреждение по эксплуатации и обслуживанию административных зданий и помещений»)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</a:tr>
              <a:tr h="728981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69:40:0400048:8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2404,5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г. Тверь, наб. Реки </a:t>
                      </a:r>
                      <a:r>
                        <a:rPr lang="ru-RU" sz="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Тьмаки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Общественное управление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Зарегистрирован в</a:t>
                      </a:r>
                      <a:r>
                        <a:rPr lang="ru-RU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собственность Тверской области (предоставлен в безвозмездное пользование ГБУ ТО «Учреждение по эксплуатации и обслуживанию административных зданий и помещений»)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</a:tr>
              <a:tr h="728981"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69:40:0400048:6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4192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3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область, г. Тверь, ул. Ефимова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Общественное управление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Зарегистрирован в</a:t>
                      </a:r>
                      <a:r>
                        <a:rPr lang="ru-RU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собственность Тверской области (предоставлен в безвозмездное пользование ГБУ ТО «Учреждение по эксплуатации и обслуживанию административных зданий и помещений»)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FF00"/>
                    </a:solidFill>
                  </a:tcPr>
                </a:tc>
              </a:tr>
              <a:tr h="397178"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69:40:0400048:1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11594,6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3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</a:t>
                      </a:r>
                      <a:r>
                        <a:rPr lang="ru-RU" sz="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</a:t>
                      </a:r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г. Тверь, ул. Брагина, дом 1</a:t>
                      </a: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3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Общественное управление</a:t>
                      </a: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Зарегистрирован в собственность РФ (предоставлен в постоянное (бессрочное) пользование Тверской Областной суд)</a:t>
                      </a:r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34290" marB="3429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099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259</Words>
  <Application>Microsoft Office PowerPoint</Application>
  <PresentationFormat>Произвольный</PresentationFormat>
  <Paragraphs>46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Шаипов Илья Васильевич</dc:creator>
  <cp:lastModifiedBy>Шаипов Илья Васильевич</cp:lastModifiedBy>
  <cp:revision>15</cp:revision>
  <cp:lastPrinted>2021-05-31T14:04:06Z</cp:lastPrinted>
  <dcterms:created xsi:type="dcterms:W3CDTF">2021-05-19T07:23:32Z</dcterms:created>
  <dcterms:modified xsi:type="dcterms:W3CDTF">2021-05-31T14:05:17Z</dcterms:modified>
</cp:coreProperties>
</file>