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829" r:id="rId2"/>
    <p:sldId id="827" r:id="rId3"/>
  </p:sldIdLst>
  <p:sldSz cx="9144000" cy="5143500" type="screen16x9"/>
  <p:notesSz cx="6797675" cy="9874250"/>
  <p:defaultTextStyle>
    <a:defPPr>
      <a:defRPr lang="ru-RU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8000"/>
    <a:srgbClr val="FF3300"/>
    <a:srgbClr val="E6F0F8"/>
    <a:srgbClr val="92D050"/>
    <a:srgbClr val="FFD966"/>
    <a:srgbClr val="CEE1F2"/>
    <a:srgbClr val="EDEDED"/>
    <a:srgbClr val="FF7F27"/>
    <a:srgbClr val="1D4999"/>
    <a:srgbClr val="E255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5" autoAdjust="0"/>
    <p:restoredTop sz="95792" autoAdjust="0"/>
  </p:normalViewPr>
  <p:slideViewPr>
    <p:cSldViewPr snapToObjects="1" showGuides="1">
      <p:cViewPr>
        <p:scale>
          <a:sx n="150" d="100"/>
          <a:sy n="150" d="100"/>
        </p:scale>
        <p:origin x="-246" y="-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sz="1800" b="0" i="0" u="non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Объёмы</a:t>
            </a:r>
            <a:r>
              <a:rPr lang="ru-RU" sz="1800" b="0" i="0" u="none" baseline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выдачи и расхода мазута М</a:t>
            </a:r>
            <a:r>
              <a:rPr lang="ru-RU" sz="1800" b="0" i="0" u="none" strike="noStrike" baseline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800" b="0" i="0" u="none" baseline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ru-RU" sz="1800" b="0" i="0" u="non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28660905468542575"/>
          <c:y val="4.3016900561184263E-3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8.9861820908787915E-2"/>
          <c:y val="0.14496740818783124"/>
          <c:w val="0.90398868110236219"/>
          <c:h val="0.617582139960376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Остаток на котельных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c:spPr>
          <c:invertIfNegative val="0"/>
          <c:dLbls>
            <c:txPr>
              <a:bodyPr/>
              <a:lstStyle/>
              <a:p>
                <a:pPr>
                  <a:defRPr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Лист1!$A$2:$A$8</c:f>
              <c:strCache>
                <c:ptCount val="7"/>
                <c:pt idx="0">
                  <c:v>14.05</c:v>
                </c:pt>
                <c:pt idx="1">
                  <c:v>15.05</c:v>
                </c:pt>
                <c:pt idx="2">
                  <c:v>16.05</c:v>
                </c:pt>
                <c:pt idx="3">
                  <c:v>17.05</c:v>
                </c:pt>
                <c:pt idx="4">
                  <c:v>18.05</c:v>
                </c:pt>
                <c:pt idx="5">
                  <c:v>19.05</c:v>
                </c:pt>
                <c:pt idx="6">
                  <c:v>20.05</c:v>
                </c:pt>
              </c:strCache>
            </c:strRef>
          </c:cat>
          <c:val>
            <c:numRef>
              <c:f>Лист1!$B$2:$B$8</c:f>
              <c:numCache>
                <c:formatCode>0</c:formatCode>
                <c:ptCount val="7"/>
                <c:pt idx="0">
                  <c:v>69</c:v>
                </c:pt>
                <c:pt idx="1">
                  <c:v>104</c:v>
                </c:pt>
                <c:pt idx="2">
                  <c:v>91</c:v>
                </c:pt>
                <c:pt idx="3">
                  <c:v>80</c:v>
                </c:pt>
                <c:pt idx="4">
                  <c:v>93</c:v>
                </c:pt>
                <c:pt idx="5">
                  <c:v>82</c:v>
                </c:pt>
                <c:pt idx="6">
                  <c:v>71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Отгрузка мазута</c:v>
                </c:pt>
              </c:strCache>
            </c:strRef>
          </c:tx>
          <c:spPr>
            <a:solidFill>
              <a:srgbClr val="00B0F0"/>
            </a:solidFill>
            <a:ln w="12700">
              <a:solidFill>
                <a:schemeClr val="tx1"/>
              </a:solidFill>
            </a:ln>
          </c:spPr>
          <c:invertIfNegative val="0"/>
          <c:dLbls>
            <c:dLbl>
              <c:idx val="1"/>
              <c:spPr/>
              <c:txPr>
                <a:bodyPr/>
                <a:lstStyle/>
                <a:p>
                  <a:pPr>
                    <a:defRPr b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/>
              <c:txPr>
                <a:bodyPr/>
                <a:lstStyle/>
                <a:p>
                  <a:pPr>
                    <a:defRPr b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1.5011820330969267E-3"/>
                  <c:y val="2.589999999999999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/>
              <c:txPr>
                <a:bodyPr/>
                <a:lstStyle/>
                <a:p>
                  <a:pPr>
                    <a:defRPr b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/>
              <c:txPr>
                <a:bodyPr/>
                <a:lstStyle/>
                <a:p>
                  <a:pPr>
                    <a:defRPr b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spPr/>
              <c:txPr>
                <a:bodyPr/>
                <a:lstStyle/>
                <a:p>
                  <a:pPr>
                    <a:defRPr b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Лист1!$A$2:$A$8</c:f>
              <c:strCache>
                <c:ptCount val="7"/>
                <c:pt idx="0">
                  <c:v>14.05</c:v>
                </c:pt>
                <c:pt idx="1">
                  <c:v>15.05</c:v>
                </c:pt>
                <c:pt idx="2">
                  <c:v>16.05</c:v>
                </c:pt>
                <c:pt idx="3">
                  <c:v>17.05</c:v>
                </c:pt>
                <c:pt idx="4">
                  <c:v>18.05</c:v>
                </c:pt>
                <c:pt idx="5">
                  <c:v>19.05</c:v>
                </c:pt>
                <c:pt idx="6">
                  <c:v>20.05</c:v>
                </c:pt>
              </c:strCache>
            </c:strRef>
          </c:cat>
          <c:val>
            <c:numRef>
              <c:f>Лист1!$C$2:$C$8</c:f>
              <c:numCache>
                <c:formatCode>0</c:formatCode>
                <c:ptCount val="7"/>
                <c:pt idx="0">
                  <c:v>48</c:v>
                </c:pt>
                <c:pt idx="1">
                  <c:v>0</c:v>
                </c:pt>
                <c:pt idx="2">
                  <c:v>0</c:v>
                </c:pt>
                <c:pt idx="3">
                  <c:v>24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Расход</c:v>
                </c:pt>
              </c:strCache>
            </c:strRef>
          </c:tx>
          <c:spPr>
            <a:solidFill>
              <a:srgbClr val="FF0000"/>
            </a:solidFill>
            <a:ln w="12700">
              <a:solidFill>
                <a:schemeClr val="tx1"/>
              </a:solidFill>
            </a:ln>
          </c:spPr>
          <c:invertIfNegative val="0"/>
          <c:dLbls>
            <c:dLbl>
              <c:idx val="0"/>
              <c:layout>
                <c:manualLayout>
                  <c:x val="0"/>
                  <c:y val="9.407407407407407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"/>
                  <c:y val="9.407407407407407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"/>
                  <c:y val="1.411111111111111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"/>
                  <c:y val="1.411111111111111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1.5011820330969267E-3"/>
                  <c:y val="1.411111111111111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0"/>
                  <c:y val="1.411111111111111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Лист1!$A$2:$A$8</c:f>
              <c:strCache>
                <c:ptCount val="7"/>
                <c:pt idx="0">
                  <c:v>14.05</c:v>
                </c:pt>
                <c:pt idx="1">
                  <c:v>15.05</c:v>
                </c:pt>
                <c:pt idx="2">
                  <c:v>16.05</c:v>
                </c:pt>
                <c:pt idx="3">
                  <c:v>17.05</c:v>
                </c:pt>
                <c:pt idx="4">
                  <c:v>18.05</c:v>
                </c:pt>
                <c:pt idx="5">
                  <c:v>19.05</c:v>
                </c:pt>
                <c:pt idx="6">
                  <c:v>20.05</c:v>
                </c:pt>
              </c:strCache>
            </c:strRef>
          </c:cat>
          <c:val>
            <c:numRef>
              <c:f>Лист1!$D$2:$D$8</c:f>
              <c:numCache>
                <c:formatCode>0</c:formatCode>
                <c:ptCount val="7"/>
                <c:pt idx="0">
                  <c:v>13</c:v>
                </c:pt>
                <c:pt idx="1">
                  <c:v>13</c:v>
                </c:pt>
                <c:pt idx="2">
                  <c:v>11</c:v>
                </c:pt>
                <c:pt idx="3">
                  <c:v>11</c:v>
                </c:pt>
                <c:pt idx="4">
                  <c:v>11</c:v>
                </c:pt>
                <c:pt idx="5">
                  <c:v>11</c:v>
                </c:pt>
                <c:pt idx="6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4"/>
        <c:overlap val="1"/>
        <c:axId val="24449408"/>
        <c:axId val="24450944"/>
      </c:barChart>
      <c:catAx>
        <c:axId val="24449408"/>
        <c:scaling>
          <c:orientation val="minMax"/>
        </c:scaling>
        <c:delete val="0"/>
        <c:axPos val="b"/>
        <c:numFmt formatCode="d\-mmm" sourceLinked="1"/>
        <c:majorTickMark val="out"/>
        <c:minorTickMark val="none"/>
        <c:tickLblPos val="nextTo"/>
        <c:txPr>
          <a:bodyPr/>
          <a:lstStyle/>
          <a:p>
            <a:pPr>
              <a:defRPr sz="1500" baseline="0">
                <a:latin typeface="Times New Roman" panose="02020603050405020304" pitchFamily="18" charset="0"/>
              </a:defRPr>
            </a:pPr>
            <a:endParaRPr lang="ru-RU"/>
          </a:p>
        </c:txPr>
        <c:crossAx val="24450944"/>
        <c:crosses val="autoZero"/>
        <c:auto val="1"/>
        <c:lblAlgn val="ctr"/>
        <c:lblOffset val="100"/>
        <c:noMultiLvlLbl val="0"/>
      </c:catAx>
      <c:valAx>
        <c:axId val="24450944"/>
        <c:scaling>
          <c:orientation val="minMax"/>
          <c:max val="180"/>
          <c:min val="0"/>
        </c:scaling>
        <c:delete val="0"/>
        <c:axPos val="l"/>
        <c:majorGridlines/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 sz="1500" baseline="0">
                <a:latin typeface="Times New Roman" panose="02020603050405020304" pitchFamily="18" charset="0"/>
              </a:defRPr>
            </a:pPr>
            <a:endParaRPr lang="ru-RU"/>
          </a:p>
        </c:txPr>
        <c:crossAx val="24449408"/>
        <c:crosses val="autoZero"/>
        <c:crossBetween val="between"/>
        <c:majorUnit val="40"/>
        <c:minorUnit val="4"/>
      </c:valAx>
    </c:plotArea>
    <c:legend>
      <c:legendPos val="b"/>
      <c:layout>
        <c:manualLayout>
          <c:xMode val="edge"/>
          <c:yMode val="edge"/>
          <c:x val="6.4282505910165488E-2"/>
          <c:y val="0.87748259259259265"/>
          <c:w val="0.59310996594505672"/>
          <c:h val="0.10127330025661105"/>
        </c:manualLayout>
      </c:layout>
      <c:overlay val="0"/>
      <c:txPr>
        <a:bodyPr/>
        <a:lstStyle/>
        <a:p>
          <a:pPr>
            <a:defRPr baseline="0">
              <a:latin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txPr>
    <a:bodyPr/>
    <a:lstStyle/>
    <a:p>
      <a:pPr>
        <a:defRPr sz="1600" baseline="0"/>
      </a:pPr>
      <a:endParaRPr lang="ru-RU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1"/>
          </a:xfrm>
          <a:prstGeom prst="rect">
            <a:avLst/>
          </a:prstGeom>
        </p:spPr>
        <p:txBody>
          <a:bodyPr vert="horz" lIns="91797" tIns="45898" rIns="91797" bIns="45898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9" y="0"/>
            <a:ext cx="2946400" cy="495301"/>
          </a:xfrm>
          <a:prstGeom prst="rect">
            <a:avLst/>
          </a:prstGeom>
        </p:spPr>
        <p:txBody>
          <a:bodyPr vert="horz" lIns="91797" tIns="45898" rIns="91797" bIns="45898" rtlCol="0"/>
          <a:lstStyle>
            <a:lvl1pPr algn="r">
              <a:defRPr sz="1200"/>
            </a:lvl1pPr>
          </a:lstStyle>
          <a:p>
            <a:fld id="{79B8FC72-B822-41C3-9CBE-399E58D03830}" type="datetimeFigureOut">
              <a:rPr lang="ru-RU" smtClean="0"/>
              <a:t>20.05.2021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378949"/>
            <a:ext cx="2946400" cy="495301"/>
          </a:xfrm>
          <a:prstGeom prst="rect">
            <a:avLst/>
          </a:prstGeom>
        </p:spPr>
        <p:txBody>
          <a:bodyPr vert="horz" lIns="91797" tIns="45898" rIns="91797" bIns="45898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9" y="9378949"/>
            <a:ext cx="2946400" cy="495301"/>
          </a:xfrm>
          <a:prstGeom prst="rect">
            <a:avLst/>
          </a:prstGeom>
        </p:spPr>
        <p:txBody>
          <a:bodyPr vert="horz" lIns="91797" tIns="45898" rIns="91797" bIns="45898" rtlCol="0" anchor="b"/>
          <a:lstStyle>
            <a:lvl1pPr algn="r">
              <a:defRPr sz="1200"/>
            </a:lvl1pPr>
          </a:lstStyle>
          <a:p>
            <a:fld id="{6C021CFE-0AAA-411E-8F60-43549142F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035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5428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5428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r">
              <a:defRPr sz="1200"/>
            </a:lvl1pPr>
          </a:lstStyle>
          <a:p>
            <a:fld id="{D05E20F5-24CB-4E55-A727-7DC8B5AF34D8}" type="datetimeFigureOut">
              <a:rPr lang="ru-RU" smtClean="0"/>
              <a:pPr/>
              <a:t>20.05.2021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6663"/>
            <a:ext cx="5921375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9" tIns="45715" rIns="91429" bIns="45715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5"/>
          </a:xfrm>
          <a:prstGeom prst="rect">
            <a:avLst/>
          </a:prstGeom>
        </p:spPr>
        <p:txBody>
          <a:bodyPr vert="horz" lIns="91429" tIns="45715" rIns="91429" bIns="45715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378824"/>
            <a:ext cx="2945659" cy="495426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4" y="9378824"/>
            <a:ext cx="2945659" cy="495426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r">
              <a:defRPr sz="1200"/>
            </a:lvl1pPr>
          </a:lstStyle>
          <a:p>
            <a:fld id="{8805F569-3D9A-4DE9-80F3-98A738D6C78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174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A795E-F810-4CA6-BA04-1A5F1EBC861D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5124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A795E-F810-4CA6-BA04-1A5F1EBC861D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5124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20.05.2021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64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20.05.2021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61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20.05.2021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82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20.05.2021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06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20.05.2021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43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20.05.2021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337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20.05.2021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52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20.05.2021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66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20.05.2021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88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20.05.2021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17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4F7-7D1C-4305-816D-6182987F199C}" type="datetimeFigureOut">
              <a:rPr lang="ru-RU" smtClean="0"/>
              <a:pPr/>
              <a:t>20.05.2021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05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D4F7-7D1C-4305-816D-6182987F199C}" type="datetimeFigureOut">
              <a:rPr lang="ru-RU" smtClean="0"/>
              <a:pPr/>
              <a:t>20.05.2021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71EA8-164A-443C-A3D5-FD6C14DCD84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63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microsoft.com/office/2007/relationships/hdphoto" Target="../media/hdphoto1.wdp"/><Relationship Id="rId10" Type="http://schemas.openxmlformats.org/officeDocument/2006/relationships/image" Target="../media/image6.jpeg"/><Relationship Id="rId4" Type="http://schemas.openxmlformats.org/officeDocument/2006/relationships/image" Target="../media/image2.png"/><Relationship Id="rId9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8.png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251520" y="144966"/>
            <a:ext cx="8640960" cy="33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altLang="ru-RU" sz="1600" dirty="0">
                <a:solidFill>
                  <a:schemeClr val="tx1"/>
                </a:solidFill>
              </a:rPr>
              <a:t>МОНИТОРИНГ РАБОТЫ СИСТЕМ ЖИЗНЕОБЕСПЕЧЕНИЯ г. НЕЛИДОВО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51520" y="555558"/>
            <a:ext cx="2700000" cy="288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79512" y="555526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Оперативная сводка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20.05.2021</a:t>
            </a:r>
            <a:endParaRPr lang="ru-RU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857706"/>
              </p:ext>
            </p:extLst>
          </p:nvPr>
        </p:nvGraphicFramePr>
        <p:xfrm>
          <a:off x="251521" y="863303"/>
          <a:ext cx="27000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8000">
                <a:tc rowSpan="2">
                  <a:txBody>
                    <a:bodyPr/>
                    <a:lstStyle/>
                    <a:p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Прогноз погоды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День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Ночь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baseline="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+20</a:t>
                      </a:r>
                      <a:r>
                        <a:rPr lang="ru-RU" sz="1400" b="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</a:t>
                      </a:r>
                      <a:r>
                        <a:rPr lang="ru-RU" sz="1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400" b="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baseline="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+9</a:t>
                      </a:r>
                      <a:r>
                        <a:rPr lang="ru-RU" sz="1400" b="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</a:t>
                      </a:r>
                      <a:r>
                        <a:rPr lang="ru-RU" sz="14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400" b="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92080" y="771550"/>
            <a:ext cx="3600400" cy="692497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</a:t>
            </a:r>
            <a:r>
              <a:rPr lang="ru-RU" sz="1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</a:t>
            </a:r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–, тепло–, водоснабжения</a:t>
            </a:r>
          </a:p>
          <a:p>
            <a:r>
              <a:rPr lang="ru-RU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работают в штатном режиме.</a:t>
            </a:r>
          </a:p>
          <a:p>
            <a:r>
              <a:rPr lang="ru-RU" sz="13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Отопительный сезон завершён 03.05.2021.</a:t>
            </a:r>
            <a:endParaRPr lang="ru-RU" sz="13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247205"/>
              </p:ext>
            </p:extLst>
          </p:nvPr>
        </p:nvGraphicFramePr>
        <p:xfrm>
          <a:off x="251520" y="1851974"/>
          <a:ext cx="8640000" cy="27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0000">
                <a:tc gridSpan="3"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Обеспеченность топливом отопительных котельных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000">
                <a:tc gridSpan="3">
                  <a:txBody>
                    <a:bodyPr/>
                    <a:lstStyle/>
                    <a:p>
                      <a:pPr algn="l"/>
                      <a:r>
                        <a:rPr lang="ru-RU" sz="1400" b="1" u="sng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Мазут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000"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 рыночная цена</a:t>
                      </a:r>
                      <a:b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доставкой</a:t>
                      </a:r>
                      <a:r>
                        <a:rPr lang="en-US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ctr"/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25 007,84 руб.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Расход за </a:t>
                      </a:r>
                      <a:r>
                        <a:rPr lang="ru-RU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19.05.2021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Остаток на котельных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 дней)</a:t>
                      </a:r>
                      <a:endParaRPr lang="ru-RU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Приход за </a:t>
                      </a:r>
                      <a:r>
                        <a:rPr lang="ru-RU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19.05.2021</a:t>
                      </a:r>
                      <a:r>
                        <a:rPr lang="en-US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Отгрузка  </a:t>
                      </a: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20.05.2021</a:t>
                      </a: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Осталось </a:t>
                      </a:r>
                      <a:r>
                        <a:rPr lang="ru-RU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поставить</a:t>
                      </a:r>
                      <a:br>
                        <a:rPr lang="ru-RU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контрактам</a:t>
                      </a: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ru-RU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  <a:r>
                        <a:rPr lang="ru-RU" sz="1400" b="1" dirty="0" err="1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000">
                <a:tc gridSpan="3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u="sng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000"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 рыночная цена с доставкой</a:t>
                      </a:r>
                      <a:r>
                        <a:rPr lang="en-US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4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ru-RU" sz="1400" b="1" baseline="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36 801,38</a:t>
                      </a:r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руб.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Расход за </a:t>
                      </a:r>
                      <a:r>
                        <a:rPr lang="ru-RU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19.05.2021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Остаток на котельных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ru-RU" sz="14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51,6 </a:t>
                      </a:r>
                      <a:r>
                        <a:rPr lang="ru-RU" sz="1400" b="1" dirty="0" err="1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(22 дня)</a:t>
                      </a:r>
                      <a:endParaRPr lang="ru-RU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Приход за </a:t>
                      </a:r>
                      <a:r>
                        <a:rPr lang="ru-RU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19.05.2021</a:t>
                      </a:r>
                      <a:r>
                        <a:rPr lang="en-US" sz="14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Отгрузка  </a:t>
                      </a: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20.05.2021</a:t>
                      </a: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  <a:r>
                        <a:rPr lang="ru-RU" sz="1400" b="1" dirty="0" err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Осталось </a:t>
                      </a:r>
                      <a:r>
                        <a:rPr lang="ru-RU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поставить</a:t>
                      </a:r>
                      <a:r>
                        <a:rPr lang="ru-RU" sz="14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ru-RU" sz="14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контракту</a:t>
                      </a: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ru-RU" sz="14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33,4 </a:t>
                      </a:r>
                      <a:r>
                        <a:rPr lang="ru-RU" sz="1400" b="1" dirty="0" err="1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тн</a:t>
                      </a:r>
                      <a:endParaRPr lang="ru-RU" sz="1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1" t="7901" r="14691" b="22346"/>
          <a:stretch/>
        </p:blipFill>
        <p:spPr>
          <a:xfrm>
            <a:off x="281825" y="4227862"/>
            <a:ext cx="329735" cy="32400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1" t="7901" r="14691" b="22346"/>
          <a:stretch/>
        </p:blipFill>
        <p:spPr>
          <a:xfrm>
            <a:off x="281825" y="3039766"/>
            <a:ext cx="329735" cy="324000"/>
          </a:xfrm>
          <a:prstGeom prst="rect">
            <a:avLst/>
          </a:prstGeom>
        </p:spPr>
      </p:pic>
      <p:pic>
        <p:nvPicPr>
          <p:cNvPr id="17" name="Picture 4" descr="https://img2.freepng.ru/20180626/swf/kisspng-cargo-logistics-transport-business-management-5b31dd1d848864.2712096215299945255429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111" r="11111"/>
          <a:stretch/>
        </p:blipFill>
        <p:spPr bwMode="auto">
          <a:xfrm>
            <a:off x="4860032" y="2895758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img2.freepng.ru/20180626/swf/kisspng-cargo-logistics-transport-business-management-5b31dd1d848864.2712096215299945255429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111" r="11111"/>
          <a:stretch/>
        </p:blipFill>
        <p:spPr bwMode="auto">
          <a:xfrm>
            <a:off x="4860032" y="4083846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yt3.ggpht.com/a/AGF-l79gazWyWOw-eTKZCV_x3Ieft3vA3PK03e1MCg=s900-c-k-c0xffffffff-no-rj-m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16" y="3435774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https://cdn5.vectorstock.com/i/1000x1000/69/74/oil-barrels-icon-in-black-style-isolated-on-white-vector-12746974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154" b="8239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455"/>
          <a:stretch/>
        </p:blipFill>
        <p:spPr bwMode="auto">
          <a:xfrm>
            <a:off x="827584" y="2211678"/>
            <a:ext cx="327714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C:\Users\kesarev_dv\Desktop\Новая папка\ТЭЦ.jpg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887638"/>
            <a:ext cx="298421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avatars.mds.yandex.net/get-zen_doc/1705407/pub_5eee3b9ef1d451486f2d130b_5eee3bb4fcac0565ee6df85c/scale_120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80" y="51534"/>
            <a:ext cx="576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306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26" b="97581" l="4762" r="93810"/>
                    </a14:imgEffect>
                  </a14:imgLayer>
                </a14:imgProps>
              </a:ext>
            </a:extLst>
          </a:blip>
          <a:srcRect l="5005"/>
          <a:stretch>
            <a:fillRect/>
          </a:stretch>
        </p:blipFill>
        <p:spPr bwMode="auto">
          <a:xfrm>
            <a:off x="103567" y="51470"/>
            <a:ext cx="580001" cy="720000"/>
          </a:xfrm>
          <a:prstGeom prst="rect">
            <a:avLst/>
          </a:prstGeom>
          <a:noFill/>
        </p:spPr>
      </p:pic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643462" y="72958"/>
            <a:ext cx="8249018" cy="33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ru-RU" altLang="ru-RU" sz="1600" dirty="0" smtClean="0"/>
              <a:t>ДИНАМИКА РАСХОДА ТОПЛИВА </a:t>
            </a:r>
            <a:r>
              <a:rPr lang="ru-RU" altLang="ru-RU" sz="1600" dirty="0"/>
              <a:t>(МАЗУТ </a:t>
            </a:r>
            <a:r>
              <a:rPr lang="ru-RU" altLang="ru-RU" sz="1600" dirty="0" smtClean="0"/>
              <a:t>М</a:t>
            </a:r>
            <a:r>
              <a:rPr lang="ru-RU" sz="1600" dirty="0" smtClean="0"/>
              <a:t>–</a:t>
            </a:r>
            <a:r>
              <a:rPr lang="ru-RU" altLang="ru-RU" sz="1600" dirty="0" smtClean="0"/>
              <a:t>100)</a:t>
            </a:r>
            <a:r>
              <a:rPr lang="ru-RU" altLang="ru-RU" sz="1600" dirty="0"/>
              <a:t> </a:t>
            </a:r>
            <a:r>
              <a:rPr lang="ru-RU" sz="1600" dirty="0" smtClean="0"/>
              <a:t>НА </a:t>
            </a:r>
            <a:r>
              <a:rPr lang="ru-RU" sz="1600" dirty="0"/>
              <a:t>КОТЕЛЬНЫХ </a:t>
            </a:r>
            <a:r>
              <a:rPr lang="ru-RU" sz="1600" dirty="0" smtClean="0"/>
              <a:t>г. </a:t>
            </a:r>
            <a:r>
              <a:rPr lang="ru-RU" sz="1600" dirty="0"/>
              <a:t>НЕЛИДОВО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3462" y="4424213"/>
            <a:ext cx="3600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14.05.2021–20.05.2021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израсходовано </a:t>
            </a:r>
            <a:r>
              <a:rPr lang="ru-RU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 </a:t>
            </a:r>
            <a:r>
              <a:rPr lang="ru-RU" sz="1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тн</a:t>
            </a:r>
            <a:endParaRPr lang="ru-RU" sz="14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" name="Picture 4" descr="https://img2.freepng.ru/20180626/swf/kisspng-cargo-logistics-transport-business-management-5b31dd1d848864.271209621529994525542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8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069" y="483518"/>
            <a:ext cx="601715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Диаграмма 1"/>
          <p:cNvGraphicFramePr/>
          <p:nvPr>
            <p:extLst>
              <p:ext uri="{D42A27DB-BD31-4B8C-83A1-F6EECF244321}">
                <p14:modId xmlns:p14="http://schemas.microsoft.com/office/powerpoint/2010/main" val="1983650336"/>
              </p:ext>
            </p:extLst>
          </p:nvPr>
        </p:nvGraphicFramePr>
        <p:xfrm>
          <a:off x="467543" y="555526"/>
          <a:ext cx="8460000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187251"/>
              </p:ext>
            </p:extLst>
          </p:nvPr>
        </p:nvGraphicFramePr>
        <p:xfrm>
          <a:off x="2340480" y="3435846"/>
          <a:ext cx="6552000" cy="82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/>
                <a:gridCol w="576000"/>
                <a:gridCol w="576000"/>
                <a:gridCol w="576000"/>
                <a:gridCol w="576000"/>
                <a:gridCol w="576000"/>
                <a:gridCol w="576000"/>
                <a:gridCol w="576000"/>
              </a:tblGrid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ru-RU" sz="13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Дата</a:t>
                      </a:r>
                      <a:endParaRPr lang="ru-RU" sz="13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14.05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15.05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16.05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17.05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18.05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19.05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20.05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r"/>
                      <a:r>
                        <a:rPr lang="ru-RU" sz="13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Среднесуточная</a:t>
                      </a:r>
                      <a:r>
                        <a:rPr lang="ru-RU" sz="13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температура</a:t>
                      </a:r>
                    </a:p>
                    <a:p>
                      <a:pPr algn="r"/>
                      <a:r>
                        <a:rPr lang="ru-RU" sz="13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наружного воздуха, </a:t>
                      </a:r>
                      <a:r>
                        <a:rPr lang="ru-RU" sz="1300" b="1" baseline="300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</a:t>
                      </a:r>
                      <a:r>
                        <a:rPr lang="ru-RU" sz="1300" b="1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3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+15,5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+15,5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+15,5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+21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+21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+17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ru-RU" sz="13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14,5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829228" y="4846076"/>
            <a:ext cx="258212" cy="273844"/>
          </a:xfrm>
        </p:spPr>
        <p:txBody>
          <a:bodyPr/>
          <a:lstStyle/>
          <a:p>
            <a:fld id="{B19B0651-EE4F-4900-A07F-96A6BFA9D0F0}" type="slidenum">
              <a:rPr 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7721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7959</TotalTime>
  <Words>178</Words>
  <Application>Microsoft Office PowerPoint</Application>
  <PresentationFormat>Экран (16:9)</PresentationFormat>
  <Paragraphs>62</Paragraphs>
  <Slides>2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Румянцева Ксения</dc:creator>
  <cp:lastModifiedBy>Дмитрий Валерьевич Кесарев</cp:lastModifiedBy>
  <cp:revision>558</cp:revision>
  <cp:lastPrinted>2021-04-20T14:42:58Z</cp:lastPrinted>
  <dcterms:created xsi:type="dcterms:W3CDTF">2019-10-17T12:12:26Z</dcterms:created>
  <dcterms:modified xsi:type="dcterms:W3CDTF">2021-05-20T15:17:30Z</dcterms:modified>
</cp:coreProperties>
</file>