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1" r:id="rId2"/>
    <p:sldId id="562" r:id="rId3"/>
    <p:sldId id="570" r:id="rId4"/>
    <p:sldId id="574" r:id="rId5"/>
    <p:sldId id="607" r:id="rId6"/>
    <p:sldId id="608" r:id="rId7"/>
    <p:sldId id="610" r:id="rId8"/>
    <p:sldId id="609" r:id="rId9"/>
    <p:sldId id="611" r:id="rId10"/>
    <p:sldId id="612" r:id="rId11"/>
    <p:sldId id="613" r:id="rId12"/>
  </p:sldIdLst>
  <p:sldSz cx="12192000" cy="6858000"/>
  <p:notesSz cx="6710363" cy="984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3B"/>
    <a:srgbClr val="EDF6F9"/>
    <a:srgbClr val="7C5AA7"/>
    <a:srgbClr val="F8A81B"/>
    <a:srgbClr val="009242"/>
    <a:srgbClr val="644286"/>
    <a:srgbClr val="7B02C6"/>
    <a:srgbClr val="9933FF"/>
    <a:srgbClr val="0099CC"/>
    <a:srgbClr val="D5C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5374" autoAdjust="0"/>
  </p:normalViewPr>
  <p:slideViewPr>
    <p:cSldViewPr>
      <p:cViewPr varScale="1">
        <p:scale>
          <a:sx n="74" d="100"/>
          <a:sy n="74" d="100"/>
        </p:scale>
        <p:origin x="510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08555" cy="492676"/>
          </a:xfrm>
          <a:prstGeom prst="rect">
            <a:avLst/>
          </a:prstGeom>
        </p:spPr>
        <p:txBody>
          <a:bodyPr vert="horz" lIns="90485" tIns="45242" rIns="90485" bIns="45242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00242" y="0"/>
            <a:ext cx="2908555" cy="492676"/>
          </a:xfrm>
          <a:prstGeom prst="rect">
            <a:avLst/>
          </a:prstGeom>
        </p:spPr>
        <p:txBody>
          <a:bodyPr vert="horz" lIns="90485" tIns="45242" rIns="90485" bIns="45242" rtlCol="0"/>
          <a:lstStyle>
            <a:lvl1pPr algn="r">
              <a:defRPr sz="1200"/>
            </a:lvl1pPr>
          </a:lstStyle>
          <a:p>
            <a:fld id="{33CF17CD-90EE-4380-BE32-0185B8FA912A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348251"/>
            <a:ext cx="2908555" cy="492675"/>
          </a:xfrm>
          <a:prstGeom prst="rect">
            <a:avLst/>
          </a:prstGeom>
        </p:spPr>
        <p:txBody>
          <a:bodyPr vert="horz" lIns="90485" tIns="45242" rIns="90485" bIns="45242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00242" y="9348251"/>
            <a:ext cx="2908555" cy="492675"/>
          </a:xfrm>
          <a:prstGeom prst="rect">
            <a:avLst/>
          </a:prstGeom>
        </p:spPr>
        <p:txBody>
          <a:bodyPr vert="horz" lIns="90485" tIns="45242" rIns="90485" bIns="45242" rtlCol="0" anchor="b"/>
          <a:lstStyle>
            <a:lvl1pPr algn="r">
              <a:defRPr sz="1200"/>
            </a:lvl1pPr>
          </a:lstStyle>
          <a:p>
            <a:fld id="{DD92A4B1-35BE-4226-B324-D82EA20F56C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56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08555" cy="492676"/>
          </a:xfrm>
          <a:prstGeom prst="rect">
            <a:avLst/>
          </a:prstGeom>
        </p:spPr>
        <p:txBody>
          <a:bodyPr vert="horz" lIns="90485" tIns="45242" rIns="90485" bIns="452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00242" y="0"/>
            <a:ext cx="2908555" cy="492676"/>
          </a:xfrm>
          <a:prstGeom prst="rect">
            <a:avLst/>
          </a:prstGeom>
        </p:spPr>
        <p:txBody>
          <a:bodyPr vert="horz" lIns="90485" tIns="45242" rIns="90485" bIns="452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2A4A289-0BA3-4FCE-8667-3C2527B35407}" type="datetimeFigureOut">
              <a:rPr lang="ru-RU"/>
              <a:pPr>
                <a:defRPr/>
              </a:pPr>
              <a:t>29.04.2021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4613" y="738188"/>
            <a:ext cx="6561137" cy="3690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85" tIns="45242" rIns="90485" bIns="45242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0724" y="4674913"/>
            <a:ext cx="5368917" cy="4429361"/>
          </a:xfrm>
          <a:prstGeom prst="rect">
            <a:avLst/>
          </a:prstGeom>
        </p:spPr>
        <p:txBody>
          <a:bodyPr vert="horz" lIns="90485" tIns="45242" rIns="90485" bIns="45242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48251"/>
            <a:ext cx="2908555" cy="492675"/>
          </a:xfrm>
          <a:prstGeom prst="rect">
            <a:avLst/>
          </a:prstGeom>
        </p:spPr>
        <p:txBody>
          <a:bodyPr vert="horz" lIns="90485" tIns="45242" rIns="90485" bIns="452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00242" y="9348251"/>
            <a:ext cx="2908555" cy="492675"/>
          </a:xfrm>
          <a:prstGeom prst="rect">
            <a:avLst/>
          </a:prstGeom>
        </p:spPr>
        <p:txBody>
          <a:bodyPr vert="horz" lIns="90485" tIns="45242" rIns="90485" bIns="452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0231492-1EA6-4DF1-80D0-75D8C4BA6D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2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3800242" y="9348251"/>
            <a:ext cx="2908555" cy="4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5" tIns="45668" rIns="91335" bIns="45668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1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4613" y="738188"/>
            <a:ext cx="6562725" cy="3692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004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5570496" y="6419153"/>
            <a:ext cx="4263437" cy="33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2" tIns="45811" rIns="91622" bIns="45811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10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65413" y="506413"/>
            <a:ext cx="4508500" cy="25368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6875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5570496" y="6419153"/>
            <a:ext cx="4263437" cy="33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2" tIns="45811" rIns="91622" bIns="45811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11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65413" y="506413"/>
            <a:ext cx="4508500" cy="25368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06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5570496" y="6419153"/>
            <a:ext cx="4263437" cy="33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2" tIns="45811" rIns="91622" bIns="45811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2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65413" y="506413"/>
            <a:ext cx="4508500" cy="25368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479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5570496" y="6419153"/>
            <a:ext cx="4263437" cy="33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2" tIns="45811" rIns="91622" bIns="45811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3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65413" y="506413"/>
            <a:ext cx="4508500" cy="25368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154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5570496" y="6419153"/>
            <a:ext cx="4263437" cy="33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2" tIns="45811" rIns="91622" bIns="45811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4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65413" y="506413"/>
            <a:ext cx="4508500" cy="25368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497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5570496" y="6419153"/>
            <a:ext cx="4263437" cy="33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2" tIns="45811" rIns="91622" bIns="45811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5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65413" y="506413"/>
            <a:ext cx="4508500" cy="25368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165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5570496" y="6419153"/>
            <a:ext cx="4263437" cy="33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2" tIns="45811" rIns="91622" bIns="45811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6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65413" y="506413"/>
            <a:ext cx="4508500" cy="25368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7800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5570496" y="6419153"/>
            <a:ext cx="4263437" cy="33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2" tIns="45811" rIns="91622" bIns="45811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7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65413" y="506413"/>
            <a:ext cx="4508500" cy="25368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1169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5570496" y="6419153"/>
            <a:ext cx="4263437" cy="33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2" tIns="45811" rIns="91622" bIns="45811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8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65413" y="506413"/>
            <a:ext cx="4508500" cy="25368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783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5570496" y="6419153"/>
            <a:ext cx="4263437" cy="33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2" tIns="45811" rIns="91622" bIns="45811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9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65413" y="506413"/>
            <a:ext cx="4508500" cy="25368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75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8C38F-23C6-4D8D-BE0F-4611BDF8A2F6}" type="datetime1">
              <a:rPr lang="ru-RU" smtClean="0"/>
              <a:pPr>
                <a:defRPr/>
              </a:pPr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3941-805C-4258-8D92-B43D629C98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FA017-7356-494B-A323-24CF1F35CA45}" type="datetime1">
              <a:rPr lang="ru-RU" smtClean="0"/>
              <a:pPr>
                <a:defRPr/>
              </a:pPr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44A2B-E2CA-477D-BB62-2CAA7BF83F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154FF-1224-4A48-B5FB-818F14F9A758}" type="datetime1">
              <a:rPr lang="ru-RU" smtClean="0"/>
              <a:pPr>
                <a:defRPr/>
              </a:pPr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39B3-A475-4B49-AF33-EBD5E3FE44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49714-BFC4-4B15-8FF0-B4CEFFED0D42}" type="datetime1">
              <a:rPr lang="ru-RU" smtClean="0"/>
              <a:pPr>
                <a:defRPr/>
              </a:pPr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7889-CFEE-44E9-A9DA-DDCE0F18C3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9131C-92D3-4BC0-8BCC-BBA92CF4D1D0}" type="datetime1">
              <a:rPr lang="ru-RU" smtClean="0"/>
              <a:pPr>
                <a:defRPr/>
              </a:pPr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B7754-DC1D-4E96-B321-17F4FBEA92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88391-E5F8-431E-B8FB-98962FCA096E}" type="datetime1">
              <a:rPr lang="ru-RU" smtClean="0"/>
              <a:pPr>
                <a:defRPr/>
              </a:pPr>
              <a:t>29.04.2021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0F5EF-C082-43B4-AD2D-F943C89CCA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22E90-90CD-42EB-B2A2-786E33063418}" type="datetime1">
              <a:rPr lang="ru-RU" smtClean="0"/>
              <a:pPr>
                <a:defRPr/>
              </a:pPr>
              <a:t>29.04.2021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04672-D7FE-4B40-B035-E533E9386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D9FEB-390C-4C87-B666-4972955BE5EC}" type="datetime1">
              <a:rPr lang="ru-RU" smtClean="0"/>
              <a:pPr>
                <a:defRPr/>
              </a:pPr>
              <a:t>29.04.2021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F3978-537B-4648-8AEE-4F677A8626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25BF4-07B9-4EF2-9D8B-603BA658AA70}" type="datetime1">
              <a:rPr lang="ru-RU" smtClean="0"/>
              <a:pPr>
                <a:defRPr/>
              </a:pPr>
              <a:t>29.04.2021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3A4AA-F121-4481-AF39-485014BBF0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5B928-AD04-4400-AFAC-D0E7E8403821}" type="datetime1">
              <a:rPr lang="ru-RU" smtClean="0"/>
              <a:pPr>
                <a:defRPr/>
              </a:pPr>
              <a:t>29.04.2021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94364-3B38-4E51-826D-789C25EADD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203FA-CD95-4D78-ACEB-F5D5A1FA44A3}" type="datetime1">
              <a:rPr lang="ru-RU" smtClean="0"/>
              <a:pPr>
                <a:defRPr/>
              </a:pPr>
              <a:t>29.04.2021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F473E-864F-48B3-9D7D-8556B6FDB1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68FE216-D153-4F2B-8719-647365E2B69F}" type="datetime1">
              <a:rPr lang="ru-RU" smtClean="0"/>
              <a:pPr>
                <a:defRPr/>
              </a:pPr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C9183D4-31D4-41AD-B141-AB614C4A50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1055440" y="2060848"/>
            <a:ext cx="106571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96938" algn="ctr"/>
            <a:r>
              <a:rPr lang="ru-RU" altLang="ja-JP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внедрении единой государственной информационной системы здравоохранения Тверской области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64035" y="260648"/>
            <a:ext cx="9433048" cy="72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ПРАВИТЕЛЬСТВО</a:t>
            </a: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683558" y="6093297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27 апреля 2021 года</a:t>
            </a:r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5360" y="8590"/>
            <a:ext cx="828675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184232" y="2606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2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7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8"/>
          <p:cNvSpPr txBox="1">
            <a:spLocks noChangeArrowheads="1"/>
          </p:cNvSpPr>
          <p:nvPr/>
        </p:nvSpPr>
        <p:spPr>
          <a:xfrm>
            <a:off x="1631504" y="274091"/>
            <a:ext cx="10153128" cy="77064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 РАЗВИТИЯ «ДОРОЖНАЯ КАРТА» ЕДИНОЙ ГОСУДАРСТВЕННОЙ ИНФОРМАЦИОННОЙ СИСТЕМЫ ЗДРАВООХРАНЕНИЯ ТВЕРСКОЙ ОБЛАСТИ</a:t>
            </a:r>
            <a:endParaRPr lang="ru-RU" alt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36560" y="638132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5360" y="8590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1842"/>
              </p:ext>
            </p:extLst>
          </p:nvPr>
        </p:nvGraphicFramePr>
        <p:xfrm>
          <a:off x="1055440" y="1268760"/>
          <a:ext cx="10620598" cy="4686128"/>
        </p:xfrm>
        <a:graphic>
          <a:graphicData uri="http://schemas.openxmlformats.org/drawingml/2006/table">
            <a:tbl>
              <a:tblPr/>
              <a:tblGrid>
                <a:gridCol w="399350">
                  <a:extLst>
                    <a:ext uri="{9D8B030D-6E8A-4147-A177-3AD203B41FA5}">
                      <a16:colId xmlns:a16="http://schemas.microsoft.com/office/drawing/2014/main" val="3730766297"/>
                    </a:ext>
                  </a:extLst>
                </a:gridCol>
                <a:gridCol w="1576515">
                  <a:extLst>
                    <a:ext uri="{9D8B030D-6E8A-4147-A177-3AD203B41FA5}">
                      <a16:colId xmlns:a16="http://schemas.microsoft.com/office/drawing/2014/main" val="2058407395"/>
                    </a:ext>
                  </a:extLst>
                </a:gridCol>
                <a:gridCol w="3977830">
                  <a:extLst>
                    <a:ext uri="{9D8B030D-6E8A-4147-A177-3AD203B41FA5}">
                      <a16:colId xmlns:a16="http://schemas.microsoft.com/office/drawing/2014/main" val="3592334284"/>
                    </a:ext>
                  </a:extLst>
                </a:gridCol>
                <a:gridCol w="2687265">
                  <a:extLst>
                    <a:ext uri="{9D8B030D-6E8A-4147-A177-3AD203B41FA5}">
                      <a16:colId xmlns:a16="http://schemas.microsoft.com/office/drawing/2014/main" val="3660154428"/>
                    </a:ext>
                  </a:extLst>
                </a:gridCol>
                <a:gridCol w="1979638">
                  <a:extLst>
                    <a:ext uri="{9D8B030D-6E8A-4147-A177-3AD203B41FA5}">
                      <a16:colId xmlns:a16="http://schemas.microsoft.com/office/drawing/2014/main" val="455788015"/>
                    </a:ext>
                  </a:extLst>
                </a:gridCol>
              </a:tblGrid>
              <a:tr h="23820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модуля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 исполнитель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707"/>
                  </a:ext>
                </a:extLst>
              </a:tr>
              <a:tr h="35731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Статистик стационара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(при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необходимости)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настройка форм статистической отчетности, введение уровней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доступности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отчетности (сводная, региональная)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здравоохранения Тверской области, Медицинские организации</a:t>
                      </a:r>
                    </a:p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ГКУ «ЦИТ»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«Барс-групп»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31.05.2021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598638"/>
                  </a:ext>
                </a:extLst>
              </a:tr>
              <a:tr h="35731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Выгрузка реестров В ТФОМС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Запуск функционала взаимодействия с ТФОМС в части передачи реестров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оказанной медицинской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помощи, приведение системы взаимодействия к требованиям регламента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здравоохранения Тверской области, Медицинские организации</a:t>
                      </a:r>
                    </a:p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ГКУ «ЦИТ»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«Барс-групп»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01.10.2021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328140"/>
                  </a:ext>
                </a:extLst>
              </a:tr>
              <a:tr h="2382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Учет медицинских свидетельств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Настройка системы для ведения и </a:t>
                      </a: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журналирования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всех медицинских свидетельств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Медицинские организации</a:t>
                      </a:r>
                    </a:p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ГКУ «ЦИТ»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«Барс-групп»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05.07.2021</a:t>
                      </a:r>
                    </a:p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089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04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8"/>
          <p:cNvSpPr txBox="1">
            <a:spLocks noChangeArrowheads="1"/>
          </p:cNvSpPr>
          <p:nvPr/>
        </p:nvSpPr>
        <p:spPr>
          <a:xfrm>
            <a:off x="1631504" y="274091"/>
            <a:ext cx="10153128" cy="77064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 РАЗВИТИЯ «ДОРОЖНАЯ КАРТА» ЕДИНОЙ ГОСУДАРСТВЕННОЙ ИНФОРМАЦИОННОЙ СИСТЕМЫ ЗДРАВООХРАНЕНИЯ ТВЕРСКОЙ ОБЛАСТИ</a:t>
            </a:r>
            <a:endParaRPr lang="ru-RU" alt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36560" y="638132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5360" y="8590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14596"/>
              </p:ext>
            </p:extLst>
          </p:nvPr>
        </p:nvGraphicFramePr>
        <p:xfrm>
          <a:off x="1152464" y="1340768"/>
          <a:ext cx="10620598" cy="3034536"/>
        </p:xfrm>
        <a:graphic>
          <a:graphicData uri="http://schemas.openxmlformats.org/drawingml/2006/table">
            <a:tbl>
              <a:tblPr/>
              <a:tblGrid>
                <a:gridCol w="399350">
                  <a:extLst>
                    <a:ext uri="{9D8B030D-6E8A-4147-A177-3AD203B41FA5}">
                      <a16:colId xmlns:a16="http://schemas.microsoft.com/office/drawing/2014/main" val="3730766297"/>
                    </a:ext>
                  </a:extLst>
                </a:gridCol>
                <a:gridCol w="1576515">
                  <a:extLst>
                    <a:ext uri="{9D8B030D-6E8A-4147-A177-3AD203B41FA5}">
                      <a16:colId xmlns:a16="http://schemas.microsoft.com/office/drawing/2014/main" val="2058407395"/>
                    </a:ext>
                  </a:extLst>
                </a:gridCol>
                <a:gridCol w="3977830">
                  <a:extLst>
                    <a:ext uri="{9D8B030D-6E8A-4147-A177-3AD203B41FA5}">
                      <a16:colId xmlns:a16="http://schemas.microsoft.com/office/drawing/2014/main" val="3592334284"/>
                    </a:ext>
                  </a:extLst>
                </a:gridCol>
                <a:gridCol w="2687265">
                  <a:extLst>
                    <a:ext uri="{9D8B030D-6E8A-4147-A177-3AD203B41FA5}">
                      <a16:colId xmlns:a16="http://schemas.microsoft.com/office/drawing/2014/main" val="3660154428"/>
                    </a:ext>
                  </a:extLst>
                </a:gridCol>
                <a:gridCol w="1979638">
                  <a:extLst>
                    <a:ext uri="{9D8B030D-6E8A-4147-A177-3AD203B41FA5}">
                      <a16:colId xmlns:a16="http://schemas.microsoft.com/office/drawing/2014/main" val="455788015"/>
                    </a:ext>
                  </a:extLst>
                </a:gridCol>
              </a:tblGrid>
              <a:tr h="23820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модуля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 исполнитель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707"/>
                  </a:ext>
                </a:extLst>
              </a:tr>
              <a:tr h="2382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Стоматология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Отработка основных процессов в стоматологии, регламентирование оказания услуг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здравоохранения Тверской области, Медицинские организации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31.05.2021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448221"/>
                  </a:ext>
                </a:extLst>
              </a:tr>
              <a:tr h="2382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Лабораторные информационные системы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Актуализация подключения оборудования, запуск основных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бизнес процессов,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процессы  учета анализов в режимах ручного ввода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здравоохранения Тверской области, Медицинские организации</a:t>
                      </a:r>
                    </a:p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ГКУ «ЦИТ»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05.07.2021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18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839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8"/>
          <p:cNvSpPr txBox="1">
            <a:spLocks noChangeArrowheads="1"/>
          </p:cNvSpPr>
          <p:nvPr/>
        </p:nvSpPr>
        <p:spPr>
          <a:xfrm>
            <a:off x="1164035" y="188639"/>
            <a:ext cx="10692605" cy="7815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ОСНОВНЫЕ ПОКАЗАТЕЛИ СТЕПЕНИ ВНЕДРЕНИЯ ЕДИНОЙ ГОСУДАРСТВЕННОЙ СИСТЕМЫ ЗДРАВООХРАНЕНИЯ ТВЕРСКОЙ ОБЛАСТИ</a:t>
            </a:r>
            <a:endParaRPr lang="ru-RU" alt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08568" y="645333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5360" y="8590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10682"/>
              </p:ext>
            </p:extLst>
          </p:nvPr>
        </p:nvGraphicFramePr>
        <p:xfrm>
          <a:off x="1150084" y="1340768"/>
          <a:ext cx="10260558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029">
                  <a:extLst>
                    <a:ext uri="{9D8B030D-6E8A-4147-A177-3AD203B41FA5}">
                      <a16:colId xmlns:a16="http://schemas.microsoft.com/office/drawing/2014/main" val="2169503124"/>
                    </a:ext>
                  </a:extLst>
                </a:gridCol>
                <a:gridCol w="3496190">
                  <a:extLst>
                    <a:ext uri="{9D8B030D-6E8A-4147-A177-3AD203B41FA5}">
                      <a16:colId xmlns:a16="http://schemas.microsoft.com/office/drawing/2014/main" val="4150189258"/>
                    </a:ext>
                  </a:extLst>
                </a:gridCol>
                <a:gridCol w="2128116">
                  <a:extLst>
                    <a:ext uri="{9D8B030D-6E8A-4147-A177-3AD203B41FA5}">
                      <a16:colId xmlns:a16="http://schemas.microsoft.com/office/drawing/2014/main" val="3509780702"/>
                    </a:ext>
                  </a:extLst>
                </a:gridCol>
                <a:gridCol w="2432132">
                  <a:extLst>
                    <a:ext uri="{9D8B030D-6E8A-4147-A177-3AD203B41FA5}">
                      <a16:colId xmlns:a16="http://schemas.microsoft.com/office/drawing/2014/main" val="3579587095"/>
                    </a:ext>
                  </a:extLst>
                </a:gridCol>
                <a:gridCol w="1672091">
                  <a:extLst>
                    <a:ext uri="{9D8B030D-6E8A-4147-A177-3AD203B41FA5}">
                      <a16:colId xmlns:a16="http://schemas.microsoft.com/office/drawing/2014/main" val="81710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п/п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показателя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Плановое значения 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2019 год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Фактическое значение</a:t>
                      </a: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2021 год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внедрения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7231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91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медицинских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организаций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84,4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53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рабочих мест подключенных к ЕГИСЗ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1 600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491,6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73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зарегистрированных учетных записей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8 500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41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зарегистрированных врачей в системе</a:t>
                      </a:r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1 497</a:t>
                      </a:r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2 231</a:t>
                      </a:r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80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ru-RU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учреждений подавших заявку на обучение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27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сотрудников прошедших обучение</a:t>
                      </a:r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894</a:t>
                      </a:r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</a:t>
                      </a:r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18156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71464" y="5949280"/>
            <a:ext cx="1013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Плановый показатель обучения на 2021 год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333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8"/>
          <p:cNvSpPr txBox="1">
            <a:spLocks noChangeArrowheads="1"/>
          </p:cNvSpPr>
          <p:nvPr/>
        </p:nvSpPr>
        <p:spPr>
          <a:xfrm>
            <a:off x="2567608" y="116633"/>
            <a:ext cx="7886346" cy="72917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РЕЗУЛЬТАТЫ ОБСЛЕДОВАНИЯ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39401" y="645333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2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5360" y="8590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62393"/>
              </p:ext>
            </p:extLst>
          </p:nvPr>
        </p:nvGraphicFramePr>
        <p:xfrm>
          <a:off x="1164035" y="1037290"/>
          <a:ext cx="10764612" cy="482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036">
                  <a:extLst>
                    <a:ext uri="{9D8B030D-6E8A-4147-A177-3AD203B41FA5}">
                      <a16:colId xmlns:a16="http://schemas.microsoft.com/office/drawing/2014/main" val="2582874198"/>
                    </a:ext>
                  </a:extLst>
                </a:gridCol>
                <a:gridCol w="3587848">
                  <a:extLst>
                    <a:ext uri="{9D8B030D-6E8A-4147-A177-3AD203B41FA5}">
                      <a16:colId xmlns:a16="http://schemas.microsoft.com/office/drawing/2014/main" val="112181317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7247006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8430407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23973269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11176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r>
                        <a:rPr lang="ru-RU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проблематики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</a:t>
                      </a:r>
                    </a:p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Учреждений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внедренных модулей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частично внедренных модулей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не внедренных модулей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653123"/>
                  </a:ext>
                </a:extLst>
              </a:tr>
              <a:tr h="24445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90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 проблематика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5-16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10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Одна проблема (отсутствие справочника лекарственных средств)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5-20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93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Две и более проблем (отсутствует документация по использованию и настройке, частая недоступность системы, долгая реакция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тех. поддержки, отсутствие компетенции по настройке)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4-22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76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Медицинские организации не в полной мере осознают область применения системы БАРС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6-20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78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55*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22736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66293" y="6084004"/>
            <a:ext cx="1029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из 75 медицинских организаций информацию предоставили только 55 что составляет 73,3 %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93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8"/>
          <p:cNvSpPr txBox="1">
            <a:spLocks noChangeArrowheads="1"/>
          </p:cNvSpPr>
          <p:nvPr/>
        </p:nvSpPr>
        <p:spPr>
          <a:xfrm>
            <a:off x="1415480" y="154299"/>
            <a:ext cx="10369152" cy="77064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ОСНОВНЫЕ ПРОБЛЕМНЫЕ ВОПРОСЫ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(Блок Министерства здравоохранения Тверской области)</a:t>
            </a:r>
            <a:endParaRPr lang="ru-RU" alt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36560" y="638132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5360" y="8590"/>
            <a:ext cx="828675" cy="1028700"/>
          </a:xfrm>
          <a:prstGeom prst="rect">
            <a:avLst/>
          </a:prstGeom>
          <a:noFill/>
        </p:spPr>
      </p:pic>
      <p:sp>
        <p:nvSpPr>
          <p:cNvPr id="2" name="Скругленный прямоугольник 1"/>
          <p:cNvSpPr/>
          <p:nvPr/>
        </p:nvSpPr>
        <p:spPr>
          <a:xfrm>
            <a:off x="1055440" y="924948"/>
            <a:ext cx="10873208" cy="55687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71464" y="1135739"/>
            <a:ext cx="1058517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координации и контроля деятельности медицинских организаций по внедрению ЕГИСЗ ТО;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утвержденных регламентов и шаблонов по работе с ЕГИСЗ со стороны Министерства;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компьютерная грамотность персонала;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работы по обучению персонала медицинских организаций (так в этом году из 894 заявленных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 электронными подписями врачей (отсутствие программного обеспечения необходимого для работы с электронными подписями и отсутствие электронных подписей);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в должностных контрактах главных врачей медицинских организаций показателя оценки эффективности деятельности степень внедрения ЕГИСЗ Тверской области 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перечня ответственных лиц отвечающих за внедрение ЕГИСЗ в медицинских организациях в должности не ниже заместителя Главного врача.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18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8"/>
          <p:cNvSpPr txBox="1">
            <a:spLocks noChangeArrowheads="1"/>
          </p:cNvSpPr>
          <p:nvPr/>
        </p:nvSpPr>
        <p:spPr>
          <a:xfrm>
            <a:off x="2567608" y="137616"/>
            <a:ext cx="8100392" cy="77064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ОСНОВНЫЕ ПРОБЛЕМНЫЕ ВОПРОСЫ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(Блок медицинских организаций Тверской области)</a:t>
            </a:r>
            <a:endParaRPr lang="ru-RU" altLang="ru-RU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36560" y="638132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5360" y="8590"/>
            <a:ext cx="828675" cy="1028700"/>
          </a:xfrm>
          <a:prstGeom prst="rect">
            <a:avLst/>
          </a:prstGeom>
          <a:noFill/>
        </p:spPr>
      </p:pic>
      <p:sp>
        <p:nvSpPr>
          <p:cNvPr id="2" name="Скругленный прямоугольник 1"/>
          <p:cNvSpPr/>
          <p:nvPr/>
        </p:nvSpPr>
        <p:spPr>
          <a:xfrm>
            <a:off x="1055440" y="1037290"/>
            <a:ext cx="10873208" cy="5560062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72871" y="1427367"/>
            <a:ext cx="10638345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локальные вычислительные сети  в отдельно стоящих от основных зданий ТВСП, в 11 МО  из 75 МО (15%) локальные вычислительные сети требуют существенного развития, в 75 ТВСП  55 МО локальные сети требуют реконструкции, необходимо строительство ЛВС во всех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ФАПах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IT- специалисты в МО (в основном в ЦРБ), их обязанности выполняют лица без специального образования;</a:t>
            </a:r>
            <a:endParaRPr lang="ru-RU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используется имеющийся в РМИС функционал «Аптека», при использовании функционала «Поликлиника» и «Стационар» РМИС  врачи не  делают направление на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параклинические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том числе  лабораторные исследования;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Слабо используется имеющийся функционал «дневного стационара», 25 ТВСП медицинских организаций из 56;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оснащенность 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АРМами, до настоящего времени не все АРМы в рамках поставки 2020 года  расставлены по рабочем местам медицинского персонала.</a:t>
            </a:r>
          </a:p>
        </p:txBody>
      </p:sp>
    </p:spTree>
    <p:extLst>
      <p:ext uri="{BB962C8B-B14F-4D97-AF65-F5344CB8AC3E}">
        <p14:creationId xmlns:p14="http://schemas.microsoft.com/office/powerpoint/2010/main" val="4189896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8"/>
          <p:cNvSpPr txBox="1">
            <a:spLocks noChangeArrowheads="1"/>
          </p:cNvSpPr>
          <p:nvPr/>
        </p:nvSpPr>
        <p:spPr>
          <a:xfrm>
            <a:off x="2567608" y="137616"/>
            <a:ext cx="8100392" cy="77064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ОСНОВНЫЕ ПРОБЛЕМНЫЕ ВОПРОСЫ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(Блок разработчиков системы АО «БАРС-групп»)</a:t>
            </a:r>
            <a:endParaRPr lang="ru-RU" alt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36560" y="638132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5360" y="8590"/>
            <a:ext cx="828675" cy="1028700"/>
          </a:xfrm>
          <a:prstGeom prst="rect">
            <a:avLst/>
          </a:prstGeom>
          <a:noFill/>
        </p:spPr>
      </p:pic>
      <p:sp>
        <p:nvSpPr>
          <p:cNvPr id="2" name="Скругленный прямоугольник 1"/>
          <p:cNvSpPr/>
          <p:nvPr/>
        </p:nvSpPr>
        <p:spPr>
          <a:xfrm>
            <a:off x="1164035" y="1411886"/>
            <a:ext cx="10873208" cy="3615846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81466" y="1844824"/>
            <a:ext cx="106383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Частая недоступность системы;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Неудобный интерфейс системы;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Загружены не все справочники нормативные справочники по стандартам лечения, и иная справочная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информация);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Долгая реакция технической поддержки на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917743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8"/>
          <p:cNvSpPr txBox="1">
            <a:spLocks noChangeArrowheads="1"/>
          </p:cNvSpPr>
          <p:nvPr/>
        </p:nvSpPr>
        <p:spPr>
          <a:xfrm>
            <a:off x="1631504" y="274091"/>
            <a:ext cx="10153128" cy="77064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 РАЗВИТИЯ «ДОРОЖНАЯ КАРТА» ЕДИНОЙ ГОСУДАРСТВЕННОЙ ИНФОРМАЦИОННОЙ СИСТЕМЫ ЗДРАВООХРАНЕНИЯ ТВЕРСКОЙ ОБЛАСТИ</a:t>
            </a:r>
            <a:endParaRPr lang="ru-RU" alt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36560" y="638132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5360" y="8590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87363"/>
              </p:ext>
            </p:extLst>
          </p:nvPr>
        </p:nvGraphicFramePr>
        <p:xfrm>
          <a:off x="983432" y="1229974"/>
          <a:ext cx="10620598" cy="5514760"/>
        </p:xfrm>
        <a:graphic>
          <a:graphicData uri="http://schemas.openxmlformats.org/drawingml/2006/table">
            <a:tbl>
              <a:tblPr/>
              <a:tblGrid>
                <a:gridCol w="399350">
                  <a:extLst>
                    <a:ext uri="{9D8B030D-6E8A-4147-A177-3AD203B41FA5}">
                      <a16:colId xmlns:a16="http://schemas.microsoft.com/office/drawing/2014/main" val="3730766297"/>
                    </a:ext>
                  </a:extLst>
                </a:gridCol>
                <a:gridCol w="1576515">
                  <a:extLst>
                    <a:ext uri="{9D8B030D-6E8A-4147-A177-3AD203B41FA5}">
                      <a16:colId xmlns:a16="http://schemas.microsoft.com/office/drawing/2014/main" val="2058407395"/>
                    </a:ext>
                  </a:extLst>
                </a:gridCol>
                <a:gridCol w="3977830">
                  <a:extLst>
                    <a:ext uri="{9D8B030D-6E8A-4147-A177-3AD203B41FA5}">
                      <a16:colId xmlns:a16="http://schemas.microsoft.com/office/drawing/2014/main" val="3592334284"/>
                    </a:ext>
                  </a:extLst>
                </a:gridCol>
                <a:gridCol w="2687265">
                  <a:extLst>
                    <a:ext uri="{9D8B030D-6E8A-4147-A177-3AD203B41FA5}">
                      <a16:colId xmlns:a16="http://schemas.microsoft.com/office/drawing/2014/main" val="3660154428"/>
                    </a:ext>
                  </a:extLst>
                </a:gridCol>
                <a:gridCol w="1979638">
                  <a:extLst>
                    <a:ext uri="{9D8B030D-6E8A-4147-A177-3AD203B41FA5}">
                      <a16:colId xmlns:a16="http://schemas.microsoft.com/office/drawing/2014/main" val="455788015"/>
                    </a:ext>
                  </a:extLst>
                </a:gridCol>
              </a:tblGrid>
              <a:tr h="23820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блока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 исполнитель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707"/>
                  </a:ext>
                </a:extLst>
              </a:tr>
              <a:tr h="2382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Регистратура поликлиники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настроек Системы в части доступности расписаний врачей на всех ресурсах (ЕР, ФЭР)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здравоохранения Тверской области, Медицинские организации</a:t>
                      </a:r>
                    </a:p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ГКУ «ЦИТ»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«Барс-групп»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17.05.2021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191049"/>
                  </a:ext>
                </a:extLst>
              </a:tr>
              <a:tr h="2382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Карта пациента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карты, редактирование, занесение информации, полнота информации, соответствие методическим рекомендациям МЗ РФ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здравоохранения Тверской области, Медицинские организации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10.05.2021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356956"/>
                  </a:ext>
                </a:extLst>
              </a:tr>
              <a:tr h="1191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Вызовы врача на дом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Отработка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бизнес процессов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МО, нормативная база региона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здравоохранения Тверской области, Медицинские организации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31.05.2021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748127"/>
                  </a:ext>
                </a:extLst>
              </a:tr>
              <a:tr h="2382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Врач поликлиники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Внедрение утвержденных форм медицинских документов, регламентирование оказания услуг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здравоохранения Тверской области, ГКУ «ЦИТ»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«Барс-групп»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31.05.2021</a:t>
                      </a:r>
                    </a:p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409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004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8"/>
          <p:cNvSpPr txBox="1">
            <a:spLocks noChangeArrowheads="1"/>
          </p:cNvSpPr>
          <p:nvPr/>
        </p:nvSpPr>
        <p:spPr>
          <a:xfrm>
            <a:off x="1631504" y="29956"/>
            <a:ext cx="10153128" cy="77064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 РАЗВИТИЯ «ДОРОЖНАЯ КАРТА» ЕДИНОЙ ГОСУДАРСТВЕННОЙ ИНФОРМАЦИОННОЙ СИСТЕМЫ ЗДРАВООХРАНЕНИЯ ТВЕРСКОЙ ОБЛАСТИ</a:t>
            </a:r>
            <a:endParaRPr lang="ru-RU" alt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36560" y="638132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5360" y="8590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7849"/>
              </p:ext>
            </p:extLst>
          </p:nvPr>
        </p:nvGraphicFramePr>
        <p:xfrm>
          <a:off x="1160862" y="849273"/>
          <a:ext cx="10620598" cy="5789080"/>
        </p:xfrm>
        <a:graphic>
          <a:graphicData uri="http://schemas.openxmlformats.org/drawingml/2006/table">
            <a:tbl>
              <a:tblPr/>
              <a:tblGrid>
                <a:gridCol w="399350">
                  <a:extLst>
                    <a:ext uri="{9D8B030D-6E8A-4147-A177-3AD203B41FA5}">
                      <a16:colId xmlns:a16="http://schemas.microsoft.com/office/drawing/2014/main" val="3730766297"/>
                    </a:ext>
                  </a:extLst>
                </a:gridCol>
                <a:gridCol w="1576515">
                  <a:extLst>
                    <a:ext uri="{9D8B030D-6E8A-4147-A177-3AD203B41FA5}">
                      <a16:colId xmlns:a16="http://schemas.microsoft.com/office/drawing/2014/main" val="2058407395"/>
                    </a:ext>
                  </a:extLst>
                </a:gridCol>
                <a:gridCol w="4072807">
                  <a:extLst>
                    <a:ext uri="{9D8B030D-6E8A-4147-A177-3AD203B41FA5}">
                      <a16:colId xmlns:a16="http://schemas.microsoft.com/office/drawing/2014/main" val="3592334284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660154428"/>
                    </a:ext>
                  </a:extLst>
                </a:gridCol>
                <a:gridCol w="1907630">
                  <a:extLst>
                    <a:ext uri="{9D8B030D-6E8A-4147-A177-3AD203B41FA5}">
                      <a16:colId xmlns:a16="http://schemas.microsoft.com/office/drawing/2014/main" val="455788015"/>
                    </a:ext>
                  </a:extLst>
                </a:gridCol>
              </a:tblGrid>
              <a:tr h="54366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модуля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 исполнитель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707"/>
                  </a:ext>
                </a:extLst>
              </a:tr>
              <a:tr h="10817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Неотложная помощь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Внедрение утвержденных форм медицинских документов, регламентирование оказания услуг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здравоохранения Тверской области ГКУ «ЦИТ»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«Барс-групп»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31.05.2021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82973"/>
                  </a:ext>
                </a:extLst>
              </a:tr>
              <a:tr h="8127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Листы нетрудоспособности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Доведение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уровня учета ЭЛН в Системе до 100%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Медицинские организации</a:t>
                      </a:r>
                    </a:p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15.06.2021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018139"/>
                  </a:ext>
                </a:extLst>
              </a:tr>
              <a:tr h="16198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Выписка рецептов (льготные/</a:t>
                      </a: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нельготные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(при наполнении справочника МНН) Внедрение в регионе подсистемы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льготного лекарственного обеспечения,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регламентирование документооборота при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выписке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всех типов рецептов, настройки Системы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здравоохранения Тверской области, Медицинские организации</a:t>
                      </a:r>
                    </a:p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ГКУ «ЦИТ»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«Барс-групп»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01.10.2021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494914"/>
                  </a:ext>
                </a:extLst>
              </a:tr>
              <a:tr h="16198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Медосмотры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Регламентирование мероприятий в МО по Д-учету, и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диспансеризации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населения, мед. и проф. осмотров. Настройка Системы для работ с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регламентными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процессами и документами.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здравоохранения Тверской области, Медицинские организации</a:t>
                      </a:r>
                    </a:p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ГКУ «ЦИТ»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«Барс-групп»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05.07.2021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61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29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8"/>
          <p:cNvSpPr txBox="1">
            <a:spLocks noChangeArrowheads="1"/>
          </p:cNvSpPr>
          <p:nvPr/>
        </p:nvSpPr>
        <p:spPr>
          <a:xfrm>
            <a:off x="1631504" y="274091"/>
            <a:ext cx="10153128" cy="77064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 РАЗВИТИЯ «ДОРОЖНАЯ КАРТА» ЕДИНОЙ ГОСУДАРСТВЕННОЙ ИНФОРМАЦИОННОЙ СИСТЕМЫ ЗДРАВООХРАНЕНИЯ ТВЕРСКОЙ ОБЛАСТИ</a:t>
            </a:r>
            <a:endParaRPr lang="ru-RU" alt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36560" y="638132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5360" y="8590"/>
            <a:ext cx="828675" cy="1028700"/>
          </a:xfrm>
          <a:prstGeom prst="rect">
            <a:avLst/>
          </a:prstGeom>
          <a:noFill/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60441"/>
              </p:ext>
            </p:extLst>
          </p:nvPr>
        </p:nvGraphicFramePr>
        <p:xfrm>
          <a:off x="1055440" y="1249410"/>
          <a:ext cx="10620598" cy="5082379"/>
        </p:xfrm>
        <a:graphic>
          <a:graphicData uri="http://schemas.openxmlformats.org/drawingml/2006/table">
            <a:tbl>
              <a:tblPr/>
              <a:tblGrid>
                <a:gridCol w="399350">
                  <a:extLst>
                    <a:ext uri="{9D8B030D-6E8A-4147-A177-3AD203B41FA5}">
                      <a16:colId xmlns:a16="http://schemas.microsoft.com/office/drawing/2014/main" val="3730766297"/>
                    </a:ext>
                  </a:extLst>
                </a:gridCol>
                <a:gridCol w="1576515">
                  <a:extLst>
                    <a:ext uri="{9D8B030D-6E8A-4147-A177-3AD203B41FA5}">
                      <a16:colId xmlns:a16="http://schemas.microsoft.com/office/drawing/2014/main" val="2058407395"/>
                    </a:ext>
                  </a:extLst>
                </a:gridCol>
                <a:gridCol w="3977830">
                  <a:extLst>
                    <a:ext uri="{9D8B030D-6E8A-4147-A177-3AD203B41FA5}">
                      <a16:colId xmlns:a16="http://schemas.microsoft.com/office/drawing/2014/main" val="3592334284"/>
                    </a:ext>
                  </a:extLst>
                </a:gridCol>
                <a:gridCol w="2687265">
                  <a:extLst>
                    <a:ext uri="{9D8B030D-6E8A-4147-A177-3AD203B41FA5}">
                      <a16:colId xmlns:a16="http://schemas.microsoft.com/office/drawing/2014/main" val="3660154428"/>
                    </a:ext>
                  </a:extLst>
                </a:gridCol>
                <a:gridCol w="1979638">
                  <a:extLst>
                    <a:ext uri="{9D8B030D-6E8A-4147-A177-3AD203B41FA5}">
                      <a16:colId xmlns:a16="http://schemas.microsoft.com/office/drawing/2014/main" val="455788015"/>
                    </a:ext>
                  </a:extLst>
                </a:gridCol>
              </a:tblGrid>
              <a:tr h="626695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модуля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 исполнитель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707"/>
                  </a:ext>
                </a:extLst>
              </a:tr>
              <a:tr h="155711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Приёмный покой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Доведение уровня госпитализации в системе до 100%, актуализация в Системе коечного фонда, регламентирование и настройка маршрутизации.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Медицинские организации</a:t>
                      </a:r>
                    </a:p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ГКУ «ЦИТ»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«Барс-групп»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01.09.2021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200625"/>
                  </a:ext>
                </a:extLst>
              </a:tr>
              <a:tr h="124697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Врач стационара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Внедрение утвержденных форм медицинских документов, регламентирование оказания услуг, ведения дневниковых записей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здравоохранения Тверской области, Медицинские организации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31.05.2021</a:t>
                      </a:r>
                    </a:p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103357"/>
                  </a:ext>
                </a:extLst>
              </a:tr>
              <a:tr h="155711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Статистик поликлиники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Прорверка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(при </a:t>
                      </a: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обходимости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настройка форм статистической отчетности, введение уровней </a:t>
                      </a: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дотупности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отчетности (сводная, региональная)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здравоохранения Тверской области, Медицинские организации</a:t>
                      </a:r>
                    </a:p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ГКУ «ЦИТ»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«Барс-групп»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05.07.2021</a:t>
                      </a:r>
                    </a:p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6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350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39150</TotalTime>
  <Words>1141</Words>
  <Application>Microsoft Office PowerPoint</Application>
  <PresentationFormat>Широкоэкранный</PresentationFormat>
  <Paragraphs>263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dom</dc:creator>
  <cp:lastModifiedBy>Сергеева Юлия Евгеньевна</cp:lastModifiedBy>
  <cp:revision>3484</cp:revision>
  <cp:lastPrinted>2018-05-23T12:57:42Z</cp:lastPrinted>
  <dcterms:modified xsi:type="dcterms:W3CDTF">2021-04-29T10:11:21Z</dcterms:modified>
</cp:coreProperties>
</file>