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85" r:id="rId2"/>
    <p:sldId id="496" r:id="rId3"/>
    <p:sldId id="532" r:id="rId4"/>
    <p:sldId id="533" r:id="rId5"/>
    <p:sldId id="530" r:id="rId6"/>
    <p:sldId id="513" r:id="rId7"/>
    <p:sldId id="524" r:id="rId8"/>
    <p:sldId id="516" r:id="rId9"/>
    <p:sldId id="525" r:id="rId10"/>
    <p:sldId id="526" r:id="rId11"/>
    <p:sldId id="503" r:id="rId12"/>
    <p:sldId id="507" r:id="rId13"/>
    <p:sldId id="508" r:id="rId14"/>
    <p:sldId id="509" r:id="rId15"/>
    <p:sldId id="501" r:id="rId16"/>
    <p:sldId id="519" r:id="rId17"/>
    <p:sldId id="527" r:id="rId18"/>
    <p:sldId id="528" r:id="rId19"/>
    <p:sldId id="529" r:id="rId20"/>
    <p:sldId id="483" r:id="rId21"/>
    <p:sldId id="486" r:id="rId22"/>
    <p:sldId id="511" r:id="rId23"/>
  </p:sldIdLst>
  <p:sldSz cx="9144000" cy="5143500" type="screen16x9"/>
  <p:notesSz cx="6815138" cy="994727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5073" autoAdjust="0"/>
  </p:normalViewPr>
  <p:slideViewPr>
    <p:cSldViewPr>
      <p:cViewPr varScale="1">
        <p:scale>
          <a:sx n="92" d="100"/>
          <a:sy n="92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E60981-D93B-4F92-9D86-9D91C9A624C9}" type="doc">
      <dgm:prSet loTypeId="urn:microsoft.com/office/officeart/2005/8/layout/list1" loCatId="list" qsTypeId="urn:microsoft.com/office/officeart/2005/8/quickstyle/simple1" qsCatId="simple" csTypeId="urn:microsoft.com/office/officeart/2005/8/colors/colorful1#7" csCatId="colorful" phldr="1"/>
      <dgm:spPr/>
      <dgm:t>
        <a:bodyPr/>
        <a:lstStyle/>
        <a:p>
          <a:endParaRPr lang="ru-RU"/>
        </a:p>
      </dgm:t>
    </dgm:pt>
    <dgm:pt modelId="{E79D317F-79EF-416C-86ED-107CC173C521}">
      <dgm:prSet phldrT="[Текст]" custT="1"/>
      <dgm:spPr/>
      <dgm:t>
        <a:bodyPr/>
        <a:lstStyle/>
        <a:p>
          <a:r>
            <a:rPr lang="ru-RU" sz="16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нормативное регулирование цифровой среды;</a:t>
          </a:r>
          <a:r>
            <a:rPr lang="ru-RU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ru-RU" sz="1600" b="1" dirty="0">
            <a:solidFill>
              <a:schemeClr val="bg1"/>
            </a:solidFill>
          </a:endParaRPr>
        </a:p>
      </dgm:t>
    </dgm:pt>
    <dgm:pt modelId="{B64E8123-C0B1-49EF-8D0F-9C2533233983}" type="parTrans" cxnId="{CAD4A3E5-02D1-4356-960F-726E59B1EA42}">
      <dgm:prSet/>
      <dgm:spPr/>
      <dgm:t>
        <a:bodyPr/>
        <a:lstStyle/>
        <a:p>
          <a:endParaRPr lang="ru-RU"/>
        </a:p>
      </dgm:t>
    </dgm:pt>
    <dgm:pt modelId="{492BE4BD-666E-4079-B5AA-915A9CAD3802}" type="sibTrans" cxnId="{CAD4A3E5-02D1-4356-960F-726E59B1EA42}">
      <dgm:prSet/>
      <dgm:spPr/>
      <dgm:t>
        <a:bodyPr/>
        <a:lstStyle/>
        <a:p>
          <a:endParaRPr lang="ru-RU"/>
        </a:p>
      </dgm:t>
    </dgm:pt>
    <dgm:pt modelId="{EB68CD6D-7EBA-4350-97FA-C862A811BC52}">
      <dgm:prSet/>
      <dgm:spPr/>
      <dgm:t>
        <a:bodyPr/>
        <a:lstStyle/>
        <a:p>
          <a:r>
            <a:rPr lang="ru-RU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информационная инфраструктура; </a:t>
          </a:r>
        </a:p>
      </dgm:t>
    </dgm:pt>
    <dgm:pt modelId="{C9F3D2E5-1169-4053-A475-37949F9DD71D}" type="parTrans" cxnId="{97220DE6-28E5-4994-BFB2-4E4ECD9FE63E}">
      <dgm:prSet/>
      <dgm:spPr/>
      <dgm:t>
        <a:bodyPr/>
        <a:lstStyle/>
        <a:p>
          <a:endParaRPr lang="ru-RU"/>
        </a:p>
      </dgm:t>
    </dgm:pt>
    <dgm:pt modelId="{2CF5DD39-FE17-48BB-A29C-AB79DB903C3C}" type="sibTrans" cxnId="{97220DE6-28E5-4994-BFB2-4E4ECD9FE63E}">
      <dgm:prSet/>
      <dgm:spPr/>
      <dgm:t>
        <a:bodyPr/>
        <a:lstStyle/>
        <a:p>
          <a:endParaRPr lang="ru-RU"/>
        </a:p>
      </dgm:t>
    </dgm:pt>
    <dgm:pt modelId="{62846B55-5CAC-45CC-8FF8-5DB39696E4AC}">
      <dgm:prSet/>
      <dgm:spPr/>
      <dgm:t>
        <a:bodyPr/>
        <a:lstStyle/>
        <a:p>
          <a:r>
            <a:rPr lang="ru-RU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кадры для цифровой экономики;</a:t>
          </a:r>
          <a:r>
            <a:rPr lang="ru-RU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ru-RU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1C2BAC-2EAF-4909-A18A-E1A817422091}" type="parTrans" cxnId="{96BBA0E9-EBCF-4A8F-8AC2-9FE01BB84369}">
      <dgm:prSet/>
      <dgm:spPr/>
      <dgm:t>
        <a:bodyPr/>
        <a:lstStyle/>
        <a:p>
          <a:endParaRPr lang="ru-RU"/>
        </a:p>
      </dgm:t>
    </dgm:pt>
    <dgm:pt modelId="{29D51300-0319-4601-88D7-530D1180EBB5}" type="sibTrans" cxnId="{96BBA0E9-EBCF-4A8F-8AC2-9FE01BB84369}">
      <dgm:prSet/>
      <dgm:spPr/>
      <dgm:t>
        <a:bodyPr/>
        <a:lstStyle/>
        <a:p>
          <a:endParaRPr lang="ru-RU"/>
        </a:p>
      </dgm:t>
    </dgm:pt>
    <dgm:pt modelId="{4DAA1C9E-1B94-4AFC-953A-0C69AB570B31}">
      <dgm:prSet/>
      <dgm:spPr/>
      <dgm:t>
        <a:bodyPr/>
        <a:lstStyle/>
        <a:p>
          <a:r>
            <a:rPr lang="ru-RU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информационная безопасность;</a:t>
          </a:r>
        </a:p>
      </dgm:t>
    </dgm:pt>
    <dgm:pt modelId="{1E5FCB3F-EC6F-4003-9F35-943055622CEC}" type="parTrans" cxnId="{3EC47D28-01C9-4F13-9616-BE3F115BC0BA}">
      <dgm:prSet/>
      <dgm:spPr/>
      <dgm:t>
        <a:bodyPr/>
        <a:lstStyle/>
        <a:p>
          <a:endParaRPr lang="ru-RU"/>
        </a:p>
      </dgm:t>
    </dgm:pt>
    <dgm:pt modelId="{9861DE68-7588-4EC8-B4D7-ED6A65B9E7E8}" type="sibTrans" cxnId="{3EC47D28-01C9-4F13-9616-BE3F115BC0BA}">
      <dgm:prSet/>
      <dgm:spPr/>
      <dgm:t>
        <a:bodyPr/>
        <a:lstStyle/>
        <a:p>
          <a:endParaRPr lang="ru-RU"/>
        </a:p>
      </dgm:t>
    </dgm:pt>
    <dgm:pt modelId="{6DD9D5B7-CBCA-4448-89A5-F5E6C253C069}">
      <dgm:prSet/>
      <dgm:spPr/>
      <dgm:t>
        <a:bodyPr/>
        <a:lstStyle/>
        <a:p>
          <a:r>
            <a:rPr lang="ru-RU" altLang="ru-RU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цифровые технологии;</a:t>
          </a:r>
        </a:p>
      </dgm:t>
    </dgm:pt>
    <dgm:pt modelId="{9FBA6FB6-0E99-4E2C-91B7-71990F24C547}" type="parTrans" cxnId="{D163CA95-2BC9-49AC-BFEF-DD8C666D59EC}">
      <dgm:prSet/>
      <dgm:spPr/>
      <dgm:t>
        <a:bodyPr/>
        <a:lstStyle/>
        <a:p>
          <a:endParaRPr lang="ru-RU"/>
        </a:p>
      </dgm:t>
    </dgm:pt>
    <dgm:pt modelId="{8211DFB4-547C-4C35-BEDA-1B86DF7E26BC}" type="sibTrans" cxnId="{D163CA95-2BC9-49AC-BFEF-DD8C666D59EC}">
      <dgm:prSet/>
      <dgm:spPr/>
      <dgm:t>
        <a:bodyPr/>
        <a:lstStyle/>
        <a:p>
          <a:endParaRPr lang="ru-RU"/>
        </a:p>
      </dgm:t>
    </dgm:pt>
    <dgm:pt modelId="{79E2AFBD-45B4-471E-80B3-4996C29A703E}">
      <dgm:prSet/>
      <dgm:spPr/>
      <dgm:t>
        <a:bodyPr/>
        <a:lstStyle/>
        <a:p>
          <a:r>
            <a:rPr lang="ru-RU" altLang="ru-RU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цифровое государственное управление</a:t>
          </a:r>
          <a:endParaRPr lang="ru-RU" altLang="ru-RU" dirty="0">
            <a:solidFill>
              <a:schemeClr val="bg1"/>
            </a:solidFill>
          </a:endParaRPr>
        </a:p>
      </dgm:t>
    </dgm:pt>
    <dgm:pt modelId="{AA40EA8D-0078-4B1C-B0B7-F11F59EA8229}" type="parTrans" cxnId="{72D8A5C0-EB2F-4759-9827-7D40A065C698}">
      <dgm:prSet/>
      <dgm:spPr/>
      <dgm:t>
        <a:bodyPr/>
        <a:lstStyle/>
        <a:p>
          <a:endParaRPr lang="ru-RU"/>
        </a:p>
      </dgm:t>
    </dgm:pt>
    <dgm:pt modelId="{C4951C25-3483-446B-99BE-FD321C761211}" type="sibTrans" cxnId="{72D8A5C0-EB2F-4759-9827-7D40A065C698}">
      <dgm:prSet/>
      <dgm:spPr/>
      <dgm:t>
        <a:bodyPr/>
        <a:lstStyle/>
        <a:p>
          <a:endParaRPr lang="ru-RU"/>
        </a:p>
      </dgm:t>
    </dgm:pt>
    <dgm:pt modelId="{691907FF-051E-460B-BCB7-FA6F17A10735}" type="pres">
      <dgm:prSet presAssocID="{C9E60981-D93B-4F92-9D86-9D91C9A624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C61B542-853E-4BA0-B292-A99612388E76}" type="pres">
      <dgm:prSet presAssocID="{E79D317F-79EF-416C-86ED-107CC173C521}" presName="parentLin" presStyleCnt="0"/>
      <dgm:spPr/>
    </dgm:pt>
    <dgm:pt modelId="{41B7E493-1AEE-4D51-B268-D4960EB9A124}" type="pres">
      <dgm:prSet presAssocID="{E79D317F-79EF-416C-86ED-107CC173C521}" presName="parentLeftMargin" presStyleLbl="node1" presStyleIdx="0" presStyleCnt="6"/>
      <dgm:spPr/>
      <dgm:t>
        <a:bodyPr/>
        <a:lstStyle/>
        <a:p>
          <a:endParaRPr lang="ru-RU"/>
        </a:p>
      </dgm:t>
    </dgm:pt>
    <dgm:pt modelId="{C8BE6B93-8833-4F2E-8E79-51F716E11B7F}" type="pres">
      <dgm:prSet presAssocID="{E79D317F-79EF-416C-86ED-107CC173C521}" presName="parentText" presStyleLbl="node1" presStyleIdx="0" presStyleCnt="6" custScaleY="66008" custLinFactNeighborX="-5824" custLinFactNeighborY="-3469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A80B8A-D81D-4221-A564-4A8C9A5F726D}" type="pres">
      <dgm:prSet presAssocID="{E79D317F-79EF-416C-86ED-107CC173C521}" presName="negativeSpace" presStyleCnt="0"/>
      <dgm:spPr/>
    </dgm:pt>
    <dgm:pt modelId="{B6067C3F-F911-49E3-8744-97CF8A739DA2}" type="pres">
      <dgm:prSet presAssocID="{E79D317F-79EF-416C-86ED-107CC173C521}" presName="childText" presStyleLbl="conFgAcc1" presStyleIdx="0" presStyleCnt="6" custLinFactY="-16800" custLinFactNeighborY="-100000">
        <dgm:presLayoutVars>
          <dgm:bulletEnabled val="1"/>
        </dgm:presLayoutVars>
      </dgm:prSet>
      <dgm:spPr/>
    </dgm:pt>
    <dgm:pt modelId="{B75359C9-C06F-43C1-8F9A-41E4D6E00842}" type="pres">
      <dgm:prSet presAssocID="{492BE4BD-666E-4079-B5AA-915A9CAD3802}" presName="spaceBetweenRectangles" presStyleCnt="0"/>
      <dgm:spPr/>
    </dgm:pt>
    <dgm:pt modelId="{7396D313-DF38-4809-B4E5-8C32F346AA39}" type="pres">
      <dgm:prSet presAssocID="{EB68CD6D-7EBA-4350-97FA-C862A811BC52}" presName="parentLin" presStyleCnt="0"/>
      <dgm:spPr/>
    </dgm:pt>
    <dgm:pt modelId="{6DCEF577-678D-40AD-BA0C-254868A5F269}" type="pres">
      <dgm:prSet presAssocID="{EB68CD6D-7EBA-4350-97FA-C862A811BC52}" presName="parentLeftMargin" presStyleLbl="node1" presStyleIdx="0" presStyleCnt="6"/>
      <dgm:spPr/>
      <dgm:t>
        <a:bodyPr/>
        <a:lstStyle/>
        <a:p>
          <a:endParaRPr lang="ru-RU"/>
        </a:p>
      </dgm:t>
    </dgm:pt>
    <dgm:pt modelId="{AE34E8EA-7B99-4773-88DA-B42C20585E82}" type="pres">
      <dgm:prSet presAssocID="{EB68CD6D-7EBA-4350-97FA-C862A811BC5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DA28D4-25DD-400C-93B7-A2F9EF446880}" type="pres">
      <dgm:prSet presAssocID="{EB68CD6D-7EBA-4350-97FA-C862A811BC52}" presName="negativeSpace" presStyleCnt="0"/>
      <dgm:spPr/>
    </dgm:pt>
    <dgm:pt modelId="{F80C900E-3C2F-41C4-8D03-EA8A86E24FCF}" type="pres">
      <dgm:prSet presAssocID="{EB68CD6D-7EBA-4350-97FA-C862A811BC52}" presName="childText" presStyleLbl="conFgAcc1" presStyleIdx="1" presStyleCnt="6">
        <dgm:presLayoutVars>
          <dgm:bulletEnabled val="1"/>
        </dgm:presLayoutVars>
      </dgm:prSet>
      <dgm:spPr/>
    </dgm:pt>
    <dgm:pt modelId="{B4B409E9-8E4E-4D40-B847-9891A05A2822}" type="pres">
      <dgm:prSet presAssocID="{2CF5DD39-FE17-48BB-A29C-AB79DB903C3C}" presName="spaceBetweenRectangles" presStyleCnt="0"/>
      <dgm:spPr/>
    </dgm:pt>
    <dgm:pt modelId="{D7E3DAF7-117B-4C55-8B4E-F21F1C4E347F}" type="pres">
      <dgm:prSet presAssocID="{62846B55-5CAC-45CC-8FF8-5DB39696E4AC}" presName="parentLin" presStyleCnt="0"/>
      <dgm:spPr/>
    </dgm:pt>
    <dgm:pt modelId="{F08E6289-DD89-4EF7-89CD-C367EAF99698}" type="pres">
      <dgm:prSet presAssocID="{62846B55-5CAC-45CC-8FF8-5DB39696E4AC}" presName="parentLeftMargin" presStyleLbl="node1" presStyleIdx="1" presStyleCnt="6"/>
      <dgm:spPr/>
      <dgm:t>
        <a:bodyPr/>
        <a:lstStyle/>
        <a:p>
          <a:endParaRPr lang="ru-RU"/>
        </a:p>
      </dgm:t>
    </dgm:pt>
    <dgm:pt modelId="{7798EBA9-E2AC-40D4-9C4C-59CDF75879A1}" type="pres">
      <dgm:prSet presAssocID="{62846B55-5CAC-45CC-8FF8-5DB39696E4A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D37EF1-0BC7-4135-939F-08F858AFA444}" type="pres">
      <dgm:prSet presAssocID="{62846B55-5CAC-45CC-8FF8-5DB39696E4AC}" presName="negativeSpace" presStyleCnt="0"/>
      <dgm:spPr/>
    </dgm:pt>
    <dgm:pt modelId="{1C1453DE-0F52-4086-BCC0-48218E4E2818}" type="pres">
      <dgm:prSet presAssocID="{62846B55-5CAC-45CC-8FF8-5DB39696E4AC}" presName="childText" presStyleLbl="conFgAcc1" presStyleIdx="2" presStyleCnt="6">
        <dgm:presLayoutVars>
          <dgm:bulletEnabled val="1"/>
        </dgm:presLayoutVars>
      </dgm:prSet>
      <dgm:spPr/>
    </dgm:pt>
    <dgm:pt modelId="{97EFF452-28E1-47D8-AB23-DA50791E8C97}" type="pres">
      <dgm:prSet presAssocID="{29D51300-0319-4601-88D7-530D1180EBB5}" presName="spaceBetweenRectangles" presStyleCnt="0"/>
      <dgm:spPr/>
    </dgm:pt>
    <dgm:pt modelId="{40AA0FC7-CDF0-4CE2-8E27-499097CB00BF}" type="pres">
      <dgm:prSet presAssocID="{4DAA1C9E-1B94-4AFC-953A-0C69AB570B31}" presName="parentLin" presStyleCnt="0"/>
      <dgm:spPr/>
    </dgm:pt>
    <dgm:pt modelId="{88733DCD-93EE-4163-AA7F-6AC06B65DF16}" type="pres">
      <dgm:prSet presAssocID="{4DAA1C9E-1B94-4AFC-953A-0C69AB570B31}" presName="parentLeftMargin" presStyleLbl="node1" presStyleIdx="2" presStyleCnt="6"/>
      <dgm:spPr/>
      <dgm:t>
        <a:bodyPr/>
        <a:lstStyle/>
        <a:p>
          <a:endParaRPr lang="ru-RU"/>
        </a:p>
      </dgm:t>
    </dgm:pt>
    <dgm:pt modelId="{1D857B4A-C48D-4F36-AD4A-04AA2DF2AC78}" type="pres">
      <dgm:prSet presAssocID="{4DAA1C9E-1B94-4AFC-953A-0C69AB570B3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986D30-4769-4F4C-9149-4C8CDDDA509C}" type="pres">
      <dgm:prSet presAssocID="{4DAA1C9E-1B94-4AFC-953A-0C69AB570B31}" presName="negativeSpace" presStyleCnt="0"/>
      <dgm:spPr/>
    </dgm:pt>
    <dgm:pt modelId="{EE714677-3692-4D73-A7A8-44CC0F363EED}" type="pres">
      <dgm:prSet presAssocID="{4DAA1C9E-1B94-4AFC-953A-0C69AB570B31}" presName="childText" presStyleLbl="conFgAcc1" presStyleIdx="3" presStyleCnt="6">
        <dgm:presLayoutVars>
          <dgm:bulletEnabled val="1"/>
        </dgm:presLayoutVars>
      </dgm:prSet>
      <dgm:spPr/>
    </dgm:pt>
    <dgm:pt modelId="{3C67EB04-EBF4-43E6-9336-7C42571D0E02}" type="pres">
      <dgm:prSet presAssocID="{9861DE68-7588-4EC8-B4D7-ED6A65B9E7E8}" presName="spaceBetweenRectangles" presStyleCnt="0"/>
      <dgm:spPr/>
    </dgm:pt>
    <dgm:pt modelId="{472836A6-CBA7-4478-84D4-030D9FBCDD77}" type="pres">
      <dgm:prSet presAssocID="{6DD9D5B7-CBCA-4448-89A5-F5E6C253C069}" presName="parentLin" presStyleCnt="0"/>
      <dgm:spPr/>
    </dgm:pt>
    <dgm:pt modelId="{A649D4C5-C4CB-440F-9095-2DE8303D6D8F}" type="pres">
      <dgm:prSet presAssocID="{6DD9D5B7-CBCA-4448-89A5-F5E6C253C069}" presName="parentLeftMargin" presStyleLbl="node1" presStyleIdx="3" presStyleCnt="6"/>
      <dgm:spPr/>
      <dgm:t>
        <a:bodyPr/>
        <a:lstStyle/>
        <a:p>
          <a:endParaRPr lang="ru-RU"/>
        </a:p>
      </dgm:t>
    </dgm:pt>
    <dgm:pt modelId="{565FA52F-2455-4CA6-AA36-67E9937601F6}" type="pres">
      <dgm:prSet presAssocID="{6DD9D5B7-CBCA-4448-89A5-F5E6C253C069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D57275-6C1B-4014-85E1-2C50BE15126B}" type="pres">
      <dgm:prSet presAssocID="{6DD9D5B7-CBCA-4448-89A5-F5E6C253C069}" presName="negativeSpace" presStyleCnt="0"/>
      <dgm:spPr/>
    </dgm:pt>
    <dgm:pt modelId="{C9DF8F8D-C5CD-48C4-972E-4B0A8912918C}" type="pres">
      <dgm:prSet presAssocID="{6DD9D5B7-CBCA-4448-89A5-F5E6C253C069}" presName="childText" presStyleLbl="conFgAcc1" presStyleIdx="4" presStyleCnt="6">
        <dgm:presLayoutVars>
          <dgm:bulletEnabled val="1"/>
        </dgm:presLayoutVars>
      </dgm:prSet>
      <dgm:spPr/>
    </dgm:pt>
    <dgm:pt modelId="{20FCBEB4-ECE1-4764-813B-3ADC35459204}" type="pres">
      <dgm:prSet presAssocID="{8211DFB4-547C-4C35-BEDA-1B86DF7E26BC}" presName="spaceBetweenRectangles" presStyleCnt="0"/>
      <dgm:spPr/>
    </dgm:pt>
    <dgm:pt modelId="{C6C03862-5202-46DD-A03B-310F1E80FBE4}" type="pres">
      <dgm:prSet presAssocID="{79E2AFBD-45B4-471E-80B3-4996C29A703E}" presName="parentLin" presStyleCnt="0"/>
      <dgm:spPr/>
    </dgm:pt>
    <dgm:pt modelId="{7A3090ED-B45D-4A3D-871F-9FAC1B72792B}" type="pres">
      <dgm:prSet presAssocID="{79E2AFBD-45B4-471E-80B3-4996C29A703E}" presName="parentLeftMargin" presStyleLbl="node1" presStyleIdx="4" presStyleCnt="6"/>
      <dgm:spPr/>
      <dgm:t>
        <a:bodyPr/>
        <a:lstStyle/>
        <a:p>
          <a:endParaRPr lang="ru-RU"/>
        </a:p>
      </dgm:t>
    </dgm:pt>
    <dgm:pt modelId="{BD8A1653-1ECB-4159-B1E9-E289F5A392C2}" type="pres">
      <dgm:prSet presAssocID="{79E2AFBD-45B4-471E-80B3-4996C29A703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9021A5-F2A5-4D2C-B6E7-2AF0B8A9DC30}" type="pres">
      <dgm:prSet presAssocID="{79E2AFBD-45B4-471E-80B3-4996C29A703E}" presName="negativeSpace" presStyleCnt="0"/>
      <dgm:spPr/>
    </dgm:pt>
    <dgm:pt modelId="{A97F15DF-8FB8-40BA-8219-3523A134EFD4}" type="pres">
      <dgm:prSet presAssocID="{79E2AFBD-45B4-471E-80B3-4996C29A703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EC47D28-01C9-4F13-9616-BE3F115BC0BA}" srcId="{C9E60981-D93B-4F92-9D86-9D91C9A624C9}" destId="{4DAA1C9E-1B94-4AFC-953A-0C69AB570B31}" srcOrd="3" destOrd="0" parTransId="{1E5FCB3F-EC6F-4003-9F35-943055622CEC}" sibTransId="{9861DE68-7588-4EC8-B4D7-ED6A65B9E7E8}"/>
    <dgm:cxn modelId="{BCDDFC2F-DF2D-4747-80FE-CB793A6AA293}" type="presOf" srcId="{79E2AFBD-45B4-471E-80B3-4996C29A703E}" destId="{7A3090ED-B45D-4A3D-871F-9FAC1B72792B}" srcOrd="0" destOrd="0" presId="urn:microsoft.com/office/officeart/2005/8/layout/list1"/>
    <dgm:cxn modelId="{7F09C580-C9BB-4140-8614-4EC45030694C}" type="presOf" srcId="{6DD9D5B7-CBCA-4448-89A5-F5E6C253C069}" destId="{A649D4C5-C4CB-440F-9095-2DE8303D6D8F}" srcOrd="0" destOrd="0" presId="urn:microsoft.com/office/officeart/2005/8/layout/list1"/>
    <dgm:cxn modelId="{F8FE7285-72C3-42AF-9A6C-05A113C4DF06}" type="presOf" srcId="{6DD9D5B7-CBCA-4448-89A5-F5E6C253C069}" destId="{565FA52F-2455-4CA6-AA36-67E9937601F6}" srcOrd="1" destOrd="0" presId="urn:microsoft.com/office/officeart/2005/8/layout/list1"/>
    <dgm:cxn modelId="{206362FE-AAF7-49FD-B1F4-B9496194975C}" type="presOf" srcId="{62846B55-5CAC-45CC-8FF8-5DB39696E4AC}" destId="{F08E6289-DD89-4EF7-89CD-C367EAF99698}" srcOrd="0" destOrd="0" presId="urn:microsoft.com/office/officeart/2005/8/layout/list1"/>
    <dgm:cxn modelId="{8EB9D5F8-9886-4666-BB80-97C6EC77A657}" type="presOf" srcId="{E79D317F-79EF-416C-86ED-107CC173C521}" destId="{C8BE6B93-8833-4F2E-8E79-51F716E11B7F}" srcOrd="1" destOrd="0" presId="urn:microsoft.com/office/officeart/2005/8/layout/list1"/>
    <dgm:cxn modelId="{D163CA95-2BC9-49AC-BFEF-DD8C666D59EC}" srcId="{C9E60981-D93B-4F92-9D86-9D91C9A624C9}" destId="{6DD9D5B7-CBCA-4448-89A5-F5E6C253C069}" srcOrd="4" destOrd="0" parTransId="{9FBA6FB6-0E99-4E2C-91B7-71990F24C547}" sibTransId="{8211DFB4-547C-4C35-BEDA-1B86DF7E26BC}"/>
    <dgm:cxn modelId="{76D6E17E-86C7-439B-AA47-822B6009BCAE}" type="presOf" srcId="{EB68CD6D-7EBA-4350-97FA-C862A811BC52}" destId="{AE34E8EA-7B99-4773-88DA-B42C20585E82}" srcOrd="1" destOrd="0" presId="urn:microsoft.com/office/officeart/2005/8/layout/list1"/>
    <dgm:cxn modelId="{84EC9C5A-DC11-4DEB-B342-F5D47779D536}" type="presOf" srcId="{62846B55-5CAC-45CC-8FF8-5DB39696E4AC}" destId="{7798EBA9-E2AC-40D4-9C4C-59CDF75879A1}" srcOrd="1" destOrd="0" presId="urn:microsoft.com/office/officeart/2005/8/layout/list1"/>
    <dgm:cxn modelId="{F77B547C-0901-4F61-A919-E4797284EB23}" type="presOf" srcId="{C9E60981-D93B-4F92-9D86-9D91C9A624C9}" destId="{691907FF-051E-460B-BCB7-FA6F17A10735}" srcOrd="0" destOrd="0" presId="urn:microsoft.com/office/officeart/2005/8/layout/list1"/>
    <dgm:cxn modelId="{96BBA0E9-EBCF-4A8F-8AC2-9FE01BB84369}" srcId="{C9E60981-D93B-4F92-9D86-9D91C9A624C9}" destId="{62846B55-5CAC-45CC-8FF8-5DB39696E4AC}" srcOrd="2" destOrd="0" parTransId="{571C2BAC-2EAF-4909-A18A-E1A817422091}" sibTransId="{29D51300-0319-4601-88D7-530D1180EBB5}"/>
    <dgm:cxn modelId="{6CFC1EB9-816A-4208-B1D8-B7AE47FE0E3B}" type="presOf" srcId="{4DAA1C9E-1B94-4AFC-953A-0C69AB570B31}" destId="{88733DCD-93EE-4163-AA7F-6AC06B65DF16}" srcOrd="0" destOrd="0" presId="urn:microsoft.com/office/officeart/2005/8/layout/list1"/>
    <dgm:cxn modelId="{8A42C84A-AC93-4079-B155-31C1869CD46E}" type="presOf" srcId="{4DAA1C9E-1B94-4AFC-953A-0C69AB570B31}" destId="{1D857B4A-C48D-4F36-AD4A-04AA2DF2AC78}" srcOrd="1" destOrd="0" presId="urn:microsoft.com/office/officeart/2005/8/layout/list1"/>
    <dgm:cxn modelId="{0A8DE27B-85B7-418A-A85D-251F4403BBB4}" type="presOf" srcId="{79E2AFBD-45B4-471E-80B3-4996C29A703E}" destId="{BD8A1653-1ECB-4159-B1E9-E289F5A392C2}" srcOrd="1" destOrd="0" presId="urn:microsoft.com/office/officeart/2005/8/layout/list1"/>
    <dgm:cxn modelId="{67099312-9402-4E6E-B262-5D5FEA209759}" type="presOf" srcId="{E79D317F-79EF-416C-86ED-107CC173C521}" destId="{41B7E493-1AEE-4D51-B268-D4960EB9A124}" srcOrd="0" destOrd="0" presId="urn:microsoft.com/office/officeart/2005/8/layout/list1"/>
    <dgm:cxn modelId="{BE5C8E32-E3E1-4CEF-8693-C3E5FF4F2547}" type="presOf" srcId="{EB68CD6D-7EBA-4350-97FA-C862A811BC52}" destId="{6DCEF577-678D-40AD-BA0C-254868A5F269}" srcOrd="0" destOrd="0" presId="urn:microsoft.com/office/officeart/2005/8/layout/list1"/>
    <dgm:cxn modelId="{72D8A5C0-EB2F-4759-9827-7D40A065C698}" srcId="{C9E60981-D93B-4F92-9D86-9D91C9A624C9}" destId="{79E2AFBD-45B4-471E-80B3-4996C29A703E}" srcOrd="5" destOrd="0" parTransId="{AA40EA8D-0078-4B1C-B0B7-F11F59EA8229}" sibTransId="{C4951C25-3483-446B-99BE-FD321C761211}"/>
    <dgm:cxn modelId="{97220DE6-28E5-4994-BFB2-4E4ECD9FE63E}" srcId="{C9E60981-D93B-4F92-9D86-9D91C9A624C9}" destId="{EB68CD6D-7EBA-4350-97FA-C862A811BC52}" srcOrd="1" destOrd="0" parTransId="{C9F3D2E5-1169-4053-A475-37949F9DD71D}" sibTransId="{2CF5DD39-FE17-48BB-A29C-AB79DB903C3C}"/>
    <dgm:cxn modelId="{CAD4A3E5-02D1-4356-960F-726E59B1EA42}" srcId="{C9E60981-D93B-4F92-9D86-9D91C9A624C9}" destId="{E79D317F-79EF-416C-86ED-107CC173C521}" srcOrd="0" destOrd="0" parTransId="{B64E8123-C0B1-49EF-8D0F-9C2533233983}" sibTransId="{492BE4BD-666E-4079-B5AA-915A9CAD3802}"/>
    <dgm:cxn modelId="{C6046408-7C0B-44F1-B0B2-DDA11C950E4B}" type="presParOf" srcId="{691907FF-051E-460B-BCB7-FA6F17A10735}" destId="{CC61B542-853E-4BA0-B292-A99612388E76}" srcOrd="0" destOrd="0" presId="urn:microsoft.com/office/officeart/2005/8/layout/list1"/>
    <dgm:cxn modelId="{9463CD29-889B-496D-B791-948CBC35B217}" type="presParOf" srcId="{CC61B542-853E-4BA0-B292-A99612388E76}" destId="{41B7E493-1AEE-4D51-B268-D4960EB9A124}" srcOrd="0" destOrd="0" presId="urn:microsoft.com/office/officeart/2005/8/layout/list1"/>
    <dgm:cxn modelId="{FFBEA764-5369-42ED-A910-911E80B66543}" type="presParOf" srcId="{CC61B542-853E-4BA0-B292-A99612388E76}" destId="{C8BE6B93-8833-4F2E-8E79-51F716E11B7F}" srcOrd="1" destOrd="0" presId="urn:microsoft.com/office/officeart/2005/8/layout/list1"/>
    <dgm:cxn modelId="{2BE7E9E5-981E-4946-BD85-9653EAD25749}" type="presParOf" srcId="{691907FF-051E-460B-BCB7-FA6F17A10735}" destId="{37A80B8A-D81D-4221-A564-4A8C9A5F726D}" srcOrd="1" destOrd="0" presId="urn:microsoft.com/office/officeart/2005/8/layout/list1"/>
    <dgm:cxn modelId="{4F9576A8-98F9-41AE-B850-73C39FD6F25D}" type="presParOf" srcId="{691907FF-051E-460B-BCB7-FA6F17A10735}" destId="{B6067C3F-F911-49E3-8744-97CF8A739DA2}" srcOrd="2" destOrd="0" presId="urn:microsoft.com/office/officeart/2005/8/layout/list1"/>
    <dgm:cxn modelId="{A1D1FB50-EB9C-4D79-8FE1-8E33930AA684}" type="presParOf" srcId="{691907FF-051E-460B-BCB7-FA6F17A10735}" destId="{B75359C9-C06F-43C1-8F9A-41E4D6E00842}" srcOrd="3" destOrd="0" presId="urn:microsoft.com/office/officeart/2005/8/layout/list1"/>
    <dgm:cxn modelId="{F837F0D2-CD5F-4F35-8212-8B354D508F3B}" type="presParOf" srcId="{691907FF-051E-460B-BCB7-FA6F17A10735}" destId="{7396D313-DF38-4809-B4E5-8C32F346AA39}" srcOrd="4" destOrd="0" presId="urn:microsoft.com/office/officeart/2005/8/layout/list1"/>
    <dgm:cxn modelId="{C5EF3054-7C38-4624-A848-17F775BE6E8A}" type="presParOf" srcId="{7396D313-DF38-4809-B4E5-8C32F346AA39}" destId="{6DCEF577-678D-40AD-BA0C-254868A5F269}" srcOrd="0" destOrd="0" presId="urn:microsoft.com/office/officeart/2005/8/layout/list1"/>
    <dgm:cxn modelId="{41141853-D0C9-4290-95D3-721E8C7F9398}" type="presParOf" srcId="{7396D313-DF38-4809-B4E5-8C32F346AA39}" destId="{AE34E8EA-7B99-4773-88DA-B42C20585E82}" srcOrd="1" destOrd="0" presId="urn:microsoft.com/office/officeart/2005/8/layout/list1"/>
    <dgm:cxn modelId="{E3B94C65-7BF2-4428-8DB2-1F148BE5417E}" type="presParOf" srcId="{691907FF-051E-460B-BCB7-FA6F17A10735}" destId="{42DA28D4-25DD-400C-93B7-A2F9EF446880}" srcOrd="5" destOrd="0" presId="urn:microsoft.com/office/officeart/2005/8/layout/list1"/>
    <dgm:cxn modelId="{38BF40B4-F698-4ABF-8EF1-9C825F0D5FC8}" type="presParOf" srcId="{691907FF-051E-460B-BCB7-FA6F17A10735}" destId="{F80C900E-3C2F-41C4-8D03-EA8A86E24FCF}" srcOrd="6" destOrd="0" presId="urn:microsoft.com/office/officeart/2005/8/layout/list1"/>
    <dgm:cxn modelId="{654BDEF8-769E-420B-8580-68353383DD66}" type="presParOf" srcId="{691907FF-051E-460B-BCB7-FA6F17A10735}" destId="{B4B409E9-8E4E-4D40-B847-9891A05A2822}" srcOrd="7" destOrd="0" presId="urn:microsoft.com/office/officeart/2005/8/layout/list1"/>
    <dgm:cxn modelId="{3EC89F3F-DD7F-41B0-B3D1-BC76F1F173AB}" type="presParOf" srcId="{691907FF-051E-460B-BCB7-FA6F17A10735}" destId="{D7E3DAF7-117B-4C55-8B4E-F21F1C4E347F}" srcOrd="8" destOrd="0" presId="urn:microsoft.com/office/officeart/2005/8/layout/list1"/>
    <dgm:cxn modelId="{294535C0-FF45-4AC7-936F-E627F51DCE23}" type="presParOf" srcId="{D7E3DAF7-117B-4C55-8B4E-F21F1C4E347F}" destId="{F08E6289-DD89-4EF7-89CD-C367EAF99698}" srcOrd="0" destOrd="0" presId="urn:microsoft.com/office/officeart/2005/8/layout/list1"/>
    <dgm:cxn modelId="{18E43BFF-0A77-4D80-9576-A925AE306816}" type="presParOf" srcId="{D7E3DAF7-117B-4C55-8B4E-F21F1C4E347F}" destId="{7798EBA9-E2AC-40D4-9C4C-59CDF75879A1}" srcOrd="1" destOrd="0" presId="urn:microsoft.com/office/officeart/2005/8/layout/list1"/>
    <dgm:cxn modelId="{1256848C-3710-4455-BA93-53162CA0A92F}" type="presParOf" srcId="{691907FF-051E-460B-BCB7-FA6F17A10735}" destId="{99D37EF1-0BC7-4135-939F-08F858AFA444}" srcOrd="9" destOrd="0" presId="urn:microsoft.com/office/officeart/2005/8/layout/list1"/>
    <dgm:cxn modelId="{FABD0895-631D-4228-84C8-A42BD131B9DD}" type="presParOf" srcId="{691907FF-051E-460B-BCB7-FA6F17A10735}" destId="{1C1453DE-0F52-4086-BCC0-48218E4E2818}" srcOrd="10" destOrd="0" presId="urn:microsoft.com/office/officeart/2005/8/layout/list1"/>
    <dgm:cxn modelId="{47055508-CF29-486C-8EC3-F8EBFE97BC74}" type="presParOf" srcId="{691907FF-051E-460B-BCB7-FA6F17A10735}" destId="{97EFF452-28E1-47D8-AB23-DA50791E8C97}" srcOrd="11" destOrd="0" presId="urn:microsoft.com/office/officeart/2005/8/layout/list1"/>
    <dgm:cxn modelId="{CD6B0DCE-C6EA-4552-A214-1DA297B87469}" type="presParOf" srcId="{691907FF-051E-460B-BCB7-FA6F17A10735}" destId="{40AA0FC7-CDF0-4CE2-8E27-499097CB00BF}" srcOrd="12" destOrd="0" presId="urn:microsoft.com/office/officeart/2005/8/layout/list1"/>
    <dgm:cxn modelId="{BB046CE0-AF56-4912-BE5C-123518082FF9}" type="presParOf" srcId="{40AA0FC7-CDF0-4CE2-8E27-499097CB00BF}" destId="{88733DCD-93EE-4163-AA7F-6AC06B65DF16}" srcOrd="0" destOrd="0" presId="urn:microsoft.com/office/officeart/2005/8/layout/list1"/>
    <dgm:cxn modelId="{2A87998A-310C-40F1-A72C-F06BEDDC9D1E}" type="presParOf" srcId="{40AA0FC7-CDF0-4CE2-8E27-499097CB00BF}" destId="{1D857B4A-C48D-4F36-AD4A-04AA2DF2AC78}" srcOrd="1" destOrd="0" presId="urn:microsoft.com/office/officeart/2005/8/layout/list1"/>
    <dgm:cxn modelId="{438C25E3-ABEC-4FC3-93D8-46162B2ECC39}" type="presParOf" srcId="{691907FF-051E-460B-BCB7-FA6F17A10735}" destId="{BA986D30-4769-4F4C-9149-4C8CDDDA509C}" srcOrd="13" destOrd="0" presId="urn:microsoft.com/office/officeart/2005/8/layout/list1"/>
    <dgm:cxn modelId="{D4858D7B-1A60-4FF6-8584-6ED73A2D6058}" type="presParOf" srcId="{691907FF-051E-460B-BCB7-FA6F17A10735}" destId="{EE714677-3692-4D73-A7A8-44CC0F363EED}" srcOrd="14" destOrd="0" presId="urn:microsoft.com/office/officeart/2005/8/layout/list1"/>
    <dgm:cxn modelId="{3DCD57BF-08C2-4D5F-B3D4-3FE73E35260D}" type="presParOf" srcId="{691907FF-051E-460B-BCB7-FA6F17A10735}" destId="{3C67EB04-EBF4-43E6-9336-7C42571D0E02}" srcOrd="15" destOrd="0" presId="urn:microsoft.com/office/officeart/2005/8/layout/list1"/>
    <dgm:cxn modelId="{B1F9BEE5-0553-4C2E-8121-C05217C4691C}" type="presParOf" srcId="{691907FF-051E-460B-BCB7-FA6F17A10735}" destId="{472836A6-CBA7-4478-84D4-030D9FBCDD77}" srcOrd="16" destOrd="0" presId="urn:microsoft.com/office/officeart/2005/8/layout/list1"/>
    <dgm:cxn modelId="{B00989A5-C555-40CF-A25D-E0339ED783E8}" type="presParOf" srcId="{472836A6-CBA7-4478-84D4-030D9FBCDD77}" destId="{A649D4C5-C4CB-440F-9095-2DE8303D6D8F}" srcOrd="0" destOrd="0" presId="urn:microsoft.com/office/officeart/2005/8/layout/list1"/>
    <dgm:cxn modelId="{A3BDFBB0-4E49-4BB9-A477-B17E14635BD0}" type="presParOf" srcId="{472836A6-CBA7-4478-84D4-030D9FBCDD77}" destId="{565FA52F-2455-4CA6-AA36-67E9937601F6}" srcOrd="1" destOrd="0" presId="urn:microsoft.com/office/officeart/2005/8/layout/list1"/>
    <dgm:cxn modelId="{AF9C2292-3FE6-45B9-9CBA-6E8F7C5CC3FA}" type="presParOf" srcId="{691907FF-051E-460B-BCB7-FA6F17A10735}" destId="{AAD57275-6C1B-4014-85E1-2C50BE15126B}" srcOrd="17" destOrd="0" presId="urn:microsoft.com/office/officeart/2005/8/layout/list1"/>
    <dgm:cxn modelId="{DFD54EF0-5496-49F5-A192-353609B1AF7C}" type="presParOf" srcId="{691907FF-051E-460B-BCB7-FA6F17A10735}" destId="{C9DF8F8D-C5CD-48C4-972E-4B0A8912918C}" srcOrd="18" destOrd="0" presId="urn:microsoft.com/office/officeart/2005/8/layout/list1"/>
    <dgm:cxn modelId="{2568DCE4-DD54-45B2-9AAD-CE54F19C14FC}" type="presParOf" srcId="{691907FF-051E-460B-BCB7-FA6F17A10735}" destId="{20FCBEB4-ECE1-4764-813B-3ADC35459204}" srcOrd="19" destOrd="0" presId="urn:microsoft.com/office/officeart/2005/8/layout/list1"/>
    <dgm:cxn modelId="{16D4244F-BB36-4607-B9B5-9C7225719DB5}" type="presParOf" srcId="{691907FF-051E-460B-BCB7-FA6F17A10735}" destId="{C6C03862-5202-46DD-A03B-310F1E80FBE4}" srcOrd="20" destOrd="0" presId="urn:microsoft.com/office/officeart/2005/8/layout/list1"/>
    <dgm:cxn modelId="{C5F24098-FF00-4D0A-AFE7-2E5B9C352CE4}" type="presParOf" srcId="{C6C03862-5202-46DD-A03B-310F1E80FBE4}" destId="{7A3090ED-B45D-4A3D-871F-9FAC1B72792B}" srcOrd="0" destOrd="0" presId="urn:microsoft.com/office/officeart/2005/8/layout/list1"/>
    <dgm:cxn modelId="{32B975FA-A7B1-4C54-A204-2B7047FA7BA4}" type="presParOf" srcId="{C6C03862-5202-46DD-A03B-310F1E80FBE4}" destId="{BD8A1653-1ECB-4159-B1E9-E289F5A392C2}" srcOrd="1" destOrd="0" presId="urn:microsoft.com/office/officeart/2005/8/layout/list1"/>
    <dgm:cxn modelId="{A0DAF5D7-F969-41B9-8076-7B489A646010}" type="presParOf" srcId="{691907FF-051E-460B-BCB7-FA6F17A10735}" destId="{029021A5-F2A5-4D2C-B6E7-2AF0B8A9DC30}" srcOrd="21" destOrd="0" presId="urn:microsoft.com/office/officeart/2005/8/layout/list1"/>
    <dgm:cxn modelId="{EC1BEDB5-2F8B-47F0-9854-D52D5A179367}" type="presParOf" srcId="{691907FF-051E-460B-BCB7-FA6F17A10735}" destId="{A97F15DF-8FB8-40BA-8219-3523A134EFD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EFAFDE-3E7E-43FD-9E27-E7DE43CB5906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849B5A4C-9029-49E7-956F-E5D9736FA1EC}">
      <dgm:prSet phldrT="[Текст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rgbClr val="F79646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ru-RU" sz="1400" b="1" dirty="0">
              <a:solidFill>
                <a:schemeClr val="tx1"/>
              </a:solidFill>
            </a:rPr>
            <a:t>Правительство </a:t>
          </a:r>
        </a:p>
        <a:p>
          <a:pPr>
            <a:spcAft>
              <a:spcPts val="0"/>
            </a:spcAft>
          </a:pPr>
          <a:r>
            <a:rPr lang="ru-RU" sz="1400" b="1" dirty="0">
              <a:solidFill>
                <a:schemeClr val="tx1"/>
              </a:solidFill>
            </a:rPr>
            <a:t>Тверской области</a:t>
          </a:r>
        </a:p>
      </dgm:t>
    </dgm:pt>
    <dgm:pt modelId="{DADABC70-1BEF-45D5-8E19-5B4F6ACF9FA8}" type="parTrans" cxnId="{45DEC134-384B-4B08-B467-69CBB4D49FEC}">
      <dgm:prSet/>
      <dgm:spPr/>
      <dgm:t>
        <a:bodyPr/>
        <a:lstStyle/>
        <a:p>
          <a:endParaRPr lang="ru-RU"/>
        </a:p>
      </dgm:t>
    </dgm:pt>
    <dgm:pt modelId="{CA883416-0207-47C9-8025-2E0E8BEFBD3D}" type="sibTrans" cxnId="{45DEC134-384B-4B08-B467-69CBB4D49FEC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F79646"/>
        </a:solidFill>
      </dgm:spPr>
      <dgm:t>
        <a:bodyPr/>
        <a:lstStyle/>
        <a:p>
          <a:endParaRPr lang="ru-RU"/>
        </a:p>
      </dgm:t>
    </dgm:pt>
    <dgm:pt modelId="{46A14A24-AB52-47B1-94CF-E5E5B19E27C3}">
      <dgm:prSet phldrT="[Текст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rgbClr val="F79646"/>
          </a:solidFill>
        </a:ln>
      </dgm:spPr>
      <dgm:t>
        <a:bodyPr/>
        <a:lstStyle/>
        <a:p>
          <a:r>
            <a:rPr lang="ru-RU" sz="1400" b="1" dirty="0">
              <a:solidFill>
                <a:schemeClr val="tx1"/>
              </a:solidFill>
            </a:rPr>
            <a:t>Заместитель высшего должностного лица</a:t>
          </a:r>
        </a:p>
      </dgm:t>
    </dgm:pt>
    <dgm:pt modelId="{2CDD51D1-D47E-4AA3-BD96-F5CC1722A6C8}" type="parTrans" cxnId="{5EB6F6D2-D356-4DCE-B909-82E29A306F18}">
      <dgm:prSet/>
      <dgm:spPr/>
      <dgm:t>
        <a:bodyPr/>
        <a:lstStyle/>
        <a:p>
          <a:endParaRPr lang="ru-RU"/>
        </a:p>
      </dgm:t>
    </dgm:pt>
    <dgm:pt modelId="{2A287E12-D02F-4C55-964C-EE0FA52C88EA}" type="sibTrans" cxnId="{5EB6F6D2-D356-4DCE-B909-82E29A306F1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F79646"/>
        </a:solidFill>
      </dgm:spPr>
      <dgm:t>
        <a:bodyPr/>
        <a:lstStyle/>
        <a:p>
          <a:endParaRPr lang="ru-RU"/>
        </a:p>
      </dgm:t>
    </dgm:pt>
    <dgm:pt modelId="{B04634C0-0B44-4013-A052-E6F72B6E195C}">
      <dgm:prSet phldrT="[Текст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ru-RU" sz="1400" b="1" dirty="0">
              <a:solidFill>
                <a:schemeClr val="tx1"/>
              </a:solidFill>
            </a:rPr>
            <a:t>Координационный совет по информатизации при ПТО</a:t>
          </a:r>
        </a:p>
      </dgm:t>
    </dgm:pt>
    <dgm:pt modelId="{1F2F82FE-9203-46C2-B493-E00B4A393AD5}" type="parTrans" cxnId="{31B837CA-BDE4-4563-B418-3C4FA74B44B2}">
      <dgm:prSet/>
      <dgm:spPr/>
      <dgm:t>
        <a:bodyPr/>
        <a:lstStyle/>
        <a:p>
          <a:endParaRPr lang="ru-RU"/>
        </a:p>
      </dgm:t>
    </dgm:pt>
    <dgm:pt modelId="{EB680BB2-6051-47DA-9CD6-4AA2393B9002}" type="sibTrans" cxnId="{31B837CA-BDE4-4563-B418-3C4FA74B44B2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F79646"/>
        </a:solidFill>
      </dgm:spPr>
      <dgm:t>
        <a:bodyPr/>
        <a:lstStyle/>
        <a:p>
          <a:endParaRPr lang="ru-RU"/>
        </a:p>
      </dgm:t>
    </dgm:pt>
    <dgm:pt modelId="{301E5AB2-71B6-4D78-B8F8-8F621494D438}">
      <dgm:prSet phldrT="[Текст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rgbClr val="F79646"/>
          </a:solidFill>
        </a:ln>
      </dgm:spPr>
      <dgm:t>
        <a:bodyPr/>
        <a:lstStyle/>
        <a:p>
          <a:r>
            <a:rPr lang="ru-RU" sz="1400" b="1" dirty="0">
              <a:solidFill>
                <a:schemeClr val="tx1"/>
              </a:solidFill>
            </a:rPr>
            <a:t>Министерство цифрового развития и инф. технологий</a:t>
          </a:r>
        </a:p>
      </dgm:t>
    </dgm:pt>
    <dgm:pt modelId="{FFEE34F5-7509-4CBD-952F-66FD4FA8A043}" type="parTrans" cxnId="{46CDADA5-1590-4793-B0D0-453BE23FE431}">
      <dgm:prSet/>
      <dgm:spPr/>
      <dgm:t>
        <a:bodyPr/>
        <a:lstStyle/>
        <a:p>
          <a:endParaRPr lang="ru-RU"/>
        </a:p>
      </dgm:t>
    </dgm:pt>
    <dgm:pt modelId="{332330DC-A4B7-41D2-8C07-BF58F731BDD5}" type="sibTrans" cxnId="{46CDADA5-1590-4793-B0D0-453BE23FE431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F79646"/>
        </a:solidFill>
      </dgm:spPr>
      <dgm:t>
        <a:bodyPr/>
        <a:lstStyle/>
        <a:p>
          <a:endParaRPr lang="ru-RU" dirty="0"/>
        </a:p>
      </dgm:t>
    </dgm:pt>
    <dgm:pt modelId="{E9A2851F-39B9-486C-AE79-6BCB2698BCC6}">
      <dgm:prSet phldrT="[Текст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rgbClr val="F79646"/>
          </a:solidFill>
        </a:ln>
      </dgm:spPr>
      <dgm:t>
        <a:bodyPr/>
        <a:lstStyle/>
        <a:p>
          <a:r>
            <a:rPr lang="ru-RU" sz="1400" b="1" dirty="0">
              <a:solidFill>
                <a:schemeClr val="tx1"/>
              </a:solidFill>
            </a:rPr>
            <a:t>ИОГВ</a:t>
          </a:r>
        </a:p>
      </dgm:t>
    </dgm:pt>
    <dgm:pt modelId="{00709B60-082B-4865-9EB9-49D3E0661671}" type="parTrans" cxnId="{DD433364-5F0F-463F-B70A-4DC0FD52C48D}">
      <dgm:prSet/>
      <dgm:spPr/>
      <dgm:t>
        <a:bodyPr/>
        <a:lstStyle/>
        <a:p>
          <a:endParaRPr lang="ru-RU"/>
        </a:p>
      </dgm:t>
    </dgm:pt>
    <dgm:pt modelId="{9F013BDF-028D-4CFE-81B1-959693481A1A}" type="sibTrans" cxnId="{DD433364-5F0F-463F-B70A-4DC0FD52C48D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F79646"/>
        </a:solidFill>
      </dgm:spPr>
      <dgm:t>
        <a:bodyPr/>
        <a:lstStyle/>
        <a:p>
          <a:endParaRPr lang="ru-RU"/>
        </a:p>
      </dgm:t>
    </dgm:pt>
    <dgm:pt modelId="{24C03693-9E79-40F2-B335-A07FBDD9A897}">
      <dgm:prSet phldrT="[Текст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rgbClr val="F79646"/>
          </a:solidFill>
        </a:ln>
      </dgm:spPr>
      <dgm:t>
        <a:bodyPr/>
        <a:lstStyle/>
        <a:p>
          <a:r>
            <a:rPr lang="ru-RU" sz="1400" b="1" dirty="0">
              <a:solidFill>
                <a:schemeClr val="tx1"/>
              </a:solidFill>
            </a:rPr>
            <a:t>ГКУ ТО ЦИТ</a:t>
          </a:r>
        </a:p>
      </dgm:t>
    </dgm:pt>
    <dgm:pt modelId="{5918F7D1-6833-4502-B0D6-49EA6C90B832}" type="parTrans" cxnId="{DA2CECB7-8D13-4015-96C7-39950181C5B5}">
      <dgm:prSet/>
      <dgm:spPr/>
      <dgm:t>
        <a:bodyPr/>
        <a:lstStyle/>
        <a:p>
          <a:endParaRPr lang="ru-RU"/>
        </a:p>
      </dgm:t>
    </dgm:pt>
    <dgm:pt modelId="{39E623BD-671C-453A-90A5-EC68E2512078}" type="sibTrans" cxnId="{DA2CECB7-8D13-4015-96C7-39950181C5B5}">
      <dgm:prSet/>
      <dgm:spPr/>
      <dgm:t>
        <a:bodyPr/>
        <a:lstStyle/>
        <a:p>
          <a:endParaRPr lang="ru-RU"/>
        </a:p>
      </dgm:t>
    </dgm:pt>
    <dgm:pt modelId="{A9419EBF-39B3-4B49-94EC-E2962BA57B5D}" type="pres">
      <dgm:prSet presAssocID="{81EFAFDE-3E7E-43FD-9E27-E7DE43CB5906}" presName="linearFlow" presStyleCnt="0">
        <dgm:presLayoutVars>
          <dgm:resizeHandles val="exact"/>
        </dgm:presLayoutVars>
      </dgm:prSet>
      <dgm:spPr/>
    </dgm:pt>
    <dgm:pt modelId="{7FBEAACF-DB53-454A-B1FC-0C1B67919905}" type="pres">
      <dgm:prSet presAssocID="{849B5A4C-9029-49E7-956F-E5D9736FA1EC}" presName="node" presStyleLbl="node1" presStyleIdx="0" presStyleCnt="6" custScaleX="138234" custScaleY="142211" custLinFactNeighborX="240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C6B274-1D65-4D2F-AB90-0AE3CABE8EB6}" type="pres">
      <dgm:prSet presAssocID="{CA883416-0207-47C9-8025-2E0E8BEFBD3D}" presName="sibTrans" presStyleLbl="sibTrans2D1" presStyleIdx="0" presStyleCnt="5"/>
      <dgm:spPr/>
      <dgm:t>
        <a:bodyPr/>
        <a:lstStyle/>
        <a:p>
          <a:endParaRPr lang="ru-RU"/>
        </a:p>
      </dgm:t>
    </dgm:pt>
    <dgm:pt modelId="{48F03530-975A-4CB1-9B56-0F55238BB337}" type="pres">
      <dgm:prSet presAssocID="{CA883416-0207-47C9-8025-2E0E8BEFBD3D}" presName="connectorText" presStyleLbl="sibTrans2D1" presStyleIdx="0" presStyleCnt="5"/>
      <dgm:spPr/>
      <dgm:t>
        <a:bodyPr/>
        <a:lstStyle/>
        <a:p>
          <a:endParaRPr lang="ru-RU"/>
        </a:p>
      </dgm:t>
    </dgm:pt>
    <dgm:pt modelId="{D878F342-0C29-4DCB-87DF-6CFE322A9857}" type="pres">
      <dgm:prSet presAssocID="{46A14A24-AB52-47B1-94CF-E5E5B19E27C3}" presName="node" presStyleLbl="node1" presStyleIdx="1" presStyleCnt="6" custScaleX="138234" custLinFactNeighborX="240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D2AFD9-C063-49CF-B368-390E1131E20D}" type="pres">
      <dgm:prSet presAssocID="{2A287E12-D02F-4C55-964C-EE0FA52C88EA}" presName="sibTrans" presStyleLbl="sibTrans2D1" presStyleIdx="1" presStyleCnt="5"/>
      <dgm:spPr/>
      <dgm:t>
        <a:bodyPr/>
        <a:lstStyle/>
        <a:p>
          <a:endParaRPr lang="ru-RU"/>
        </a:p>
      </dgm:t>
    </dgm:pt>
    <dgm:pt modelId="{1B3316EC-09F0-4656-A43C-7664F88CC161}" type="pres">
      <dgm:prSet presAssocID="{2A287E12-D02F-4C55-964C-EE0FA52C88EA}" presName="connectorText" presStyleLbl="sibTrans2D1" presStyleIdx="1" presStyleCnt="5"/>
      <dgm:spPr/>
      <dgm:t>
        <a:bodyPr/>
        <a:lstStyle/>
        <a:p>
          <a:endParaRPr lang="ru-RU"/>
        </a:p>
      </dgm:t>
    </dgm:pt>
    <dgm:pt modelId="{7512A6F1-35AE-43A1-ADC7-8941D521BB8B}" type="pres">
      <dgm:prSet presAssocID="{B04634C0-0B44-4013-A052-E6F72B6E195C}" presName="node" presStyleLbl="node1" presStyleIdx="2" presStyleCnt="6" custScaleX="168628" custLinFactNeighborX="24198" custLinFactNeighborY="164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4F0E39-1BAD-4775-BECF-F0B0A9E929F5}" type="pres">
      <dgm:prSet presAssocID="{EB680BB2-6051-47DA-9CD6-4AA2393B9002}" presName="sibTrans" presStyleLbl="sibTrans2D1" presStyleIdx="2" presStyleCnt="5"/>
      <dgm:spPr/>
      <dgm:t>
        <a:bodyPr/>
        <a:lstStyle/>
        <a:p>
          <a:endParaRPr lang="ru-RU"/>
        </a:p>
      </dgm:t>
    </dgm:pt>
    <dgm:pt modelId="{1188B41D-7336-4A76-B388-39184812C27E}" type="pres">
      <dgm:prSet presAssocID="{EB680BB2-6051-47DA-9CD6-4AA2393B9002}" presName="connectorText" presStyleLbl="sibTrans2D1" presStyleIdx="2" presStyleCnt="5"/>
      <dgm:spPr/>
      <dgm:t>
        <a:bodyPr/>
        <a:lstStyle/>
        <a:p>
          <a:endParaRPr lang="ru-RU"/>
        </a:p>
      </dgm:t>
    </dgm:pt>
    <dgm:pt modelId="{67A2C268-2510-4BD5-8F76-A360956E9BA4}" type="pres">
      <dgm:prSet presAssocID="{301E5AB2-71B6-4D78-B8F8-8F621494D438}" presName="node" presStyleLbl="node1" presStyleIdx="3" presStyleCnt="6" custScaleX="151007" custLinFactNeighborX="24320" custLinFactNeighborY="-12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99EFBC-4E1D-426B-9689-BE38D6B7CB9D}" type="pres">
      <dgm:prSet presAssocID="{332330DC-A4B7-41D2-8C07-BF58F731BDD5}" presName="sibTrans" presStyleLbl="sibTrans2D1" presStyleIdx="3" presStyleCnt="5"/>
      <dgm:spPr/>
      <dgm:t>
        <a:bodyPr/>
        <a:lstStyle/>
        <a:p>
          <a:endParaRPr lang="ru-RU"/>
        </a:p>
      </dgm:t>
    </dgm:pt>
    <dgm:pt modelId="{190FA4E8-41A6-412C-B987-2B0F66498A50}" type="pres">
      <dgm:prSet presAssocID="{332330DC-A4B7-41D2-8C07-BF58F731BDD5}" presName="connectorText" presStyleLbl="sibTrans2D1" presStyleIdx="3" presStyleCnt="5"/>
      <dgm:spPr/>
      <dgm:t>
        <a:bodyPr/>
        <a:lstStyle/>
        <a:p>
          <a:endParaRPr lang="ru-RU"/>
        </a:p>
      </dgm:t>
    </dgm:pt>
    <dgm:pt modelId="{7700BE14-E9EB-4093-97E7-C66C62F9D984}" type="pres">
      <dgm:prSet presAssocID="{E9A2851F-39B9-486C-AE79-6BCB2698BCC6}" presName="node" presStyleLbl="node1" presStyleIdx="4" presStyleCnt="6" custScaleX="138234" custLinFactNeighborX="240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8C6FA2-5CC7-4EFD-8265-60B5E9F42AFE}" type="pres">
      <dgm:prSet presAssocID="{9F013BDF-028D-4CFE-81B1-959693481A1A}" presName="sibTrans" presStyleLbl="sibTrans2D1" presStyleIdx="4" presStyleCnt="5"/>
      <dgm:spPr/>
      <dgm:t>
        <a:bodyPr/>
        <a:lstStyle/>
        <a:p>
          <a:endParaRPr lang="ru-RU"/>
        </a:p>
      </dgm:t>
    </dgm:pt>
    <dgm:pt modelId="{6231E0A1-EB9A-4A13-B41F-B4F836D1CE5E}" type="pres">
      <dgm:prSet presAssocID="{9F013BDF-028D-4CFE-81B1-959693481A1A}" presName="connectorText" presStyleLbl="sibTrans2D1" presStyleIdx="4" presStyleCnt="5"/>
      <dgm:spPr/>
      <dgm:t>
        <a:bodyPr/>
        <a:lstStyle/>
        <a:p>
          <a:endParaRPr lang="ru-RU"/>
        </a:p>
      </dgm:t>
    </dgm:pt>
    <dgm:pt modelId="{F9DDCD46-FC8E-4AB9-80E3-8A7968DA591B}" type="pres">
      <dgm:prSet presAssocID="{24C03693-9E79-40F2-B335-A07FBDD9A897}" presName="node" presStyleLbl="node1" presStyleIdx="5" presStyleCnt="6" custScaleX="138234" custLinFactNeighborX="240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5DEC134-384B-4B08-B467-69CBB4D49FEC}" srcId="{81EFAFDE-3E7E-43FD-9E27-E7DE43CB5906}" destId="{849B5A4C-9029-49E7-956F-E5D9736FA1EC}" srcOrd="0" destOrd="0" parTransId="{DADABC70-1BEF-45D5-8E19-5B4F6ACF9FA8}" sibTransId="{CA883416-0207-47C9-8025-2E0E8BEFBD3D}"/>
    <dgm:cxn modelId="{3E7E2D54-9D60-43C7-82B2-213765A85A62}" type="presOf" srcId="{B04634C0-0B44-4013-A052-E6F72B6E195C}" destId="{7512A6F1-35AE-43A1-ADC7-8941D521BB8B}" srcOrd="0" destOrd="0" presId="urn:microsoft.com/office/officeart/2005/8/layout/process2"/>
    <dgm:cxn modelId="{FA1BB036-3717-4EE1-A83E-291DB5DB8A54}" type="presOf" srcId="{EB680BB2-6051-47DA-9CD6-4AA2393B9002}" destId="{9F4F0E39-1BAD-4775-BECF-F0B0A9E929F5}" srcOrd="0" destOrd="0" presId="urn:microsoft.com/office/officeart/2005/8/layout/process2"/>
    <dgm:cxn modelId="{DD433364-5F0F-463F-B70A-4DC0FD52C48D}" srcId="{81EFAFDE-3E7E-43FD-9E27-E7DE43CB5906}" destId="{E9A2851F-39B9-486C-AE79-6BCB2698BCC6}" srcOrd="4" destOrd="0" parTransId="{00709B60-082B-4865-9EB9-49D3E0661671}" sibTransId="{9F013BDF-028D-4CFE-81B1-959693481A1A}"/>
    <dgm:cxn modelId="{F81CFFC1-9604-4D64-959E-90D67B622A2D}" type="presOf" srcId="{332330DC-A4B7-41D2-8C07-BF58F731BDD5}" destId="{190FA4E8-41A6-412C-B987-2B0F66498A50}" srcOrd="1" destOrd="0" presId="urn:microsoft.com/office/officeart/2005/8/layout/process2"/>
    <dgm:cxn modelId="{31B837CA-BDE4-4563-B418-3C4FA74B44B2}" srcId="{81EFAFDE-3E7E-43FD-9E27-E7DE43CB5906}" destId="{B04634C0-0B44-4013-A052-E6F72B6E195C}" srcOrd="2" destOrd="0" parTransId="{1F2F82FE-9203-46C2-B493-E00B4A393AD5}" sibTransId="{EB680BB2-6051-47DA-9CD6-4AA2393B9002}"/>
    <dgm:cxn modelId="{5AA39344-3658-4172-8FCC-D0FA8634B3E3}" type="presOf" srcId="{E9A2851F-39B9-486C-AE79-6BCB2698BCC6}" destId="{7700BE14-E9EB-4093-97E7-C66C62F9D984}" srcOrd="0" destOrd="0" presId="urn:microsoft.com/office/officeart/2005/8/layout/process2"/>
    <dgm:cxn modelId="{6B7A8380-2931-4B39-B07E-D89A6F025951}" type="presOf" srcId="{81EFAFDE-3E7E-43FD-9E27-E7DE43CB5906}" destId="{A9419EBF-39B3-4B49-94EC-E2962BA57B5D}" srcOrd="0" destOrd="0" presId="urn:microsoft.com/office/officeart/2005/8/layout/process2"/>
    <dgm:cxn modelId="{6910E301-697F-4F83-AA59-F2C95DEE3D2F}" type="presOf" srcId="{CA883416-0207-47C9-8025-2E0E8BEFBD3D}" destId="{48F03530-975A-4CB1-9B56-0F55238BB337}" srcOrd="1" destOrd="0" presId="urn:microsoft.com/office/officeart/2005/8/layout/process2"/>
    <dgm:cxn modelId="{81FAE627-A2FA-42CC-9CC1-93A5485D6751}" type="presOf" srcId="{301E5AB2-71B6-4D78-B8F8-8F621494D438}" destId="{67A2C268-2510-4BD5-8F76-A360956E9BA4}" srcOrd="0" destOrd="0" presId="urn:microsoft.com/office/officeart/2005/8/layout/process2"/>
    <dgm:cxn modelId="{61DADD70-9E66-48EF-BBFA-2BD223B48220}" type="presOf" srcId="{CA883416-0207-47C9-8025-2E0E8BEFBD3D}" destId="{A2C6B274-1D65-4D2F-AB90-0AE3CABE8EB6}" srcOrd="0" destOrd="0" presId="urn:microsoft.com/office/officeart/2005/8/layout/process2"/>
    <dgm:cxn modelId="{0F5B73B8-FADF-412F-9195-712C24F6B0C9}" type="presOf" srcId="{2A287E12-D02F-4C55-964C-EE0FA52C88EA}" destId="{59D2AFD9-C063-49CF-B368-390E1131E20D}" srcOrd="0" destOrd="0" presId="urn:microsoft.com/office/officeart/2005/8/layout/process2"/>
    <dgm:cxn modelId="{F422D347-84F5-482B-9391-C7F49C4F243C}" type="presOf" srcId="{9F013BDF-028D-4CFE-81B1-959693481A1A}" destId="{548C6FA2-5CC7-4EFD-8265-60B5E9F42AFE}" srcOrd="0" destOrd="0" presId="urn:microsoft.com/office/officeart/2005/8/layout/process2"/>
    <dgm:cxn modelId="{2ACB4F0B-E690-41D6-9965-E7F8F0464EFB}" type="presOf" srcId="{24C03693-9E79-40F2-B335-A07FBDD9A897}" destId="{F9DDCD46-FC8E-4AB9-80E3-8A7968DA591B}" srcOrd="0" destOrd="0" presId="urn:microsoft.com/office/officeart/2005/8/layout/process2"/>
    <dgm:cxn modelId="{175CD3E0-B087-479A-927F-1532AFBBFD3A}" type="presOf" srcId="{849B5A4C-9029-49E7-956F-E5D9736FA1EC}" destId="{7FBEAACF-DB53-454A-B1FC-0C1B67919905}" srcOrd="0" destOrd="0" presId="urn:microsoft.com/office/officeart/2005/8/layout/process2"/>
    <dgm:cxn modelId="{B25A3987-0277-4CDE-9715-30A52E58E5D2}" type="presOf" srcId="{EB680BB2-6051-47DA-9CD6-4AA2393B9002}" destId="{1188B41D-7336-4A76-B388-39184812C27E}" srcOrd="1" destOrd="0" presId="urn:microsoft.com/office/officeart/2005/8/layout/process2"/>
    <dgm:cxn modelId="{4E18504B-8AC4-494B-B57C-CCFCB39241AB}" type="presOf" srcId="{2A287E12-D02F-4C55-964C-EE0FA52C88EA}" destId="{1B3316EC-09F0-4656-A43C-7664F88CC161}" srcOrd="1" destOrd="0" presId="urn:microsoft.com/office/officeart/2005/8/layout/process2"/>
    <dgm:cxn modelId="{AC4D7C93-FF37-4494-9FDB-1FEF9B90C8B0}" type="presOf" srcId="{46A14A24-AB52-47B1-94CF-E5E5B19E27C3}" destId="{D878F342-0C29-4DCB-87DF-6CFE322A9857}" srcOrd="0" destOrd="0" presId="urn:microsoft.com/office/officeart/2005/8/layout/process2"/>
    <dgm:cxn modelId="{DA2CECB7-8D13-4015-96C7-39950181C5B5}" srcId="{81EFAFDE-3E7E-43FD-9E27-E7DE43CB5906}" destId="{24C03693-9E79-40F2-B335-A07FBDD9A897}" srcOrd="5" destOrd="0" parTransId="{5918F7D1-6833-4502-B0D6-49EA6C90B832}" sibTransId="{39E623BD-671C-453A-90A5-EC68E2512078}"/>
    <dgm:cxn modelId="{46CDADA5-1590-4793-B0D0-453BE23FE431}" srcId="{81EFAFDE-3E7E-43FD-9E27-E7DE43CB5906}" destId="{301E5AB2-71B6-4D78-B8F8-8F621494D438}" srcOrd="3" destOrd="0" parTransId="{FFEE34F5-7509-4CBD-952F-66FD4FA8A043}" sibTransId="{332330DC-A4B7-41D2-8C07-BF58F731BDD5}"/>
    <dgm:cxn modelId="{EBBFF204-7E60-4763-9BDC-7F7629DA6C07}" type="presOf" srcId="{9F013BDF-028D-4CFE-81B1-959693481A1A}" destId="{6231E0A1-EB9A-4A13-B41F-B4F836D1CE5E}" srcOrd="1" destOrd="0" presId="urn:microsoft.com/office/officeart/2005/8/layout/process2"/>
    <dgm:cxn modelId="{5EB6F6D2-D356-4DCE-B909-82E29A306F18}" srcId="{81EFAFDE-3E7E-43FD-9E27-E7DE43CB5906}" destId="{46A14A24-AB52-47B1-94CF-E5E5B19E27C3}" srcOrd="1" destOrd="0" parTransId="{2CDD51D1-D47E-4AA3-BD96-F5CC1722A6C8}" sibTransId="{2A287E12-D02F-4C55-964C-EE0FA52C88EA}"/>
    <dgm:cxn modelId="{0DDD1E60-CD21-4E87-AC2E-47EDC6C9C76F}" type="presOf" srcId="{332330DC-A4B7-41D2-8C07-BF58F731BDD5}" destId="{B099EFBC-4E1D-426B-9689-BE38D6B7CB9D}" srcOrd="0" destOrd="0" presId="urn:microsoft.com/office/officeart/2005/8/layout/process2"/>
    <dgm:cxn modelId="{B508347B-F53C-4522-9175-E946BB113148}" type="presParOf" srcId="{A9419EBF-39B3-4B49-94EC-E2962BA57B5D}" destId="{7FBEAACF-DB53-454A-B1FC-0C1B67919905}" srcOrd="0" destOrd="0" presId="urn:microsoft.com/office/officeart/2005/8/layout/process2"/>
    <dgm:cxn modelId="{B64CEF22-EAE6-42DD-BC0D-8319B4DCE26E}" type="presParOf" srcId="{A9419EBF-39B3-4B49-94EC-E2962BA57B5D}" destId="{A2C6B274-1D65-4D2F-AB90-0AE3CABE8EB6}" srcOrd="1" destOrd="0" presId="urn:microsoft.com/office/officeart/2005/8/layout/process2"/>
    <dgm:cxn modelId="{14635A2C-B04B-4633-9989-1DCCD60878AA}" type="presParOf" srcId="{A2C6B274-1D65-4D2F-AB90-0AE3CABE8EB6}" destId="{48F03530-975A-4CB1-9B56-0F55238BB337}" srcOrd="0" destOrd="0" presId="urn:microsoft.com/office/officeart/2005/8/layout/process2"/>
    <dgm:cxn modelId="{36D67367-F606-4C1F-955C-5D94D9CBC350}" type="presParOf" srcId="{A9419EBF-39B3-4B49-94EC-E2962BA57B5D}" destId="{D878F342-0C29-4DCB-87DF-6CFE322A9857}" srcOrd="2" destOrd="0" presId="urn:microsoft.com/office/officeart/2005/8/layout/process2"/>
    <dgm:cxn modelId="{BBA13A46-4DDF-4B23-9A92-0F4156B8A28F}" type="presParOf" srcId="{A9419EBF-39B3-4B49-94EC-E2962BA57B5D}" destId="{59D2AFD9-C063-49CF-B368-390E1131E20D}" srcOrd="3" destOrd="0" presId="urn:microsoft.com/office/officeart/2005/8/layout/process2"/>
    <dgm:cxn modelId="{2D6A2B10-F26E-4E60-8562-88EF98DCF24D}" type="presParOf" srcId="{59D2AFD9-C063-49CF-B368-390E1131E20D}" destId="{1B3316EC-09F0-4656-A43C-7664F88CC161}" srcOrd="0" destOrd="0" presId="urn:microsoft.com/office/officeart/2005/8/layout/process2"/>
    <dgm:cxn modelId="{7FF56E12-7D15-401A-A866-19E7D0E4D56D}" type="presParOf" srcId="{A9419EBF-39B3-4B49-94EC-E2962BA57B5D}" destId="{7512A6F1-35AE-43A1-ADC7-8941D521BB8B}" srcOrd="4" destOrd="0" presId="urn:microsoft.com/office/officeart/2005/8/layout/process2"/>
    <dgm:cxn modelId="{BC885B3C-6D2D-464C-83F5-3E242121D525}" type="presParOf" srcId="{A9419EBF-39B3-4B49-94EC-E2962BA57B5D}" destId="{9F4F0E39-1BAD-4775-BECF-F0B0A9E929F5}" srcOrd="5" destOrd="0" presId="urn:microsoft.com/office/officeart/2005/8/layout/process2"/>
    <dgm:cxn modelId="{F410FCB8-F49D-4715-9D10-82F44B9F6B02}" type="presParOf" srcId="{9F4F0E39-1BAD-4775-BECF-F0B0A9E929F5}" destId="{1188B41D-7336-4A76-B388-39184812C27E}" srcOrd="0" destOrd="0" presId="urn:microsoft.com/office/officeart/2005/8/layout/process2"/>
    <dgm:cxn modelId="{93D5E771-2232-4A96-90FF-F7C127C3DFD9}" type="presParOf" srcId="{A9419EBF-39B3-4B49-94EC-E2962BA57B5D}" destId="{67A2C268-2510-4BD5-8F76-A360956E9BA4}" srcOrd="6" destOrd="0" presId="urn:microsoft.com/office/officeart/2005/8/layout/process2"/>
    <dgm:cxn modelId="{FEFDB6CA-90B7-4F13-8CBB-14EDEF24AC78}" type="presParOf" srcId="{A9419EBF-39B3-4B49-94EC-E2962BA57B5D}" destId="{B099EFBC-4E1D-426B-9689-BE38D6B7CB9D}" srcOrd="7" destOrd="0" presId="urn:microsoft.com/office/officeart/2005/8/layout/process2"/>
    <dgm:cxn modelId="{385F584F-0342-46E0-A2A1-128E5C7420ED}" type="presParOf" srcId="{B099EFBC-4E1D-426B-9689-BE38D6B7CB9D}" destId="{190FA4E8-41A6-412C-B987-2B0F66498A50}" srcOrd="0" destOrd="0" presId="urn:microsoft.com/office/officeart/2005/8/layout/process2"/>
    <dgm:cxn modelId="{F7508266-1800-4184-802B-E3D46C5EB093}" type="presParOf" srcId="{A9419EBF-39B3-4B49-94EC-E2962BA57B5D}" destId="{7700BE14-E9EB-4093-97E7-C66C62F9D984}" srcOrd="8" destOrd="0" presId="urn:microsoft.com/office/officeart/2005/8/layout/process2"/>
    <dgm:cxn modelId="{F2DE9120-2721-4F23-A65E-DD020893F72C}" type="presParOf" srcId="{A9419EBF-39B3-4B49-94EC-E2962BA57B5D}" destId="{548C6FA2-5CC7-4EFD-8265-60B5E9F42AFE}" srcOrd="9" destOrd="0" presId="urn:microsoft.com/office/officeart/2005/8/layout/process2"/>
    <dgm:cxn modelId="{5D5D350C-FE11-4D15-91E0-4BF27988CFA8}" type="presParOf" srcId="{548C6FA2-5CC7-4EFD-8265-60B5E9F42AFE}" destId="{6231E0A1-EB9A-4A13-B41F-B4F836D1CE5E}" srcOrd="0" destOrd="0" presId="urn:microsoft.com/office/officeart/2005/8/layout/process2"/>
    <dgm:cxn modelId="{03AAB593-67EC-4E51-ACCB-81C8FAF724E6}" type="presParOf" srcId="{A9419EBF-39B3-4B49-94EC-E2962BA57B5D}" destId="{F9DDCD46-FC8E-4AB9-80E3-8A7968DA591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67C3F-F911-49E3-8744-97CF8A739DA2}">
      <dsp:nvSpPr>
        <dsp:cNvPr id="0" name=""/>
        <dsp:cNvSpPr/>
      </dsp:nvSpPr>
      <dsp:spPr>
        <a:xfrm>
          <a:off x="0" y="0"/>
          <a:ext cx="660774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E6B93-8833-4F2E-8E79-51F716E11B7F}">
      <dsp:nvSpPr>
        <dsp:cNvPr id="0" name=""/>
        <dsp:cNvSpPr/>
      </dsp:nvSpPr>
      <dsp:spPr>
        <a:xfrm>
          <a:off x="311145" y="0"/>
          <a:ext cx="4625422" cy="3117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830" tIns="0" rIns="17483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u="sng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нормативное регулирование цифровой среды;</a:t>
          </a:r>
          <a:r>
            <a:rPr lang="ru-RU" sz="16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ru-RU" sz="1600" b="1" kern="1200" dirty="0">
            <a:solidFill>
              <a:schemeClr val="bg1"/>
            </a:solidFill>
          </a:endParaRPr>
        </a:p>
      </dsp:txBody>
      <dsp:txXfrm>
        <a:off x="326364" y="15219"/>
        <a:ext cx="4594984" cy="281330"/>
      </dsp:txXfrm>
    </dsp:sp>
    <dsp:sp modelId="{F80C900E-3C2F-41C4-8D03-EA8A86E24FCF}">
      <dsp:nvSpPr>
        <dsp:cNvPr id="0" name=""/>
        <dsp:cNvSpPr/>
      </dsp:nvSpPr>
      <dsp:spPr>
        <a:xfrm>
          <a:off x="0" y="815066"/>
          <a:ext cx="660774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4E8EA-7B99-4773-88DA-B42C20585E82}">
      <dsp:nvSpPr>
        <dsp:cNvPr id="0" name=""/>
        <dsp:cNvSpPr/>
      </dsp:nvSpPr>
      <dsp:spPr>
        <a:xfrm>
          <a:off x="330387" y="578906"/>
          <a:ext cx="4625422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830" tIns="0" rIns="17483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u="sng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информационная инфраструктура; </a:t>
          </a:r>
        </a:p>
      </dsp:txBody>
      <dsp:txXfrm>
        <a:off x="353444" y="601963"/>
        <a:ext cx="4579308" cy="426206"/>
      </dsp:txXfrm>
    </dsp:sp>
    <dsp:sp modelId="{1C1453DE-0F52-4086-BCC0-48218E4E2818}">
      <dsp:nvSpPr>
        <dsp:cNvPr id="0" name=""/>
        <dsp:cNvSpPr/>
      </dsp:nvSpPr>
      <dsp:spPr>
        <a:xfrm>
          <a:off x="0" y="1540826"/>
          <a:ext cx="660774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8EBA9-E2AC-40D4-9C4C-59CDF75879A1}">
      <dsp:nvSpPr>
        <dsp:cNvPr id="0" name=""/>
        <dsp:cNvSpPr/>
      </dsp:nvSpPr>
      <dsp:spPr>
        <a:xfrm>
          <a:off x="330387" y="1304666"/>
          <a:ext cx="4625422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830" tIns="0" rIns="17483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u="sng" kern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кадры для цифровой экономики;</a:t>
          </a:r>
          <a:r>
            <a:rPr lang="ru-RU" sz="1600" kern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ru-RU" sz="16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3444" y="1327723"/>
        <a:ext cx="4579308" cy="426206"/>
      </dsp:txXfrm>
    </dsp:sp>
    <dsp:sp modelId="{EE714677-3692-4D73-A7A8-44CC0F363EED}">
      <dsp:nvSpPr>
        <dsp:cNvPr id="0" name=""/>
        <dsp:cNvSpPr/>
      </dsp:nvSpPr>
      <dsp:spPr>
        <a:xfrm>
          <a:off x="0" y="2266586"/>
          <a:ext cx="660774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57B4A-C48D-4F36-AD4A-04AA2DF2AC78}">
      <dsp:nvSpPr>
        <dsp:cNvPr id="0" name=""/>
        <dsp:cNvSpPr/>
      </dsp:nvSpPr>
      <dsp:spPr>
        <a:xfrm>
          <a:off x="330387" y="2030426"/>
          <a:ext cx="4625422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830" tIns="0" rIns="17483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u="sng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информационная безопасность;</a:t>
          </a:r>
        </a:p>
      </dsp:txBody>
      <dsp:txXfrm>
        <a:off x="353444" y="2053483"/>
        <a:ext cx="4579308" cy="426206"/>
      </dsp:txXfrm>
    </dsp:sp>
    <dsp:sp modelId="{C9DF8F8D-C5CD-48C4-972E-4B0A8912918C}">
      <dsp:nvSpPr>
        <dsp:cNvPr id="0" name=""/>
        <dsp:cNvSpPr/>
      </dsp:nvSpPr>
      <dsp:spPr>
        <a:xfrm>
          <a:off x="0" y="2992346"/>
          <a:ext cx="660774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FA52F-2455-4CA6-AA36-67E9937601F6}">
      <dsp:nvSpPr>
        <dsp:cNvPr id="0" name=""/>
        <dsp:cNvSpPr/>
      </dsp:nvSpPr>
      <dsp:spPr>
        <a:xfrm>
          <a:off x="330387" y="2756186"/>
          <a:ext cx="4625422" cy="472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830" tIns="0" rIns="17483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600" u="sng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цифровые технологии;</a:t>
          </a:r>
        </a:p>
      </dsp:txBody>
      <dsp:txXfrm>
        <a:off x="353444" y="2779243"/>
        <a:ext cx="4579308" cy="426206"/>
      </dsp:txXfrm>
    </dsp:sp>
    <dsp:sp modelId="{A97F15DF-8FB8-40BA-8219-3523A134EFD4}">
      <dsp:nvSpPr>
        <dsp:cNvPr id="0" name=""/>
        <dsp:cNvSpPr/>
      </dsp:nvSpPr>
      <dsp:spPr>
        <a:xfrm>
          <a:off x="0" y="3718106"/>
          <a:ext cx="660774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A1653-1ECB-4159-B1E9-E289F5A392C2}">
      <dsp:nvSpPr>
        <dsp:cNvPr id="0" name=""/>
        <dsp:cNvSpPr/>
      </dsp:nvSpPr>
      <dsp:spPr>
        <a:xfrm>
          <a:off x="330387" y="3481946"/>
          <a:ext cx="462542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830" tIns="0" rIns="17483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600" u="sng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цифровое государственное управление</a:t>
          </a:r>
          <a:endParaRPr lang="ru-RU" altLang="ru-RU" sz="1600" kern="1200" dirty="0">
            <a:solidFill>
              <a:schemeClr val="bg1"/>
            </a:solidFill>
          </a:endParaRPr>
        </a:p>
      </dsp:txBody>
      <dsp:txXfrm>
        <a:off x="353444" y="3505003"/>
        <a:ext cx="4579308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EAACF-DB53-454A-B1FC-0C1B67919905}">
      <dsp:nvSpPr>
        <dsp:cNvPr id="0" name=""/>
        <dsp:cNvSpPr/>
      </dsp:nvSpPr>
      <dsp:spPr>
        <a:xfrm>
          <a:off x="1754461" y="2087"/>
          <a:ext cx="2228712" cy="573208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rgbClr val="F79646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400" b="1" kern="1200" dirty="0">
              <a:solidFill>
                <a:schemeClr val="tx1"/>
              </a:solidFill>
            </a:rPr>
            <a:t>Правительство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400" b="1" kern="1200" dirty="0">
              <a:solidFill>
                <a:schemeClr val="tx1"/>
              </a:solidFill>
            </a:rPr>
            <a:t>Тверской области</a:t>
          </a:r>
        </a:p>
      </dsp:txBody>
      <dsp:txXfrm>
        <a:off x="1771250" y="18876"/>
        <a:ext cx="2195134" cy="539630"/>
      </dsp:txXfrm>
    </dsp:sp>
    <dsp:sp modelId="{A2C6B274-1D65-4D2F-AB90-0AE3CABE8EB6}">
      <dsp:nvSpPr>
        <dsp:cNvPr id="0" name=""/>
        <dsp:cNvSpPr/>
      </dsp:nvSpPr>
      <dsp:spPr>
        <a:xfrm rot="5400000">
          <a:off x="2793242" y="585372"/>
          <a:ext cx="151150" cy="181380"/>
        </a:xfrm>
        <a:prstGeom prst="rightArrow">
          <a:avLst>
            <a:gd name="adj1" fmla="val 60000"/>
            <a:gd name="adj2" fmla="val 50000"/>
          </a:avLst>
        </a:prstGeom>
        <a:solidFill>
          <a:srgbClr val="F79646"/>
        </a:soli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 rot="-5400000">
        <a:off x="2814404" y="600487"/>
        <a:ext cx="108828" cy="105805"/>
      </dsp:txXfrm>
    </dsp:sp>
    <dsp:sp modelId="{D878F342-0C29-4DCB-87DF-6CFE322A9857}">
      <dsp:nvSpPr>
        <dsp:cNvPr id="0" name=""/>
        <dsp:cNvSpPr/>
      </dsp:nvSpPr>
      <dsp:spPr>
        <a:xfrm>
          <a:off x="1754461" y="776830"/>
          <a:ext cx="2228712" cy="403068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rgbClr val="F79646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>
              <a:solidFill>
                <a:schemeClr val="tx1"/>
              </a:solidFill>
            </a:rPr>
            <a:t>Заместитель высшего должностного лица</a:t>
          </a:r>
        </a:p>
      </dsp:txBody>
      <dsp:txXfrm>
        <a:off x="1766266" y="788635"/>
        <a:ext cx="2205102" cy="379458"/>
      </dsp:txXfrm>
    </dsp:sp>
    <dsp:sp modelId="{59D2AFD9-C063-49CF-B368-390E1131E20D}">
      <dsp:nvSpPr>
        <dsp:cNvPr id="0" name=""/>
        <dsp:cNvSpPr/>
      </dsp:nvSpPr>
      <dsp:spPr>
        <a:xfrm rot="5385313">
          <a:off x="2782166" y="1206559"/>
          <a:ext cx="176027" cy="181380"/>
        </a:xfrm>
        <a:prstGeom prst="rightArrow">
          <a:avLst>
            <a:gd name="adj1" fmla="val 60000"/>
            <a:gd name="adj2" fmla="val 50000"/>
          </a:avLst>
        </a:prstGeom>
        <a:solidFill>
          <a:srgbClr val="F79646"/>
        </a:soli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 rot="-5400000">
        <a:off x="2815652" y="1209236"/>
        <a:ext cx="108828" cy="123219"/>
      </dsp:txXfrm>
    </dsp:sp>
    <dsp:sp modelId="{7512A6F1-35AE-43A1-ADC7-8941D521BB8B}">
      <dsp:nvSpPr>
        <dsp:cNvPr id="0" name=""/>
        <dsp:cNvSpPr/>
      </dsp:nvSpPr>
      <dsp:spPr>
        <a:xfrm>
          <a:off x="1512169" y="1414600"/>
          <a:ext cx="2718747" cy="403068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>
              <a:solidFill>
                <a:schemeClr val="tx1"/>
              </a:solidFill>
            </a:rPr>
            <a:t>Координационный совет по информатизации при ПТО</a:t>
          </a:r>
        </a:p>
      </dsp:txBody>
      <dsp:txXfrm>
        <a:off x="1523974" y="1426405"/>
        <a:ext cx="2695137" cy="379458"/>
      </dsp:txXfrm>
    </dsp:sp>
    <dsp:sp modelId="{9F4F0E39-1BAD-4775-BECF-F0B0A9E929F5}">
      <dsp:nvSpPr>
        <dsp:cNvPr id="0" name=""/>
        <dsp:cNvSpPr/>
      </dsp:nvSpPr>
      <dsp:spPr>
        <a:xfrm rot="5388115">
          <a:off x="2810313" y="1809928"/>
          <a:ext cx="124425" cy="181380"/>
        </a:xfrm>
        <a:prstGeom prst="rightArrow">
          <a:avLst>
            <a:gd name="adj1" fmla="val 60000"/>
            <a:gd name="adj2" fmla="val 50000"/>
          </a:avLst>
        </a:prstGeom>
        <a:solidFill>
          <a:srgbClr val="F79646"/>
        </a:soli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 rot="-5400000">
        <a:off x="2818047" y="1838406"/>
        <a:ext cx="108828" cy="87098"/>
      </dsp:txXfrm>
    </dsp:sp>
    <dsp:sp modelId="{67A2C268-2510-4BD5-8F76-A360956E9BA4}">
      <dsp:nvSpPr>
        <dsp:cNvPr id="0" name=""/>
        <dsp:cNvSpPr/>
      </dsp:nvSpPr>
      <dsp:spPr>
        <a:xfrm>
          <a:off x="1656185" y="1983568"/>
          <a:ext cx="2434648" cy="403068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rgbClr val="F79646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>
              <a:solidFill>
                <a:schemeClr val="tx1"/>
              </a:solidFill>
            </a:rPr>
            <a:t>Министерство цифрового развития и инф. технологий</a:t>
          </a:r>
        </a:p>
      </dsp:txBody>
      <dsp:txXfrm>
        <a:off x="1667990" y="1995373"/>
        <a:ext cx="2411038" cy="379458"/>
      </dsp:txXfrm>
    </dsp:sp>
    <dsp:sp modelId="{B099EFBC-4E1D-426B-9689-BE38D6B7CB9D}">
      <dsp:nvSpPr>
        <dsp:cNvPr id="0" name=""/>
        <dsp:cNvSpPr/>
      </dsp:nvSpPr>
      <dsp:spPr>
        <a:xfrm rot="5426568">
          <a:off x="2794660" y="2397947"/>
          <a:ext cx="153006" cy="181380"/>
        </a:xfrm>
        <a:prstGeom prst="rightArrow">
          <a:avLst>
            <a:gd name="adj1" fmla="val 60000"/>
            <a:gd name="adj2" fmla="val 50000"/>
          </a:avLst>
        </a:prstGeom>
        <a:solidFill>
          <a:srgbClr val="F79646"/>
        </a:soli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 dirty="0"/>
        </a:p>
      </dsp:txBody>
      <dsp:txXfrm rot="-5400000">
        <a:off x="2816926" y="2412135"/>
        <a:ext cx="108828" cy="107104"/>
      </dsp:txXfrm>
    </dsp:sp>
    <dsp:sp modelId="{7700BE14-E9EB-4093-97E7-C66C62F9D984}">
      <dsp:nvSpPr>
        <dsp:cNvPr id="0" name=""/>
        <dsp:cNvSpPr/>
      </dsp:nvSpPr>
      <dsp:spPr>
        <a:xfrm>
          <a:off x="1754461" y="2590640"/>
          <a:ext cx="2228712" cy="403068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rgbClr val="F79646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>
              <a:solidFill>
                <a:schemeClr val="tx1"/>
              </a:solidFill>
            </a:rPr>
            <a:t>ИОГВ</a:t>
          </a:r>
        </a:p>
      </dsp:txBody>
      <dsp:txXfrm>
        <a:off x="1766266" y="2602445"/>
        <a:ext cx="2205102" cy="379458"/>
      </dsp:txXfrm>
    </dsp:sp>
    <dsp:sp modelId="{548C6FA2-5CC7-4EFD-8265-60B5E9F42AFE}">
      <dsp:nvSpPr>
        <dsp:cNvPr id="0" name=""/>
        <dsp:cNvSpPr/>
      </dsp:nvSpPr>
      <dsp:spPr>
        <a:xfrm rot="5400000">
          <a:off x="2793242" y="3003785"/>
          <a:ext cx="151150" cy="181380"/>
        </a:xfrm>
        <a:prstGeom prst="rightArrow">
          <a:avLst>
            <a:gd name="adj1" fmla="val 60000"/>
            <a:gd name="adj2" fmla="val 50000"/>
          </a:avLst>
        </a:prstGeom>
        <a:solidFill>
          <a:srgbClr val="F79646"/>
        </a:soli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 rot="-5400000">
        <a:off x="2814404" y="3018900"/>
        <a:ext cx="108828" cy="105805"/>
      </dsp:txXfrm>
    </dsp:sp>
    <dsp:sp modelId="{F9DDCD46-FC8E-4AB9-80E3-8A7968DA591B}">
      <dsp:nvSpPr>
        <dsp:cNvPr id="0" name=""/>
        <dsp:cNvSpPr/>
      </dsp:nvSpPr>
      <dsp:spPr>
        <a:xfrm>
          <a:off x="1754461" y="3195243"/>
          <a:ext cx="2228712" cy="403068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rgbClr val="F79646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>
              <a:solidFill>
                <a:schemeClr val="tx1"/>
              </a:solidFill>
            </a:rPr>
            <a:t>ГКУ ТО ЦИТ</a:t>
          </a:r>
        </a:p>
      </dsp:txBody>
      <dsp:txXfrm>
        <a:off x="1766266" y="3207048"/>
        <a:ext cx="2205102" cy="379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55BD632-3E49-2141-91E4-370D0411A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969" cy="497841"/>
          </a:xfrm>
          <a:prstGeom prst="rect">
            <a:avLst/>
          </a:prstGeom>
        </p:spPr>
        <p:txBody>
          <a:bodyPr vert="horz" lIns="90892" tIns="45445" rIns="90892" bIns="45445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963351-F8C5-9344-8A00-1E4AE5FF60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9578" y="0"/>
            <a:ext cx="2953969" cy="497841"/>
          </a:xfrm>
          <a:prstGeom prst="rect">
            <a:avLst/>
          </a:prstGeom>
        </p:spPr>
        <p:txBody>
          <a:bodyPr vert="horz" lIns="90892" tIns="45445" rIns="90892" bIns="45445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89E2FB2-7CCE-4435-AE86-FB5B8FFF9FB5}" type="datetimeFigureOut">
              <a:rPr lang="ru-RU"/>
              <a:pPr>
                <a:defRPr/>
              </a:pPr>
              <a:t>28.04.2021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ECB13E-7AAD-784C-95A5-1F7423C2A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844"/>
            <a:ext cx="2953969" cy="497841"/>
          </a:xfrm>
          <a:prstGeom prst="rect">
            <a:avLst/>
          </a:prstGeom>
        </p:spPr>
        <p:txBody>
          <a:bodyPr vert="horz" lIns="90892" tIns="45445" rIns="90892" bIns="45445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D4E33D-B683-B946-A642-B7D0830A30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9578" y="9447844"/>
            <a:ext cx="2953969" cy="497841"/>
          </a:xfrm>
          <a:prstGeom prst="rect">
            <a:avLst/>
          </a:prstGeom>
        </p:spPr>
        <p:txBody>
          <a:bodyPr vert="horz" wrap="squar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352CB04-49C5-4A2E-9A32-DF40E0D593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3713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A61C4D-3D7E-DD4A-B016-28442C31B4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969" cy="497841"/>
          </a:xfrm>
          <a:prstGeom prst="rect">
            <a:avLst/>
          </a:prstGeom>
        </p:spPr>
        <p:txBody>
          <a:bodyPr vert="horz" lIns="90892" tIns="45445" rIns="90892" bIns="4544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6FA5F1-3A50-104A-B94B-2F2698E9EC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9578" y="0"/>
            <a:ext cx="2953969" cy="497841"/>
          </a:xfrm>
          <a:prstGeom prst="rect">
            <a:avLst/>
          </a:prstGeom>
        </p:spPr>
        <p:txBody>
          <a:bodyPr vert="horz" lIns="90892" tIns="45445" rIns="90892" bIns="4544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F7A014-5623-42AC-B4AB-7B6DA6B71819}" type="datetimeFigureOut">
              <a:rPr lang="ru-RU"/>
              <a:pPr>
                <a:defRPr/>
              </a:pPr>
              <a:t>28.04.2021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0B729BCF-B319-3648-A5C8-B11A743CAF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30988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92" tIns="45445" rIns="90892" bIns="45445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2DAA325F-6546-6745-854C-99EE360FC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2788" y="4725513"/>
            <a:ext cx="5449564" cy="4475797"/>
          </a:xfrm>
          <a:prstGeom prst="rect">
            <a:avLst/>
          </a:prstGeom>
        </p:spPr>
        <p:txBody>
          <a:bodyPr vert="horz" lIns="90892" tIns="45445" rIns="90892" bIns="45445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E20188-8375-6945-9CCF-A51DA5886E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7844"/>
            <a:ext cx="2953969" cy="497841"/>
          </a:xfrm>
          <a:prstGeom prst="rect">
            <a:avLst/>
          </a:prstGeom>
        </p:spPr>
        <p:txBody>
          <a:bodyPr vert="horz" lIns="90892" tIns="45445" rIns="90892" bIns="4544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CBECE8-4E4A-6440-BDBC-928B6CE954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9578" y="9447844"/>
            <a:ext cx="2953969" cy="497841"/>
          </a:xfrm>
          <a:prstGeom prst="rect">
            <a:avLst/>
          </a:prstGeom>
        </p:spPr>
        <p:txBody>
          <a:bodyPr vert="horz" wrap="squar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4A2F6939-3E25-4CC5-82F5-0F2A2E87F73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9330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10508" y="9532143"/>
            <a:ext cx="2992167" cy="50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02" tIns="46350" rIns="92702" bIns="4635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59F512A-B68C-41F7-9294-8911F6D625BA}" type="slidenum">
              <a:rPr lang="ru-RU" altLang="ru-RU" sz="1200">
                <a:latin typeface="Calibri" pitchFamily="34" charset="0"/>
              </a:rPr>
              <a:pPr algn="r" eaLnBrk="1" hangingPunct="1"/>
              <a:t>1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363" y="752475"/>
            <a:ext cx="6692900" cy="37639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7950" y="741363"/>
            <a:ext cx="6599238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662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4510" indent="-286350">
              <a:defRPr>
                <a:solidFill>
                  <a:schemeClr val="tx1"/>
                </a:solidFill>
                <a:latin typeface="Arial" charset="0"/>
              </a:defRPr>
            </a:lvl2pPr>
            <a:lvl3pPr marL="1145400" indent="-229080">
              <a:defRPr>
                <a:solidFill>
                  <a:schemeClr val="tx1"/>
                </a:solidFill>
                <a:latin typeface="Arial" charset="0"/>
              </a:defRPr>
            </a:lvl3pPr>
            <a:lvl4pPr marL="1603560" indent="-229080">
              <a:defRPr>
                <a:solidFill>
                  <a:schemeClr val="tx1"/>
                </a:solidFill>
                <a:latin typeface="Arial" charset="0"/>
              </a:defRPr>
            </a:lvl4pPr>
            <a:lvl5pPr marL="2061721" indent="-229080">
              <a:defRPr>
                <a:solidFill>
                  <a:schemeClr val="tx1"/>
                </a:solidFill>
                <a:latin typeface="Arial" charset="0"/>
              </a:defRPr>
            </a:lvl5pPr>
            <a:lvl6pPr marL="2519881" indent="-229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8041" indent="-229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6201" indent="-229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4361" indent="-229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7E2A93-2678-4B49-AA73-4077FCB46301}" type="slidenum">
              <a:rPr lang="ru-RU" altLang="ru-RU">
                <a:latin typeface="Calibri" pitchFamily="34" charset="0"/>
                <a:cs typeface="Arial" charset="0"/>
              </a:rPr>
              <a:pPr/>
              <a:t>15</a:t>
            </a:fld>
            <a:endParaRPr lang="ru-RU" altLang="ru-RU">
              <a:latin typeface="Calibri" pitchFamily="34" charset="0"/>
              <a:cs typeface="Arial" charset="0"/>
            </a:endParaRPr>
          </a:p>
        </p:txBody>
      </p:sp>
      <p:sp>
        <p:nvSpPr>
          <p:cNvPr id="21509" name="Нижний колонтитул 4">
            <a:extLst>
              <a:ext uri="{FF2B5EF4-FFF2-40B4-BE49-F238E27FC236}">
                <a16:creationId xmlns:a16="http://schemas.microsoft.com/office/drawing/2014/main" id="{43AF2BBD-FE2D-874E-9042-C13B366F97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>
            <a:extLst>
              <a:ext uri="{FF2B5EF4-FFF2-40B4-BE49-F238E27FC236}">
                <a16:creationId xmlns:a16="http://schemas.microsoft.com/office/drawing/2014/main" id="{364E6927-A026-DA47-B6B0-DB7C0B9AF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423863" y="1244600"/>
            <a:ext cx="5967412" cy="3355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>
            <a:extLst>
              <a:ext uri="{FF2B5EF4-FFF2-40B4-BE49-F238E27FC236}">
                <a16:creationId xmlns:a16="http://schemas.microsoft.com/office/drawing/2014/main" id="{63429E7B-CD1E-AE45-9A7B-6E4D8772A0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1196" y="4787544"/>
            <a:ext cx="5452747" cy="391592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32772" name="Номер слайда 3">
            <a:extLst>
              <a:ext uri="{FF2B5EF4-FFF2-40B4-BE49-F238E27FC236}">
                <a16:creationId xmlns:a16="http://schemas.microsoft.com/office/drawing/2014/main" id="{FCF94DD5-4817-A74E-8762-C5D7911E9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10" indent="-2863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5400" indent="-22908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3560" indent="-22908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1721" indent="-22908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9881" indent="-2290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8041" indent="-2290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6201" indent="-2290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4361" indent="-2290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325EBF-1C42-4448-914C-11BD645836F8}" type="slidenum">
              <a:rPr lang="ru-RU" altLang="ru-RU" sz="1200">
                <a:latin typeface="Calibri" panose="020F0502020204030204" pitchFamily="34" charset="0"/>
              </a:rPr>
              <a:pPr/>
              <a:t>16</a:t>
            </a:fld>
            <a:endParaRPr lang="ru-RU" altLang="ru-RU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>
            <a:extLst>
              <a:ext uri="{FF2B5EF4-FFF2-40B4-BE49-F238E27FC236}">
                <a16:creationId xmlns:a16="http://schemas.microsoft.com/office/drawing/2014/main" id="{364E6927-A026-DA47-B6B0-DB7C0B9AF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423863" y="1244600"/>
            <a:ext cx="5967412" cy="3355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>
            <a:extLst>
              <a:ext uri="{FF2B5EF4-FFF2-40B4-BE49-F238E27FC236}">
                <a16:creationId xmlns:a16="http://schemas.microsoft.com/office/drawing/2014/main" id="{63429E7B-CD1E-AE45-9A7B-6E4D8772A0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1196" y="4787544"/>
            <a:ext cx="5452747" cy="391592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32772" name="Номер слайда 3">
            <a:extLst>
              <a:ext uri="{FF2B5EF4-FFF2-40B4-BE49-F238E27FC236}">
                <a16:creationId xmlns:a16="http://schemas.microsoft.com/office/drawing/2014/main" id="{FCF94DD5-4817-A74E-8762-C5D7911E9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10" indent="-2863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5400" indent="-22908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3560" indent="-22908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1721" indent="-22908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9881" indent="-2290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8041" indent="-2290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6201" indent="-2290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4361" indent="-2290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325EBF-1C42-4448-914C-11BD645836F8}" type="slidenum">
              <a:rPr lang="ru-RU" altLang="ru-RU" sz="1200">
                <a:latin typeface="Calibri" panose="020F0502020204030204" pitchFamily="34" charset="0"/>
              </a:rPr>
              <a:pPr/>
              <a:t>17</a:t>
            </a:fld>
            <a:endParaRPr lang="ru-RU" altLang="ru-RU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30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>
            <a:extLst>
              <a:ext uri="{FF2B5EF4-FFF2-40B4-BE49-F238E27FC236}">
                <a16:creationId xmlns:a16="http://schemas.microsoft.com/office/drawing/2014/main" id="{364E6927-A026-DA47-B6B0-DB7C0B9AF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423863" y="1244600"/>
            <a:ext cx="5967412" cy="3355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>
            <a:extLst>
              <a:ext uri="{FF2B5EF4-FFF2-40B4-BE49-F238E27FC236}">
                <a16:creationId xmlns:a16="http://schemas.microsoft.com/office/drawing/2014/main" id="{63429E7B-CD1E-AE45-9A7B-6E4D8772A0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1196" y="4787544"/>
            <a:ext cx="5452747" cy="391592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32772" name="Номер слайда 3">
            <a:extLst>
              <a:ext uri="{FF2B5EF4-FFF2-40B4-BE49-F238E27FC236}">
                <a16:creationId xmlns:a16="http://schemas.microsoft.com/office/drawing/2014/main" id="{FCF94DD5-4817-A74E-8762-C5D7911E9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10" indent="-2863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5400" indent="-22908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3560" indent="-22908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1721" indent="-22908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9881" indent="-2290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8041" indent="-2290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6201" indent="-2290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4361" indent="-2290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325EBF-1C42-4448-914C-11BD645836F8}" type="slidenum">
              <a:rPr lang="ru-RU" altLang="ru-RU" sz="1200">
                <a:latin typeface="Calibri" panose="020F0502020204030204" pitchFamily="34" charset="0"/>
              </a:rPr>
              <a:pPr/>
              <a:t>18</a:t>
            </a:fld>
            <a:endParaRPr lang="ru-RU" altLang="ru-RU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4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>
            <a:extLst>
              <a:ext uri="{FF2B5EF4-FFF2-40B4-BE49-F238E27FC236}">
                <a16:creationId xmlns:a16="http://schemas.microsoft.com/office/drawing/2014/main" id="{364E6927-A026-DA47-B6B0-DB7C0B9AF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423863" y="1244600"/>
            <a:ext cx="5967412" cy="3355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>
            <a:extLst>
              <a:ext uri="{FF2B5EF4-FFF2-40B4-BE49-F238E27FC236}">
                <a16:creationId xmlns:a16="http://schemas.microsoft.com/office/drawing/2014/main" id="{63429E7B-CD1E-AE45-9A7B-6E4D8772A0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1196" y="4787544"/>
            <a:ext cx="5452747" cy="391592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32772" name="Номер слайда 3">
            <a:extLst>
              <a:ext uri="{FF2B5EF4-FFF2-40B4-BE49-F238E27FC236}">
                <a16:creationId xmlns:a16="http://schemas.microsoft.com/office/drawing/2014/main" id="{FCF94DD5-4817-A74E-8762-C5D7911E9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10" indent="-2863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5400" indent="-22908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3560" indent="-22908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1721" indent="-22908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9881" indent="-2290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8041" indent="-2290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6201" indent="-2290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4361" indent="-2290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325EBF-1C42-4448-914C-11BD645836F8}" type="slidenum">
              <a:rPr lang="ru-RU" altLang="ru-RU" sz="1200">
                <a:latin typeface="Calibri" panose="020F0502020204030204" pitchFamily="34" charset="0"/>
              </a:rPr>
              <a:pPr/>
              <a:t>19</a:t>
            </a:fld>
            <a:endParaRPr lang="ru-RU" altLang="ru-RU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4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59578" y="9449435"/>
            <a:ext cx="2953969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7" tIns="45874" rIns="91747" bIns="45874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2067048-1701-45B4-8296-9B325B8C79BE}" type="slidenum">
              <a:rPr lang="ru-RU" altLang="ru-RU" sz="1200">
                <a:latin typeface="Calibri" pitchFamily="34" charset="0"/>
              </a:rPr>
              <a:pPr algn="r" eaLnBrk="1" hangingPunct="1"/>
              <a:t>20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3257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E5143596-3195-314E-A5CB-D56A00EFEC1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9578" y="9449435"/>
            <a:ext cx="2953969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7" tIns="45874" rIns="91747" bIns="45874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98C2A37-00CC-F444-8F02-CEEC87D9D7F7}" type="slidenum">
              <a:rPr lang="ru-RU" altLang="ru-RU" sz="1200">
                <a:latin typeface="Calibri" panose="020F0502020204030204" pitchFamily="34" charset="0"/>
              </a:rPr>
              <a:pPr algn="r" eaLnBrk="1" hangingPunct="1"/>
              <a:t>21</a:t>
            </a:fld>
            <a:endParaRPr lang="ru-RU" altLang="ru-RU" sz="1200">
              <a:latin typeface="Calibri" panose="020F050202020403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756B6C2-4715-D74E-A31A-8CF72E3B5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3257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1360002-5466-2F42-927A-F8ABEF871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2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59578" y="9449435"/>
            <a:ext cx="2953969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7" tIns="45874" rIns="91747" bIns="45874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ABE8DE1-43BB-4A27-8832-B65CBA5EF372}" type="slidenum">
              <a:rPr lang="ru-RU" altLang="ru-RU" sz="1200">
                <a:latin typeface="Calibri" pitchFamily="34" charset="0"/>
              </a:rPr>
              <a:pPr algn="r" eaLnBrk="1" hangingPunct="1"/>
              <a:t>22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6125"/>
            <a:ext cx="663257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09EB3-AA7A-7F43-8993-A7D0A058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5C49-DDF4-4817-BA65-B8F970C3BBEF}" type="datetime1">
              <a:rPr lang="ru-RU"/>
              <a:pPr>
                <a:defRPr/>
              </a:pPr>
              <a:t>28.04.2021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02EA0-4565-E141-BFAB-4D95B39C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514DA6-8E56-8B47-9F5A-5EFFE927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42A2D-5BD3-44F6-8C99-32F7CDB6AE9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336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09EB3-AA7A-7F43-8993-A7D0A058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3FB64-E66D-452C-9168-27680DA1A8D3}" type="datetime1">
              <a:rPr lang="ru-RU"/>
              <a:pPr>
                <a:defRPr/>
              </a:pPr>
              <a:t>28.04.2021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02EA0-4565-E141-BFAB-4D95B39C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514DA6-8E56-8B47-9F5A-5EFFE927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7678C-AD86-428A-AD76-7734E1AEF35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492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09EB3-AA7A-7F43-8993-A7D0A058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52EEB-79DB-4E66-AEA8-135CC07494D9}" type="datetime1">
              <a:rPr lang="ru-RU"/>
              <a:pPr>
                <a:defRPr/>
              </a:pPr>
              <a:t>28.04.2021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02EA0-4565-E141-BFAB-4D95B39C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514DA6-8E56-8B47-9F5A-5EFFE927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2EEB8-0631-43F0-AE90-83A99BA188C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8721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09EB3-AA7A-7F43-8993-A7D0A058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E7369-A3DA-41CC-8B9A-F538BB616D99}" type="datetime1">
              <a:rPr lang="ru-RU"/>
              <a:pPr>
                <a:defRPr/>
              </a:pPr>
              <a:t>28.04.2021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02EA0-4565-E141-BFAB-4D95B39C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514DA6-8E56-8B47-9F5A-5EFFE927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76052-7A36-4A42-ACFB-85B6E48254F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761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09EB3-AA7A-7F43-8993-A7D0A058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A33D3-9A47-4BFB-8D99-CF9CA867D90B}" type="datetime1">
              <a:rPr lang="ru-RU"/>
              <a:pPr>
                <a:defRPr/>
              </a:pPr>
              <a:t>28.04.2021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02EA0-4565-E141-BFAB-4D95B39C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514DA6-8E56-8B47-9F5A-5EFFE927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01764-81DC-4363-AE67-53B918CEDD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009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D5D09EB3-AA7A-7F43-8993-A7D0A058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43DB5-3802-4271-871F-972B7E3C816B}" type="datetime1">
              <a:rPr lang="ru-RU"/>
              <a:pPr>
                <a:defRPr/>
              </a:pPr>
              <a:t>28.04.2021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03C02EA0-4565-E141-BFAB-4D95B39C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23514DA6-8E56-8B47-9F5A-5EFFE927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59710-C86A-45A0-876C-D91C781315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01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D5D09EB3-AA7A-7F43-8993-A7D0A058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62385-0DDB-439B-B8E4-FA3A479FFC1C}" type="datetime1">
              <a:rPr lang="ru-RU"/>
              <a:pPr>
                <a:defRPr/>
              </a:pPr>
              <a:t>28.04.2021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03C02EA0-4565-E141-BFAB-4D95B39C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23514DA6-8E56-8B47-9F5A-5EFFE927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7518E-2031-40A1-A16E-1BA18825D29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947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D5D09EB3-AA7A-7F43-8993-A7D0A058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561B7-C120-4E97-8A8C-63FEB6101AD0}" type="datetime1">
              <a:rPr lang="ru-RU"/>
              <a:pPr>
                <a:defRPr/>
              </a:pPr>
              <a:t>28.04.2021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03C02EA0-4565-E141-BFAB-4D95B39C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23514DA6-8E56-8B47-9F5A-5EFFE927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A94FC-EE42-4838-8BD5-C315330B42E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54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D5D09EB3-AA7A-7F43-8993-A7D0A058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548B-CE04-4275-83A9-1876279EFDB8}" type="datetime1">
              <a:rPr lang="ru-RU"/>
              <a:pPr>
                <a:defRPr/>
              </a:pPr>
              <a:t>28.04.2021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03C02EA0-4565-E141-BFAB-4D95B39C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23514DA6-8E56-8B47-9F5A-5EFFE927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C5D1B-9257-42F1-8C16-FC1BC5876E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434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D5D09EB3-AA7A-7F43-8993-A7D0A058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2644-7BB5-41EB-8AF7-168C42F9548D}" type="datetime1">
              <a:rPr lang="ru-RU"/>
              <a:pPr>
                <a:defRPr/>
              </a:pPr>
              <a:t>28.04.2021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03C02EA0-4565-E141-BFAB-4D95B39C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23514DA6-8E56-8B47-9F5A-5EFFE927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26BF4-5F65-4E26-8470-29F4B07024D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415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D5D09EB3-AA7A-7F43-8993-A7D0A058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5397D-24A2-4175-808D-7078F1833D8C}" type="datetime1">
              <a:rPr lang="ru-RU"/>
              <a:pPr>
                <a:defRPr/>
              </a:pPr>
              <a:t>28.04.2021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03C02EA0-4565-E141-BFAB-4D95B39C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23514DA6-8E56-8B47-9F5A-5EFFE927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AD44B-31EB-4E57-89CB-CE525CB2898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965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09EB3-AA7A-7F43-8993-A7D0A0588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44F657-F7C2-42AD-BB3B-96BEE158AA60}" type="datetime1">
              <a:rPr lang="ru-RU"/>
              <a:pPr>
                <a:defRPr/>
              </a:pPr>
              <a:t>28.04.2021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02EA0-4565-E141-BFAB-4D95B39C4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514DA6-8E56-8B47-9F5A-5EFFE927C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FD38F9A-97C5-4701-991F-338C861FAB9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Содержимое 4"/>
          <p:cNvSpPr txBox="1">
            <a:spLocks/>
          </p:cNvSpPr>
          <p:nvPr/>
        </p:nvSpPr>
        <p:spPr bwMode="auto">
          <a:xfrm>
            <a:off x="1285875" y="1592263"/>
            <a:ext cx="6929438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600" b="1" dirty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altLang="ru-RU" sz="2600" b="1" dirty="0" smtClean="0">
                <a:latin typeface="Times New Roman" pitchFamily="18" charset="0"/>
                <a:cs typeface="Times New Roman" pitchFamily="18" charset="0"/>
              </a:rPr>
              <a:t>концепции цифрового </a:t>
            </a:r>
            <a:r>
              <a:rPr lang="ru-RU" altLang="ru-RU" sz="2600" b="1" dirty="0">
                <a:latin typeface="Times New Roman" pitchFamily="18" charset="0"/>
                <a:cs typeface="Times New Roman" pitchFamily="18" charset="0"/>
              </a:rPr>
              <a:t>развития </a:t>
            </a:r>
            <a:r>
              <a:rPr lang="ru-RU" altLang="ru-RU" sz="2600" b="1" dirty="0" smtClean="0">
                <a:latin typeface="Times New Roman" pitchFamily="18" charset="0"/>
                <a:cs typeface="Times New Roman" pitchFamily="18" charset="0"/>
              </a:rPr>
              <a:t>Тверской </a:t>
            </a:r>
            <a:r>
              <a:rPr lang="ru-RU" altLang="ru-RU" sz="2600" b="1" dirty="0">
                <a:latin typeface="Times New Roman" pitchFamily="18" charset="0"/>
                <a:cs typeface="Times New Roman" pitchFamily="18" charset="0"/>
              </a:rPr>
              <a:t>области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BCABAA4-699A-254D-8BB7-7EC4ADBD7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357688"/>
            <a:ext cx="7500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sz="14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 eaLnBrk="1" hangingPunct="1">
              <a:defRPr/>
            </a:pPr>
            <a:r>
              <a:rPr lang="ru-RU" sz="14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апреля 2021 </a:t>
            </a:r>
            <a:r>
              <a:rPr lang="ru-RU" sz="14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1270F1-ECC5-F14D-8716-A70E578EC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74638"/>
            <a:ext cx="5754688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ПРАВИТЕЛЬСТВО ТВЕРСКОЙ ОБЛАСТИ </a:t>
            </a:r>
          </a:p>
        </p:txBody>
      </p:sp>
      <p:pic>
        <p:nvPicPr>
          <p:cNvPr id="15364" name="Рисунок 10"/>
          <p:cNvPicPr>
            <a:picLocks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22250" y="182563"/>
            <a:ext cx="755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08304" y="41151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№5</a:t>
            </a: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D7ADD50-C31F-C447-964A-3DA7B4346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68288"/>
            <a:ext cx="8243887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91438" tIns="45719" rIns="91438" bIns="45719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ru-RU" altLang="ru-RU" sz="2000" b="1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FDB3AB29-5AB1-6641-9A40-DA6AD901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33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72EDDE13-EEFF-5D43-8484-A27FE8AD15CF}"/>
              </a:ext>
            </a:extLst>
          </p:cNvPr>
          <p:cNvSpPr>
            <a:spLocks/>
          </p:cNvSpPr>
          <p:nvPr/>
        </p:nvSpPr>
        <p:spPr bwMode="auto">
          <a:xfrm>
            <a:off x="1116013" y="193675"/>
            <a:ext cx="7343775" cy="4333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4. Организация и обеспечение информационной безопасности и защиты данных</a:t>
            </a:r>
          </a:p>
        </p:txBody>
      </p:sp>
      <p:sp>
        <p:nvSpPr>
          <p:cNvPr id="14342" name="TextBox 2">
            <a:extLst>
              <a:ext uri="{FF2B5EF4-FFF2-40B4-BE49-F238E27FC236}">
                <a16:creationId xmlns:a16="http://schemas.microsoft.com/office/drawing/2014/main" id="{FA2FCB0B-FED4-9042-9F42-CC2E2BA8E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32338"/>
            <a:ext cx="144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 sz="1200">
              <a:cs typeface="Times New Roman" panose="02020603050405020304" pitchFamily="18" charset="0"/>
            </a:endParaRPr>
          </a:p>
        </p:txBody>
      </p:sp>
      <p:sp>
        <p:nvSpPr>
          <p:cNvPr id="14344" name="TextBox 24">
            <a:extLst>
              <a:ext uri="{FF2B5EF4-FFF2-40B4-BE49-F238E27FC236}">
                <a16:creationId xmlns:a16="http://schemas.microsoft.com/office/drawing/2014/main" id="{134DC122-20ED-A948-918D-3F3F093D7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4413761"/>
            <a:ext cx="33305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sz="1000" b="1" dirty="0">
                <a:solidFill>
                  <a:srgbClr val="548235"/>
                </a:solidFill>
              </a:rPr>
              <a:t>У </a:t>
            </a:r>
            <a:r>
              <a:rPr lang="ru-RU" altLang="ru-RU" sz="1000" dirty="0">
                <a:cs typeface="Times New Roman" panose="02020603050405020304" pitchFamily="18" charset="0"/>
              </a:rPr>
              <a:t> - участие в реализации функции отделом</a:t>
            </a:r>
          </a:p>
        </p:txBody>
      </p:sp>
      <p:sp>
        <p:nvSpPr>
          <p:cNvPr id="14345" name="TextBox 24">
            <a:extLst>
              <a:ext uri="{FF2B5EF4-FFF2-40B4-BE49-F238E27FC236}">
                <a16:creationId xmlns:a16="http://schemas.microsoft.com/office/drawing/2014/main" id="{7270D47D-FCEE-2F48-B09A-42254251F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406776"/>
            <a:ext cx="26647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ru-RU" altLang="ru-RU" sz="1000" dirty="0">
                <a:cs typeface="Times New Roman" panose="02020603050405020304" pitchFamily="18" charset="0"/>
              </a:rPr>
              <a:t>Постоянно реализуемая функция отдела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4752B64E-653B-C44F-82A4-EB1FD618A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173182"/>
              </p:ext>
            </p:extLst>
          </p:nvPr>
        </p:nvGraphicFramePr>
        <p:xfrm>
          <a:off x="899319" y="844676"/>
          <a:ext cx="7921153" cy="3282530"/>
        </p:xfrm>
        <a:graphic>
          <a:graphicData uri="http://schemas.openxmlformats.org/drawingml/2006/table">
            <a:tbl>
              <a:tblPr/>
              <a:tblGrid>
                <a:gridCol w="4190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041">
                  <a:extLst>
                    <a:ext uri="{9D8B030D-6E8A-4147-A177-3AD203B41FA5}">
                      <a16:colId xmlns:a16="http://schemas.microsoft.com/office/drawing/2014/main" val="40294078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0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175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Функции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Управление организации электронного </a:t>
                      </a:r>
                      <a:r>
                        <a:rPr lang="ru-RU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правительства</a:t>
                      </a:r>
                      <a:endParaRPr lang="ru-RU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развития информационно-коммуникационной инфраструктуры</a:t>
                      </a:r>
                    </a:p>
                    <a:p>
                      <a:pPr algn="ctr"/>
                      <a:endParaRPr lang="ru-RU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координации реализации информационных проектов</a:t>
                      </a: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связи и телекоммуникаций</a:t>
                      </a:r>
                      <a:endParaRPr lang="ru-RU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</a:t>
                      </a:r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защите информации</a:t>
                      </a:r>
                      <a:endParaRPr lang="ru-RU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развития цифровой экономики </a:t>
                      </a: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организационно-контрольной</a:t>
                      </a:r>
                    </a:p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работы </a:t>
                      </a: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5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Организация работы регионального удостоверяющего центра исполнительных органов государственной власти Тверской области, государственных органов Тверской области и органов местного самоуправления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У</a:t>
                      </a: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Организация работы по защите конфиденциальной и иной охраняемой законом информации в единой информационно-коммуникационной сети Правительства Тверской области 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4823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У</a:t>
                      </a:r>
                      <a:endParaRPr kumimoji="0" lang="ru-R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37562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37562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Организация в соответствии с законодательством Российской Федерации в области защиты информации проведения мероприятий по защите информации, не относящейся к сведениям, составляющим государственную тайну, на объектах информатизации Правительства Тверской области 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4823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У</a:t>
                      </a:r>
                      <a:endParaRPr kumimoji="0" lang="ru-R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1" i="0" u="none" strike="noStrike" dirty="0">
                        <a:solidFill>
                          <a:srgbClr val="FF99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30549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30549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Организация</a:t>
                      </a:r>
                      <a:r>
                        <a:rPr lang="ru-RU" sz="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оказания методической помощи по обеспечению безопасности информации, не относящейся к  государственной тайне, и осуществление контроля за обеспечением уровня защищенности информации, не относящейся к  государственной тайне 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b="1" i="0" u="none" strike="noStrike" dirty="0">
                        <a:solidFill>
                          <a:srgbClr val="FF99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30549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30549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9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Организация обеспечения доступа к ресурсам ЕИКС  Правительства Тверской области сотрудникам ИОГВ Тверской области, подведомственных им учреждений и, при необходимости, ОМСУ</a:t>
                      </a:r>
                      <a:r>
                        <a:rPr lang="ru-RU" sz="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Тверской области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54823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 smtClean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kern="1200" dirty="0">
                        <a:solidFill>
                          <a:srgbClr val="548235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1" i="0" u="none" strike="noStrike" dirty="0">
                        <a:solidFill>
                          <a:srgbClr val="FF99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30549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51" name="Rectangle 20">
            <a:extLst>
              <a:ext uri="{FF2B5EF4-FFF2-40B4-BE49-F238E27FC236}">
                <a16:creationId xmlns:a16="http://schemas.microsoft.com/office/drawing/2014/main" id="{599DDDED-7CFD-1E43-8763-3443669E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4371950"/>
            <a:ext cx="142875" cy="279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/>
        </p:spPr>
        <p:txBody>
          <a:bodyPr lIns="91438" tIns="45719" rIns="91438" bIns="45719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14354" name="Picture 2">
            <a:extLst>
              <a:ext uri="{FF2B5EF4-FFF2-40B4-BE49-F238E27FC236}">
                <a16:creationId xmlns:a16="http://schemas.microsoft.com/office/drawing/2014/main" id="{FCDB6080-DE1F-6C46-8CFE-81038B9D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800"/>
            <a:ext cx="61436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6830888" y="4801394"/>
            <a:ext cx="21336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0C162E-71EA-40E3-9AC8-6BACE4490761}" type="slidenum">
              <a:rPr lang="ru-RU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2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52413" y="207963"/>
            <a:ext cx="695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E031B5F-DA65-0A4E-9071-4ED2082AE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45117"/>
              </p:ext>
            </p:extLst>
          </p:nvPr>
        </p:nvGraphicFramePr>
        <p:xfrm>
          <a:off x="539552" y="1748780"/>
          <a:ext cx="2087563" cy="154305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8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3050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</a:t>
                      </a:r>
                      <a:r>
                        <a:rPr lang="ru-RU" sz="13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организации электронного правительства</a:t>
                      </a:r>
                    </a:p>
                    <a:p>
                      <a:pPr algn="ctr"/>
                      <a:r>
                        <a:rPr lang="ru-RU" sz="13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Начальник 1 ед.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Специалисты </a:t>
                      </a:r>
                      <a:r>
                        <a:rPr lang="ru-RU" sz="1300" b="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ru-RU" sz="13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 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  <a:p>
                      <a:pPr algn="ctr"/>
                      <a:endParaRPr lang="ru-RU" sz="1300" b="0" i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7" marR="8057" marT="7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DABA71-C0FE-2F4C-B430-1D0906A56996}"/>
              </a:ext>
            </a:extLst>
          </p:cNvPr>
          <p:cNvSpPr/>
          <p:nvPr/>
        </p:nvSpPr>
        <p:spPr>
          <a:xfrm>
            <a:off x="2915816" y="738188"/>
            <a:ext cx="6048673" cy="4353842"/>
          </a:xfrm>
          <a:prstGeom prst="rect">
            <a:avLst/>
          </a:prstGeom>
          <a:ln>
            <a:solidFill>
              <a:srgbClr val="F7964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стратегии развития межведомственного взаимодействия и электронного документооборота ИОГВ ТО, ОМСУ,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подвед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учреждений;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мероприятий по межведомственного взаимодействию, развитие отраслевых ГИС в части МЭДО;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методология, популяризация и организация обучающих мероприятий по оказанию услуг в электронной форме, использования межведомственного взаимодействия;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координация деятельности ИОГВ ТО по предоставлению электронных услуг и ведению базовых информационных ресурсов в эл. форме;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соответствия административных регламентов оказания ГМУ требованиям законодательства и целевой модели оказания ГМУ в электронном виде, осуществления контроля соблюдения требований;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проверка технологических схем оказания ГМУ требованиям законодательства и регламентам;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трансформация модели предоставления государственных и муниципальных услуг в соответствие с целевой моделью;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 по интеграции государственных информационных систем в единое информационное пространство электронного правительства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CBB0067-1573-1143-A8C3-76B04D03F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34950"/>
            <a:ext cx="79200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ФУНКЦИИ УПРАВЛЕНИЙ МИНИСТЕРСТВА (1/4) </a:t>
            </a:r>
          </a:p>
        </p:txBody>
      </p:sp>
      <p:sp>
        <p:nvSpPr>
          <p:cNvPr id="21505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02896" y="4817393"/>
            <a:ext cx="21336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24AC8C-CF14-4961-98EA-5857FFA60263}" type="slidenum">
              <a:rPr lang="ru-RU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Номер слайда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D30E03-B495-4C84-9835-D8EBAAC68351}" type="slidenum">
              <a:rPr lang="ru-RU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pic>
        <p:nvPicPr>
          <p:cNvPr id="22530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52413" y="207963"/>
            <a:ext cx="695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92CBCEA-8BEA-8042-8073-1A3CB192F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0157"/>
              </p:ext>
            </p:extLst>
          </p:nvPr>
        </p:nvGraphicFramePr>
        <p:xfrm>
          <a:off x="755650" y="1203325"/>
          <a:ext cx="2087563" cy="154305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8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30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развития информационно-коммуникационной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инфраструктуры </a:t>
                      </a:r>
                      <a:endParaRPr lang="ru-RU" sz="1400" b="0" i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4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Начальник 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ед.</a:t>
                      </a:r>
                      <a:endParaRPr lang="ru-RU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7" marR="8057" marT="7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2535AB-E5C0-CD48-890B-E6E523BFCF03}"/>
              </a:ext>
            </a:extLst>
          </p:cNvPr>
          <p:cNvSpPr/>
          <p:nvPr/>
        </p:nvSpPr>
        <p:spPr>
          <a:xfrm>
            <a:off x="3419475" y="842963"/>
            <a:ext cx="5473700" cy="4249737"/>
          </a:xfrm>
          <a:prstGeom prst="rect">
            <a:avLst/>
          </a:prstGeom>
          <a:ln>
            <a:solidFill>
              <a:srgbClr val="F7964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разработка стратегии развития ИКТ и информационного общества на территории Тверской области;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организация и координация деятельности по разработке и реализации программ и проектов в сфере ИКТ и ЦЭ;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координация расходов в сфере ИКТ и связи ИОГВ ТО и подведомственных учреждений;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координация мероприятий по созданию и эксплуатации ИОГВ ТО информационных систем и региональной информационно-телекоммуникационной инфраструктуры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планирование и организация централизованных закупок в сфере ИКТ для нужд Правительства ТО и ИОГВ ТО;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формирование ОБАС по мероприятиям в сфере ИКТ;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стратегия развития и организация ЕИКС Тверской области, отраслевых ЕСПД;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ликвидация цифрового неравенства, развитие проводной и беспроводной сети передачи данных;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развитие сети теле-радиовещания и почтовой связи на территории Тверской области;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координация проектов по развитию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телекоммуникац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сервисов.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1C0A33D-E3CA-684F-A159-A75D751D6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76773"/>
              </p:ext>
            </p:extLst>
          </p:nvPr>
        </p:nvGraphicFramePr>
        <p:xfrm>
          <a:off x="241300" y="3371850"/>
          <a:ext cx="1168400" cy="151606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606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координации реализации информационных проектов</a:t>
                      </a:r>
                    </a:p>
                    <a:p>
                      <a:pPr algn="ctr"/>
                      <a:r>
                        <a:rPr lang="ru-RU" sz="1100" b="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Начальник 1 ед.</a:t>
                      </a:r>
                    </a:p>
                    <a:p>
                      <a:pPr algn="ctr"/>
                      <a:r>
                        <a:rPr lang="ru-RU" sz="1100" b="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Специалисты </a:t>
                      </a:r>
                      <a:r>
                        <a:rPr lang="ru-RU" sz="1100" b="0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ru-RU" sz="1100" b="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ед.</a:t>
                      </a:r>
                    </a:p>
                  </a:txBody>
                  <a:tcPr marL="8071" marR="8071" marT="71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20243CA-BC6A-D245-BBCF-5D13AE976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10232"/>
              </p:ext>
            </p:extLst>
          </p:nvPr>
        </p:nvGraphicFramePr>
        <p:xfrm>
          <a:off x="1512888" y="3379788"/>
          <a:ext cx="1397000" cy="153193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1937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связи и телекоммуникаций</a:t>
                      </a:r>
                    </a:p>
                    <a:p>
                      <a:pPr algn="ctr"/>
                      <a:r>
                        <a:rPr lang="ru-RU" sz="11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Начальник 1 ед.</a:t>
                      </a:r>
                    </a:p>
                    <a:p>
                      <a:pPr algn="ctr"/>
                      <a:r>
                        <a:rPr lang="ru-RU" sz="11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Специалисты 2 ед.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8078" marR="8078" marT="7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3AC6010-F266-D24B-8A26-4198C8BA1EB0}"/>
              </a:ext>
            </a:extLst>
          </p:cNvPr>
          <p:cNvCxnSpPr/>
          <p:nvPr/>
        </p:nvCxnSpPr>
        <p:spPr>
          <a:xfrm flipH="1">
            <a:off x="1042988" y="2765425"/>
            <a:ext cx="360362" cy="565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7E4073F-2D44-534C-BCD0-48B67FDD26A4}"/>
              </a:ext>
            </a:extLst>
          </p:cNvPr>
          <p:cNvCxnSpPr/>
          <p:nvPr/>
        </p:nvCxnSpPr>
        <p:spPr>
          <a:xfrm>
            <a:off x="1547813" y="2765425"/>
            <a:ext cx="425450" cy="565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E3D429A9-8A7A-2644-949F-D53445ABE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34950"/>
            <a:ext cx="79200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ФУНКЦИИ УПРАВЛЕНИЙ МИНИСТЕРСТВА (2/4) </a:t>
            </a:r>
          </a:p>
        </p:txBody>
      </p:sp>
      <p:sp>
        <p:nvSpPr>
          <p:cNvPr id="11" name="Номер слайда 4"/>
          <p:cNvSpPr txBox="1">
            <a:spLocks/>
          </p:cNvSpPr>
          <p:nvPr/>
        </p:nvSpPr>
        <p:spPr bwMode="auto">
          <a:xfrm>
            <a:off x="7010400" y="4801394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0C162E-71EA-40E3-9AC8-6BACE4490761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E3CD80-94C3-A247-BD8C-F664A00D8CE8}"/>
              </a:ext>
            </a:extLst>
          </p:cNvPr>
          <p:cNvSpPr/>
          <p:nvPr/>
        </p:nvSpPr>
        <p:spPr>
          <a:xfrm>
            <a:off x="3419475" y="842963"/>
            <a:ext cx="5616575" cy="4176712"/>
          </a:xfrm>
          <a:prstGeom prst="rect">
            <a:avLst/>
          </a:prstGeom>
          <a:ln>
            <a:solidFill>
              <a:srgbClr val="F7964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проектный офис реализации проектов НП "Цифровая экономика", а также направлений других проектов (программ) Указа Президента РФ № 204 в части ИКТ и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цифровизации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координация проводимых мероприятий;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разработка паспортов рег. проектов НП «Цифровая экономика», внесение в систему «Электронный бюджет», формирование отчетности по соглашениям и мероприятиям нацпроекта ЦЭ;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координация интеграции региональных информационных систем органов власти с федеральными информационными системами;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результатов реализации проектов цифровой экономики и состояния информатизации в ИОГВ Тверской области и местного самоуправления Тверской области;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формирование ОБАС по мероприятиям по ЦЭ и мероприятиям по мерам поддержки ИТ отрасли;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разработка стратегии и реализация мероприятий по мерам поддержки отрасли ИТ и инновационной деятельности;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организация мероприятий по формированию единого окна и ресурса по мерам поддержки для ИТ и инновационных компаний, осуществляющих деятельность Тверской области</a:t>
            </a:r>
          </a:p>
        </p:txBody>
      </p:sp>
      <p:sp>
        <p:nvSpPr>
          <p:cNvPr id="23554" name="Номер слайда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274022-2773-4D79-A771-C14C7510620A}" type="slidenum">
              <a:rPr lang="ru-RU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pic>
        <p:nvPicPr>
          <p:cNvPr id="23555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52413" y="207963"/>
            <a:ext cx="695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93A6307-B463-5548-95DD-76B74D6F4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24490"/>
              </p:ext>
            </p:extLst>
          </p:nvPr>
        </p:nvGraphicFramePr>
        <p:xfrm>
          <a:off x="755650" y="1203325"/>
          <a:ext cx="2087563" cy="154305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8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30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развития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цифровой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4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Начальник 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ед</a:t>
                      </a:r>
                      <a:r>
                        <a:rPr lang="ru-RU" sz="1400" b="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ru-RU" sz="1400" b="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Специалисты 2 ед.</a:t>
                      </a:r>
                      <a:endParaRPr lang="ru-RU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57" marR="8057" marT="7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CD01A5C5-DC62-614A-B548-A9CA0FE70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34950"/>
            <a:ext cx="79200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ФУНКЦИИ УПРАВЛЕНИЙ МИНИСТЕРСТВА (3/4)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4BDD0A-D418-F341-9642-F8B5993901CD}"/>
              </a:ext>
            </a:extLst>
          </p:cNvPr>
          <p:cNvSpPr/>
          <p:nvPr/>
        </p:nvSpPr>
        <p:spPr>
          <a:xfrm>
            <a:off x="3132138" y="699542"/>
            <a:ext cx="5903912" cy="4405312"/>
          </a:xfrm>
          <a:prstGeom prst="rect">
            <a:avLst/>
          </a:prstGeom>
          <a:ln>
            <a:solidFill>
              <a:srgbClr val="F7964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разработка методических материалов обеспечения информационной безопасности, защите персональных данных;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и координация деятельности по разработке и реализации проектов ИБ;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координация деятельности ИОГВ Тверской области по исполнению требований законодательства по ИБ и работе с перс. данными;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методическая и экспертная поддержка;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координация мероприятий по созданию и эксплуатации ИОГВ Тверской обл. информационных систем и инфраструктуры в части ИБ;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координация интеграции систем ИБ органов власти между собой, а также с федеральными контурами ИБ;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формирование ОБАС по направлению ИБ и обработке ПД;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ведение реестра ИС и ресурсов, анализ мер защищенности;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проведение обучающих семинаров для ИОГВ Тверской области и подведомственных учреждений по защите информации и ПД;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проведение контрольных мероприятий соблюдения ИОГВ Тверской области и подведомственными учреждениями требований по защите информации и обработке ПД;</a:t>
            </a:r>
          </a:p>
          <a:p>
            <a:pPr marL="285750" indent="-285750">
              <a:buFont typeface="Calibri" panose="020F0502020204030204" pitchFamily="34" charset="0"/>
              <a:buChar char="√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разработка, реализация стратегии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импортозамещения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сфере ЦЭ, ИКТ и связи, координация мероприятий ИОГВТО и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подведов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8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732588" y="4843463"/>
            <a:ext cx="21336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D09736-C4F6-49E5-B45B-2A8C2498E520}" type="slidenum">
              <a:rPr lang="ru-RU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 dirty="0">
              <a:solidFill>
                <a:srgbClr val="898989"/>
              </a:solidFill>
            </a:endParaRPr>
          </a:p>
        </p:txBody>
      </p:sp>
      <p:pic>
        <p:nvPicPr>
          <p:cNvPr id="24579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52413" y="207963"/>
            <a:ext cx="695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9811676-A0BB-A143-91A5-70E8C3759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00734"/>
              </p:ext>
            </p:extLst>
          </p:nvPr>
        </p:nvGraphicFramePr>
        <p:xfrm>
          <a:off x="755650" y="1964804"/>
          <a:ext cx="2087563" cy="154305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8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3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защите информации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4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Начальник </a:t>
                      </a:r>
                      <a:r>
                        <a:rPr lang="en-US" sz="14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ед.</a:t>
                      </a:r>
                      <a:endParaRPr lang="en-US" sz="1400" b="0" i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Специалисты 2</a:t>
                      </a:r>
                      <a:r>
                        <a:rPr lang="ru-RU" sz="1400" b="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 </a:t>
                      </a:r>
                      <a:endParaRPr lang="ru-RU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ctr"/>
                      <a:endParaRPr lang="ru-RU" sz="14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8057" marR="8057" marT="7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22ABE29F-6145-F040-853A-C9944CFFD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34950"/>
            <a:ext cx="79200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ФУНКЦИИ УПРАВЛЕНИЙ МИНИСТЕРСТВА (4/4)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CC99D271-B3A2-524F-9497-4F53A446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141288"/>
            <a:ext cx="8243887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СХЕМ ИНТЕГРАЦИИ ИТ-ФУНКЦИЙ ДРУГИХ ИОГВ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00CA24BD-929E-9C47-83EE-09BB3DA02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4047"/>
              </p:ext>
            </p:extLst>
          </p:nvPr>
        </p:nvGraphicFramePr>
        <p:xfrm>
          <a:off x="407933" y="1130110"/>
          <a:ext cx="2520950" cy="67468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4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Министерство экономического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развития </a:t>
                      </a:r>
                    </a:p>
                    <a:p>
                      <a:pPr algn="ctr" rtl="0" fontAlgn="ctr"/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Тверской области </a:t>
                      </a:r>
                      <a:r>
                        <a:rPr lang="ru-RU" sz="1100" b="0" i="1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(14 ед.)</a:t>
                      </a:r>
                      <a:endParaRPr lang="ru-RU" sz="11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8067" marR="8067" marT="71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0EADB455-701B-2C48-9758-283AA1DF5EBF}"/>
              </a:ext>
            </a:extLst>
          </p:cNvPr>
          <p:cNvGraphicFramePr>
            <a:graphicFrameLocks noGrp="1"/>
          </p:cNvGraphicFramePr>
          <p:nvPr/>
        </p:nvGraphicFramePr>
        <p:xfrm>
          <a:off x="206182913" y="-211201000"/>
          <a:ext cx="2087562" cy="252253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8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25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Министерство цифрового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развития связи и массовых коммуникаций  </a:t>
                      </a: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Тверской области </a:t>
                      </a:r>
                    </a:p>
                  </a:txBody>
                  <a:tcPr marL="8062" marR="8062" marT="71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14" name="TextBox 10"/>
          <p:cNvSpPr txBox="1">
            <a:spLocks noChangeArrowheads="1"/>
          </p:cNvSpPr>
          <p:nvPr/>
        </p:nvSpPr>
        <p:spPr bwMode="auto">
          <a:xfrm>
            <a:off x="2840037" y="1379096"/>
            <a:ext cx="3671887" cy="166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500" i="1" dirty="0">
                <a:latin typeface="Times New Roman" pitchFamily="18" charset="0"/>
                <a:cs typeface="Times New Roman" pitchFamily="18" charset="0"/>
              </a:rPr>
              <a:t>Функции в сфере </a:t>
            </a:r>
            <a:r>
              <a:rPr lang="en-US" altLang="ru-RU" sz="1500" i="1" dirty="0">
                <a:latin typeface="Times New Roman" pitchFamily="18" charset="0"/>
                <a:cs typeface="Times New Roman" pitchFamily="18" charset="0"/>
              </a:rPr>
              <a:t>IT-</a:t>
            </a:r>
            <a:r>
              <a:rPr lang="ru-RU" altLang="ru-RU" sz="1500" i="1" dirty="0">
                <a:latin typeface="Times New Roman" pitchFamily="18" charset="0"/>
                <a:cs typeface="Times New Roman" pitchFamily="18" charset="0"/>
              </a:rPr>
              <a:t>технологий и связи, обеспечении функционирования ГИС, организации гос. и </a:t>
            </a:r>
            <a:r>
              <a:rPr lang="ru-RU" altLang="ru-RU" sz="1500" i="1" dirty="0" err="1">
                <a:latin typeface="Times New Roman" pitchFamily="18" charset="0"/>
                <a:cs typeface="Times New Roman" pitchFamily="18" charset="0"/>
              </a:rPr>
              <a:t>мун</a:t>
            </a:r>
            <a:r>
              <a:rPr lang="ru-RU" altLang="ru-RU" sz="1500" i="1" dirty="0">
                <a:latin typeface="Times New Roman" pitchFamily="18" charset="0"/>
                <a:cs typeface="Times New Roman" pitchFamily="18" charset="0"/>
              </a:rPr>
              <a:t>. услуг в эл. виде, обеспечения и координации информационной безопасности и защиты данных– после реформирования  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1400" dirty="0">
              <a:latin typeface="Arial" charset="0"/>
            </a:endParaRPr>
          </a:p>
        </p:txBody>
      </p:sp>
      <p:sp>
        <p:nvSpPr>
          <p:cNvPr id="13" name="Стрелка вправо 12">
            <a:extLst>
              <a:ext uri="{FF2B5EF4-FFF2-40B4-BE49-F238E27FC236}">
                <a16:creationId xmlns:a16="http://schemas.microsoft.com/office/drawing/2014/main" id="{B170148A-FFD1-B24B-93B0-0290B6B3C604}"/>
              </a:ext>
            </a:extLst>
          </p:cNvPr>
          <p:cNvSpPr/>
          <p:nvPr/>
        </p:nvSpPr>
        <p:spPr>
          <a:xfrm>
            <a:off x="3055938" y="2806700"/>
            <a:ext cx="3240087" cy="271463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ru-RU" sz="1400"/>
          </a:p>
        </p:txBody>
      </p:sp>
      <p:pic>
        <p:nvPicPr>
          <p:cNvPr id="25616" name="Рисунок 10"/>
          <p:cNvPicPr>
            <a:picLocks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79388" y="141288"/>
            <a:ext cx="755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C6964933-9BA3-E545-81D6-A8F81508D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222932"/>
              </p:ext>
            </p:extLst>
          </p:nvPr>
        </p:nvGraphicFramePr>
        <p:xfrm>
          <a:off x="6359525" y="1412591"/>
          <a:ext cx="2520950" cy="227937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9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Министерство цифрового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развития  </a:t>
                      </a:r>
                    </a:p>
                    <a:p>
                      <a:pPr algn="ctr" rtl="0" fontAlgn="ctr"/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Тверской области</a:t>
                      </a:r>
                    </a:p>
                    <a:p>
                      <a:pPr algn="ctr" rtl="0" fontAlgn="ctr"/>
                      <a:endParaRPr lang="ru-RU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  <a:p>
                      <a:pPr algn="ctr" rtl="0" fontAlgn="ctr"/>
                      <a:r>
                        <a:rPr lang="ru-RU" sz="1200" b="0" i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24 </a:t>
                      </a:r>
                      <a:r>
                        <a:rPr lang="ru-RU" sz="1200" b="0" i="1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ед.</a:t>
                      </a:r>
                    </a:p>
                    <a:p>
                      <a:pPr algn="ctr" rtl="0" fontAlgn="ctr"/>
                      <a:r>
                        <a:rPr lang="ru-RU" sz="1200" b="0" i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 </a:t>
                      </a:r>
                      <a:r>
                        <a:rPr lang="ru-RU" sz="1200" b="0" i="1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единицы необходимо изыскать</a:t>
                      </a:r>
                      <a:endParaRPr lang="ru-RU" sz="12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8067" marR="8067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E60CB34-8565-4642-B40F-8BEBFA7FC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54166"/>
              </p:ext>
            </p:extLst>
          </p:nvPr>
        </p:nvGraphicFramePr>
        <p:xfrm>
          <a:off x="409520" y="1998192"/>
          <a:ext cx="2520950" cy="65881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Министерство социальной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защиты населения</a:t>
                      </a:r>
                    </a:p>
                    <a:p>
                      <a:pPr algn="ctr" rtl="0" fontAlgn="ctr"/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Тверской области </a:t>
                      </a:r>
                      <a:r>
                        <a:rPr lang="ru-RU" sz="1100" b="0" i="1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(6 ед.)</a:t>
                      </a:r>
                    </a:p>
                  </a:txBody>
                  <a:tcPr marL="8067" marR="8067" marT="71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580085D-2A45-A74B-9C9A-A7F4F74BA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25454"/>
              </p:ext>
            </p:extLst>
          </p:nvPr>
        </p:nvGraphicFramePr>
        <p:xfrm>
          <a:off x="409520" y="2862073"/>
          <a:ext cx="2519363" cy="64807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51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algn="ctr" defTabSz="1218987" rtl="0" eaLnBrk="1" fontAlgn="ctr" latinLnBrk="0" hangingPunct="1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Главное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управление региональной безопасности Тверской области </a:t>
                      </a:r>
                      <a:r>
                        <a:rPr lang="ru-RU" sz="1100" b="0" i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(2 </a:t>
                      </a:r>
                      <a:r>
                        <a:rPr lang="ru-RU" sz="1100" b="0" i="1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ед.)</a:t>
                      </a:r>
                    </a:p>
                  </a:txBody>
                  <a:tcPr marL="8062" marR="8062" marT="71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48" name="Номер слайда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F744C4-11C5-4FE2-BCA9-3B99601B4BCA}" type="slidenum">
              <a:rPr lang="ru-RU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B40F53BA-68E1-6241-91B4-7EB9CF032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2388"/>
            <a:ext cx="61436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Номер слайда 1">
            <a:extLst>
              <a:ext uri="{FF2B5EF4-FFF2-40B4-BE49-F238E27FC236}">
                <a16:creationId xmlns:a16="http://schemas.microsoft.com/office/drawing/2014/main" id="{3BEA0B2D-3606-8C41-90F3-B1134C7BDA0C}"/>
              </a:ext>
            </a:extLst>
          </p:cNvPr>
          <p:cNvSpPr txBox="1">
            <a:spLocks noGrp="1"/>
          </p:cNvSpPr>
          <p:nvPr/>
        </p:nvSpPr>
        <p:spPr bwMode="auto">
          <a:xfrm>
            <a:off x="6373813" y="4759325"/>
            <a:ext cx="27701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5252C24B-0CBB-0A49-9931-3840E6625991}" type="slidenum">
              <a:rPr lang="ru-RU" altLang="ru-RU">
                <a:solidFill>
                  <a:srgbClr val="898989"/>
                </a:solidFill>
              </a:rPr>
              <a:pPr algn="r" eaLnBrk="1" hangingPunct="1"/>
              <a:t>16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A61057ED-D109-9A4B-B9D5-30E2FFFA2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33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70F7E412-5BFE-B94C-BE7B-DC0A3CB5F77B}"/>
              </a:ext>
            </a:extLst>
          </p:cNvPr>
          <p:cNvSpPr>
            <a:spLocks/>
          </p:cNvSpPr>
          <p:nvPr/>
        </p:nvSpPr>
        <p:spPr bwMode="auto">
          <a:xfrm>
            <a:off x="1116013" y="142875"/>
            <a:ext cx="7920037" cy="4841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ВЗАИМОДЕЙСТВИЯ МИНИСТЕРСТВА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8B6FB5B3-8586-F047-868E-A4C99D00C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20377"/>
              </p:ext>
            </p:extLst>
          </p:nvPr>
        </p:nvGraphicFramePr>
        <p:xfrm>
          <a:off x="946151" y="622927"/>
          <a:ext cx="7406547" cy="4187253"/>
        </p:xfrm>
        <a:graphic>
          <a:graphicData uri="http://schemas.openxmlformats.org/drawingml/2006/table">
            <a:tbl>
              <a:tblPr/>
              <a:tblGrid>
                <a:gridCol w="86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">
                  <a:extLst>
                    <a:ext uri="{9D8B030D-6E8A-4147-A177-3AD203B41FA5}">
                      <a16:colId xmlns:a16="http://schemas.microsoft.com/office/drawing/2014/main" val="2939933466"/>
                    </a:ext>
                  </a:extLst>
                </a:gridCol>
                <a:gridCol w="643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2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2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942">
                  <a:extLst>
                    <a:ext uri="{9D8B030D-6E8A-4147-A177-3AD203B41FA5}">
                      <a16:colId xmlns:a16="http://schemas.microsoft.com/office/drawing/2014/main" val="484542994"/>
                    </a:ext>
                  </a:extLst>
                </a:gridCol>
                <a:gridCol w="36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6259">
                  <a:extLst>
                    <a:ext uri="{9D8B030D-6E8A-4147-A177-3AD203B41FA5}">
                      <a16:colId xmlns:a16="http://schemas.microsoft.com/office/drawing/2014/main" val="253676237"/>
                    </a:ext>
                  </a:extLst>
                </a:gridCol>
                <a:gridCol w="4982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9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4275">
                  <a:extLst>
                    <a:ext uri="{9D8B030D-6E8A-4147-A177-3AD203B41FA5}">
                      <a16:colId xmlns:a16="http://schemas.microsoft.com/office/drawing/2014/main" val="1285286877"/>
                    </a:ext>
                  </a:extLst>
                </a:gridCol>
                <a:gridCol w="8926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8170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Министерство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цифрового развития,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связи и массовых коммуникаций Российской Федерации</a:t>
                      </a:r>
                    </a:p>
                  </a:txBody>
                  <a:tcPr marL="5319" marR="5319" marT="53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АНО «Аналитический центр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при Правительстве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Российской Федерации» </a:t>
                      </a:r>
                    </a:p>
                  </a:txBody>
                  <a:tcPr marL="5319" marR="5319" marT="53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АНО «Аналитический центр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при Правительстве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Российской Федерации» </a:t>
                      </a:r>
                    </a:p>
                  </a:txBody>
                  <a:tcPr marL="5319" marR="5319" marT="53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ФГУП «Центр экспертизы</a:t>
                      </a:r>
                      <a:b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 координации информатизации»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19" marR="5319" marT="53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Законодательное Собрание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Тверской области</a:t>
                      </a:r>
                    </a:p>
                  </a:txBody>
                  <a:tcPr marL="5319" marR="5319" marT="532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Правительство Тверской  области</a:t>
                      </a:r>
                    </a:p>
                  </a:txBody>
                  <a:tcPr marL="5319" marR="5319" marT="53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ИОГВ Тверской области</a:t>
                      </a:r>
                    </a:p>
                  </a:txBody>
                  <a:tcPr marL="5319" marR="5319" marT="53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 Тверской области</a:t>
                      </a:r>
                    </a:p>
                  </a:txBody>
                  <a:tcPr marL="5319" marR="5319" marT="53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Силовые ведомства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(ФСБ РФ, МВД РФ,  СК РФ)</a:t>
                      </a:r>
                    </a:p>
                  </a:txBody>
                  <a:tcPr marL="5319" marR="5319" marT="53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Научно-исследовательские институты</a:t>
                      </a:r>
                    </a:p>
                  </a:txBody>
                  <a:tcPr marL="5319" marR="5319" marT="53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Образовательные учреждения ВО и СПО</a:t>
                      </a:r>
                    </a:p>
                  </a:txBody>
                  <a:tcPr marL="5319" marR="5319" marT="53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Фонды развития, венчурные фонды</a:t>
                      </a:r>
                    </a:p>
                  </a:txBody>
                  <a:tcPr marL="5319" marR="5319" marT="53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19" marR="5319" marT="53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IT-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компании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19" marR="5319" marT="53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94">
                <a:tc gridSpan="16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 рамках выполнения задач: реализации на территории области государственной политики в сфере ИКТ и связи, организация и реализация на территории области национальной программы «Цифровая экономика Российской Федерации», совершенствовании систем государственного управления на основе информационно-коммуникационных технологий, созданию и применению российских информационно-телекоммуникационных технологий, а также формированию новой технологической основы для социального и экономического развития Тверской области, организация и обеспечение информационной безопасности и защиты данных, развитие информационной инфраструктуры Тверской области, перевода государственных и муниципальных услуг в электронный вид</a:t>
                      </a:r>
                    </a:p>
                  </a:txBody>
                  <a:tcPr marL="5319" marR="5319" marT="53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749">
                <a:tc gridSpan="16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определение основных направлений государственной политики в Тверской области в сфере цифровой экономики, цифрового развития и информационного общества</a:t>
                      </a:r>
                    </a:p>
                  </a:txBody>
                  <a:tcPr marL="5319" marR="5319" marT="53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08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нормативно-правовое регулирование отрасли</a:t>
                      </a:r>
                    </a:p>
                  </a:txBody>
                  <a:tcPr marL="5319" marR="5319" marT="53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 gridSpan="7">
                  <a:txBody>
                    <a:bodyPr/>
                    <a:lstStyle/>
                    <a:p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ru-RU" dirty="0"/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60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государственная </a:t>
                      </a:r>
                    </a:p>
                  </a:txBody>
                  <a:tcPr marL="5319" marR="5319" marT="53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поддержка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IT-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отрасли</a:t>
                      </a:r>
                    </a:p>
                  </a:txBody>
                  <a:tcPr marL="5319" marR="5319" marT="53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ru-RU" dirty="0"/>
                    </a:p>
                  </a:txBody>
                  <a:tcPr marL="5319" marR="5319" marT="532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84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развитие  информационной инфраструктуры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</a:t>
                      </a:r>
                    </a:p>
                  </a:txBody>
                  <a:tcPr marL="5319" marR="5319" marT="53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Тверской области</a:t>
                      </a:r>
                    </a:p>
                  </a:txBody>
                  <a:tcPr marL="5319" marR="5319" marT="53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5319" marR="5319" marT="53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 marL="5319" marR="5319" marT="53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3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-централизация расходов в сфере ИКТ и связи</a:t>
                      </a:r>
                    </a:p>
                  </a:txBody>
                  <a:tcPr marL="5319" marR="5319" marT="53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59">
                <a:tc gridSpan="5">
                  <a:txBody>
                    <a:bodyPr/>
                    <a:lstStyle/>
                    <a:p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 координация деятельности ИОГВТО и </a:t>
                      </a:r>
                      <a:r>
                        <a:rPr lang="ru-RU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подвед</a:t>
                      </a:r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. учреждений по</a:t>
                      </a:r>
                    </a:p>
                  </a:txBody>
                  <a:tcPr marL="5319" marR="5319" marT="53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использованию ИКТ,</a:t>
                      </a:r>
                    </a:p>
                  </a:txBody>
                  <a:tcPr marL="5319" marR="5319" marT="53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9"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созданию, развитию эксплуатации ИС и ресурсов 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19" marR="5319" marT="53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19" marR="5319" marT="53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179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kumimoji="0" lang="ru-R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 организация и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19" marR="5319" marT="53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kumimoji="0" lang="ru-R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обеспечение информационной безопасности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19" marR="5319" marT="53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kumimoji="0" lang="ru-R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обеспечение информационной безопасности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19" marR="5319" marT="53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и </a:t>
                      </a:r>
                      <a:r>
                        <a:rPr kumimoji="0" lang="ru-R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защиты данных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57">
                <a:tc gridSpan="5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информационно-технологическое обеспечение деятельности</a:t>
                      </a:r>
                    </a:p>
                  </a:txBody>
                  <a:tcPr marL="5319" marR="5319" marT="53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Правительства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 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9"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ИОГВ Тверской области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2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кадровая политика в </a:t>
                      </a:r>
                    </a:p>
                  </a:txBody>
                  <a:tcPr marL="5319" marR="5319" marT="53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19" marR="5319" marT="53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ИКТ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2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19" marR="5319" marT="53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2535" name="Прямоугольник 12">
            <a:extLst>
              <a:ext uri="{FF2B5EF4-FFF2-40B4-BE49-F238E27FC236}">
                <a16:creationId xmlns:a16="http://schemas.microsoft.com/office/drawing/2014/main" id="{710234CE-52A9-5444-BC4B-681C5A5A7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4876130"/>
            <a:ext cx="201613" cy="215900"/>
          </a:xfrm>
          <a:prstGeom prst="rect">
            <a:avLst/>
          </a:prstGeom>
          <a:solidFill>
            <a:srgbClr val="92D050"/>
          </a:solidFill>
          <a:ln w="6350" algn="ctr">
            <a:solidFill>
              <a:srgbClr val="837B7B"/>
            </a:solidFill>
            <a:miter lim="800000"/>
            <a:headEnd/>
            <a:tailEnd/>
          </a:ln>
        </p:spPr>
        <p:txBody>
          <a:bodyPr lIns="68580" tIns="34290" rIns="68580" bIns="34290" anchor="ctr"/>
          <a:lstStyle>
            <a:lvl1pPr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ru-RU" altLang="ru-RU">
              <a:solidFill>
                <a:srgbClr val="E6E0EC"/>
              </a:solidFill>
              <a:latin typeface="Calibri" panose="020F0502020204030204" pitchFamily="34" charset="0"/>
            </a:endParaRPr>
          </a:p>
        </p:txBody>
      </p:sp>
      <p:sp>
        <p:nvSpPr>
          <p:cNvPr id="22536" name="TextBox 14">
            <a:extLst>
              <a:ext uri="{FF2B5EF4-FFF2-40B4-BE49-F238E27FC236}">
                <a16:creationId xmlns:a16="http://schemas.microsoft.com/office/drawing/2014/main" id="{352EA4A1-0E0B-1F49-92C8-0B4108177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849713"/>
            <a:ext cx="17303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sz="800" dirty="0">
                <a:latin typeface="Arial" panose="020B0604020202020204" pitchFamily="34" charset="0"/>
              </a:rPr>
              <a:t> -  </a:t>
            </a:r>
            <a:r>
              <a:rPr lang="ru-RU" altLang="ru-RU" sz="800" dirty="0">
                <a:cs typeface="Times New Roman" panose="02020603050405020304" pitchFamily="18" charset="0"/>
              </a:rPr>
              <a:t>взаимодействие постоянного        характера</a:t>
            </a:r>
          </a:p>
        </p:txBody>
      </p:sp>
      <p:sp>
        <p:nvSpPr>
          <p:cNvPr id="22537" name="Прямоугольник 14">
            <a:extLst>
              <a:ext uri="{FF2B5EF4-FFF2-40B4-BE49-F238E27FC236}">
                <a16:creationId xmlns:a16="http://schemas.microsoft.com/office/drawing/2014/main" id="{31E98C37-21BA-7445-9B95-997A5CA17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4893592"/>
            <a:ext cx="203200" cy="198438"/>
          </a:xfrm>
          <a:prstGeom prst="rect">
            <a:avLst/>
          </a:prstGeom>
          <a:solidFill>
            <a:srgbClr val="FFFF00"/>
          </a:solidFill>
          <a:ln w="6350" algn="ctr">
            <a:solidFill>
              <a:srgbClr val="837B7B"/>
            </a:solidFill>
            <a:miter lim="800000"/>
            <a:headEnd/>
            <a:tailEnd/>
          </a:ln>
        </p:spPr>
        <p:txBody>
          <a:bodyPr lIns="68580" tIns="34290" rIns="68580" bIns="34290" anchor="ctr"/>
          <a:lstStyle>
            <a:lvl1pPr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ru-RU" altLang="ru-RU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2538" name="TextBox 21">
            <a:extLst>
              <a:ext uri="{FF2B5EF4-FFF2-40B4-BE49-F238E27FC236}">
                <a16:creationId xmlns:a16="http://schemas.microsoft.com/office/drawing/2014/main" id="{DDD20482-979B-004B-9A87-1E1C3936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3" y="4849713"/>
            <a:ext cx="18907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sz="800" dirty="0">
                <a:latin typeface="Arial" panose="020B0604020202020204" pitchFamily="34" charset="0"/>
              </a:rPr>
              <a:t> -  </a:t>
            </a:r>
            <a:r>
              <a:rPr lang="ru-RU" altLang="ru-RU" sz="800" dirty="0">
                <a:cs typeface="Times New Roman" panose="02020603050405020304" pitchFamily="18" charset="0"/>
              </a:rPr>
              <a:t>взаимодействие периодического      характера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804508" y="2400399"/>
            <a:ext cx="0" cy="24035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596596" y="2395078"/>
            <a:ext cx="0" cy="24035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095941" y="2400398"/>
            <a:ext cx="0" cy="24035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907600" y="2396215"/>
            <a:ext cx="0" cy="24035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909016" y="2396546"/>
            <a:ext cx="0" cy="24035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411656" y="2400399"/>
            <a:ext cx="0" cy="24035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940152" y="2396546"/>
            <a:ext cx="0" cy="24035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460536" y="2400399"/>
            <a:ext cx="0" cy="24035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956428" y="2400399"/>
            <a:ext cx="0" cy="24035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452320" y="2402719"/>
            <a:ext cx="0" cy="24035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5403440" y="2404710"/>
            <a:ext cx="0" cy="24035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29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B40F53BA-68E1-6241-91B4-7EB9CF032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2388"/>
            <a:ext cx="61436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Номер слайда 1">
            <a:extLst>
              <a:ext uri="{FF2B5EF4-FFF2-40B4-BE49-F238E27FC236}">
                <a16:creationId xmlns:a16="http://schemas.microsoft.com/office/drawing/2014/main" id="{3BEA0B2D-3606-8C41-90F3-B1134C7BDA0C}"/>
              </a:ext>
            </a:extLst>
          </p:cNvPr>
          <p:cNvSpPr txBox="1">
            <a:spLocks noGrp="1"/>
          </p:cNvSpPr>
          <p:nvPr/>
        </p:nvSpPr>
        <p:spPr bwMode="auto">
          <a:xfrm>
            <a:off x="6373813" y="4759325"/>
            <a:ext cx="27701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5252C24B-0CBB-0A49-9931-3840E6625991}" type="slidenum">
              <a:rPr lang="ru-RU" altLang="ru-RU">
                <a:solidFill>
                  <a:srgbClr val="898989"/>
                </a:solidFill>
              </a:rPr>
              <a:pPr algn="r" eaLnBrk="1" hangingPunct="1"/>
              <a:t>17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A61057ED-D109-9A4B-B9D5-30E2FFFA2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33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70F7E412-5BFE-B94C-BE7B-DC0A3CB5F77B}"/>
              </a:ext>
            </a:extLst>
          </p:cNvPr>
          <p:cNvSpPr>
            <a:spLocks/>
          </p:cNvSpPr>
          <p:nvPr/>
        </p:nvSpPr>
        <p:spPr bwMode="auto">
          <a:xfrm>
            <a:off x="1116013" y="215354"/>
            <a:ext cx="7920037" cy="4841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МИНИСТЕРСТВА</a:t>
            </a:r>
            <a:r>
              <a:rPr lang="en-US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 ИОГВ ТВЕРСКОЙ ОБЛАСТИ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F881A-B6BE-FF4A-BEA9-6AD28902653F}"/>
              </a:ext>
            </a:extLst>
          </p:cNvPr>
          <p:cNvSpPr txBox="1"/>
          <p:nvPr/>
        </p:nvSpPr>
        <p:spPr>
          <a:xfrm>
            <a:off x="611560" y="1215866"/>
            <a:ext cx="847930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цифрового развития:</a:t>
            </a: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организует техническое сопровождение деятельности ИОГВ ТО;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организует техническую эксплуатацию отраслевых ГИС и ресурсов;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организует межведомственное взаимодействие и электронный документооборот;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координирует деятельности ИОГВ ТО по развитию отраслевых ГИС и ресурсов;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координирует деятельность ИОГВ ТО по предоставлению услуг в эл. виде;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координирует и нормирует расходы на ИКТ и связь;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организует централизованные закупки в сфере ИКТ и связи;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организует типовой АРМ госслужащего, мобильное рабочее место;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организует и координирует деятельность по ИБ и защите данных в ИОГВ ТО;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организует обучающие мероприятия по направлению ИКТ, ИБ и защите данных.</a:t>
            </a: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59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B40F53BA-68E1-6241-91B4-7EB9CF032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2388"/>
            <a:ext cx="61436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Номер слайда 1">
            <a:extLst>
              <a:ext uri="{FF2B5EF4-FFF2-40B4-BE49-F238E27FC236}">
                <a16:creationId xmlns:a16="http://schemas.microsoft.com/office/drawing/2014/main" id="{3BEA0B2D-3606-8C41-90F3-B1134C7BDA0C}"/>
              </a:ext>
            </a:extLst>
          </p:cNvPr>
          <p:cNvSpPr txBox="1">
            <a:spLocks noGrp="1"/>
          </p:cNvSpPr>
          <p:nvPr/>
        </p:nvSpPr>
        <p:spPr bwMode="auto">
          <a:xfrm>
            <a:off x="6373813" y="4759325"/>
            <a:ext cx="27701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5252C24B-0CBB-0A49-9931-3840E6625991}" type="slidenum">
              <a:rPr lang="ru-RU" altLang="ru-RU">
                <a:solidFill>
                  <a:srgbClr val="898989"/>
                </a:solidFill>
              </a:rPr>
              <a:pPr algn="r" eaLnBrk="1" hangingPunct="1"/>
              <a:t>18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A61057ED-D109-9A4B-B9D5-30E2FFFA2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33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70F7E412-5BFE-B94C-BE7B-DC0A3CB5F77B}"/>
              </a:ext>
            </a:extLst>
          </p:cNvPr>
          <p:cNvSpPr>
            <a:spLocks/>
          </p:cNvSpPr>
          <p:nvPr/>
        </p:nvSpPr>
        <p:spPr bwMode="auto">
          <a:xfrm>
            <a:off x="1116013" y="142875"/>
            <a:ext cx="7920037" cy="4841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МИНИСТЕРСТВА</a:t>
            </a:r>
            <a:r>
              <a:rPr lang="en-US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 ГКУ ТВЕРСКОЙ ОБЛАСТИ  ЦИТ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F881A-B6BE-FF4A-BEA9-6AD28902653F}"/>
              </a:ext>
            </a:extLst>
          </p:cNvPr>
          <p:cNvSpPr txBox="1"/>
          <p:nvPr/>
        </p:nvSpPr>
        <p:spPr>
          <a:xfrm>
            <a:off x="899592" y="783818"/>
            <a:ext cx="381642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цифрового развития:</a:t>
            </a:r>
          </a:p>
          <a:p>
            <a:endParaRPr lang="ru-RU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методология и стратегия развития ГИС, информационных ресурсов, организация типового АРМ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методическое сопровождение деятельности в сфере ИКТ, организация обучающих мероприятий;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методология, координация,  системы ИБ и защиты данных;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планирование и координация расходов на ИКТ и связь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нормативно-правовое регулирование;</a:t>
            </a: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A88ED-088E-2240-9D23-9BD59922549A}"/>
              </a:ext>
            </a:extLst>
          </p:cNvPr>
          <p:cNvSpPr txBox="1"/>
          <p:nvPr/>
        </p:nvSpPr>
        <p:spPr>
          <a:xfrm>
            <a:off x="5076056" y="771550"/>
            <a:ext cx="35283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 информационных технологий:</a:t>
            </a:r>
          </a:p>
          <a:p>
            <a:endParaRPr lang="ru-RU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реализация процессов технического обслуживания АРМ, ГИС, инф. ресурсов;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организация службы технической поддержки пользователей в ИОГВ ТО;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реализация мероприятий ИБ, удостоверяющий центр, обучение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проведение централизованных и совместных закупок в сфере ИКТ и связи;</a:t>
            </a: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4211960" y="1707654"/>
            <a:ext cx="504056" cy="2160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4316473" y="2643758"/>
            <a:ext cx="504056" cy="2160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329235" y="3507854"/>
            <a:ext cx="504056" cy="2160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4335523" y="4046984"/>
            <a:ext cx="504056" cy="2160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91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B40F53BA-68E1-6241-91B4-7EB9CF032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2388"/>
            <a:ext cx="61436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Номер слайда 1">
            <a:extLst>
              <a:ext uri="{FF2B5EF4-FFF2-40B4-BE49-F238E27FC236}">
                <a16:creationId xmlns:a16="http://schemas.microsoft.com/office/drawing/2014/main" id="{3BEA0B2D-3606-8C41-90F3-B1134C7BDA0C}"/>
              </a:ext>
            </a:extLst>
          </p:cNvPr>
          <p:cNvSpPr txBox="1">
            <a:spLocks noGrp="1"/>
          </p:cNvSpPr>
          <p:nvPr/>
        </p:nvSpPr>
        <p:spPr bwMode="auto">
          <a:xfrm>
            <a:off x="6373813" y="4759325"/>
            <a:ext cx="27701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5252C24B-0CBB-0A49-9931-3840E6625991}" type="slidenum">
              <a:rPr lang="ru-RU" altLang="ru-RU">
                <a:solidFill>
                  <a:srgbClr val="898989"/>
                </a:solidFill>
              </a:rPr>
              <a:pPr algn="r" eaLnBrk="1" hangingPunct="1"/>
              <a:t>19</a:t>
            </a:fld>
            <a:endParaRPr lang="ru-RU" altLang="ru-RU" dirty="0">
              <a:solidFill>
                <a:srgbClr val="898989"/>
              </a:solidFill>
            </a:endParaRP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A61057ED-D109-9A4B-B9D5-30E2FFFA2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33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70F7E412-5BFE-B94C-BE7B-DC0A3CB5F77B}"/>
              </a:ext>
            </a:extLst>
          </p:cNvPr>
          <p:cNvSpPr>
            <a:spLocks/>
          </p:cNvSpPr>
          <p:nvPr/>
        </p:nvSpPr>
        <p:spPr bwMode="auto">
          <a:xfrm>
            <a:off x="1116013" y="142875"/>
            <a:ext cx="7920037" cy="4841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ВЗАИМОДЕЙСТВИЯ МИНИСТЕРСТВА</a:t>
            </a:r>
            <a:r>
              <a:rPr lang="en-US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 ГКУ ТВЕРСКОЙ ОБЛАСТИ  ЦИТ И ИОГВТО В СФЕРЕ ИБ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524001" y="5013176"/>
            <a:ext cx="5553477" cy="720080"/>
          </a:xfrm>
          <a:prstGeom prst="rect">
            <a:avLst/>
          </a:prstGeom>
          <a:ln>
            <a:noFill/>
          </a:ln>
        </p:spPr>
        <p:txBody>
          <a:bodyPr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>
              <a:defRPr/>
            </a:pPr>
            <a:endParaRPr lang="ru-RU" sz="1600" kern="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1403648" y="1738227"/>
            <a:ext cx="1008112" cy="473484"/>
          </a:xfrm>
          <a:prstGeom prst="downArrow">
            <a:avLst>
              <a:gd name="adj1" fmla="val 50000"/>
              <a:gd name="adj2" fmla="val 55039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63500">
              <a:schemeClr val="accent6"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C1B04215-77BE-4C44-A321-95C372312889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28663" y="987575"/>
            <a:ext cx="2427732" cy="72008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цифровой экономики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21481" y="2211710"/>
            <a:ext cx="2638351" cy="282066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Методология и координация работ по защите информации (создание систем защиты информации, проведение проверок, модернизация систем защиты информации)</a:t>
            </a: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Разработка нормативно-правовых актов направлению «информационная безопасность»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633098" y="1040589"/>
            <a:ext cx="2115366" cy="667065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ИОГВ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690293" y="987574"/>
            <a:ext cx="2393876" cy="720081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ГКУ ТО «ЦИТ»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490366" y="2152151"/>
            <a:ext cx="2545684" cy="288022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Структурное подразделение или должностное лицо, ответственные за: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защиту информации (п. 9. ст. 2 приказ ФСТЭК № 17 от 11.02.2013; п. 3.2 СТР-к от 30.08.2002 №282-дсп; п. 14, п16б ПП№1119 от 01.11.2012); 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утверждение ведомством  приказов о ведении режима ограниченного доступа;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введение персональной ответственности работников за неразглашения сведений ограниченного доступа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03848" y="2120983"/>
            <a:ext cx="3168351" cy="289219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работ по защите информации на объектах информатизации: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создание, аттестация, ввод эксплуатации, эксплуатация, вывод из эксплуатации;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мониторинг информационной безопасности;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аудит и контроль эффективности систем в защищенном исполнении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установка, настройка и сопровождение средств защиты;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обеспечение электронной подписью органов ИОГВ и подведомственным им организациям</a:t>
            </a:r>
          </a:p>
        </p:txBody>
      </p:sp>
      <p:sp>
        <p:nvSpPr>
          <p:cNvPr id="17" name="Стрелка вниз 16"/>
          <p:cNvSpPr/>
          <p:nvPr/>
        </p:nvSpPr>
        <p:spPr>
          <a:xfrm>
            <a:off x="4383175" y="1707655"/>
            <a:ext cx="1008112" cy="408519"/>
          </a:xfrm>
          <a:prstGeom prst="downArrow">
            <a:avLst>
              <a:gd name="adj1" fmla="val 50000"/>
              <a:gd name="adj2" fmla="val 55039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63500">
              <a:schemeClr val="accent6"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7217595" y="1707655"/>
            <a:ext cx="1008112" cy="408519"/>
          </a:xfrm>
          <a:prstGeom prst="downArrow">
            <a:avLst>
              <a:gd name="adj1" fmla="val 50000"/>
              <a:gd name="adj2" fmla="val 55039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63500">
              <a:schemeClr val="accent6"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24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5C63AF-0B7F-3947-88C2-D5341CFB78F3}"/>
              </a:ext>
            </a:extLst>
          </p:cNvPr>
          <p:cNvSpPr/>
          <p:nvPr/>
        </p:nvSpPr>
        <p:spPr>
          <a:xfrm>
            <a:off x="850900" y="298450"/>
            <a:ext cx="8042275" cy="34607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>
              <a:solidFill>
                <a:schemeClr val="accent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Рисунок 10"/>
          <p:cNvPicPr>
            <a:picLocks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79388" y="141288"/>
            <a:ext cx="755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3433B-1BA6-F84C-B15E-9AB437C9E5E0}"/>
              </a:ext>
            </a:extLst>
          </p:cNvPr>
          <p:cNvSpPr txBox="1"/>
          <p:nvPr/>
        </p:nvSpPr>
        <p:spPr>
          <a:xfrm>
            <a:off x="1501403" y="298450"/>
            <a:ext cx="7031037" cy="3460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ЦИФРОВАЯ ЭКОНОМИКА РОССИЙСКОЙ ФЕДЕРАЦИИ</a:t>
            </a:r>
          </a:p>
        </p:txBody>
      </p:sp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6902896" y="4876006"/>
            <a:ext cx="21336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0C162E-71EA-40E3-9AC8-6BACE4490761}" type="slidenum">
              <a:rPr lang="ru-RU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 dirty="0">
              <a:solidFill>
                <a:srgbClr val="898989"/>
              </a:solidFill>
            </a:endParaRPr>
          </a:p>
        </p:txBody>
      </p:sp>
      <p:grpSp>
        <p:nvGrpSpPr>
          <p:cNvPr id="15" name="Группа 4">
            <a:extLst>
              <a:ext uri="{FF2B5EF4-FFF2-40B4-BE49-F238E27FC236}">
                <a16:creationId xmlns:a16="http://schemas.microsoft.com/office/drawing/2014/main" id="{6885E9B0-DCFC-8649-AB20-4BB209228A80}"/>
              </a:ext>
            </a:extLst>
          </p:cNvPr>
          <p:cNvGrpSpPr/>
          <p:nvPr/>
        </p:nvGrpSpPr>
        <p:grpSpPr>
          <a:xfrm>
            <a:off x="683569" y="801143"/>
            <a:ext cx="8255454" cy="2094457"/>
            <a:chOff x="337588" y="780972"/>
            <a:chExt cx="4726233" cy="600525"/>
          </a:xfrm>
        </p:grpSpPr>
        <p:sp>
          <p:nvSpPr>
            <p:cNvPr id="16" name="Скругленный прямоугольник 5">
              <a:extLst>
                <a:ext uri="{FF2B5EF4-FFF2-40B4-BE49-F238E27FC236}">
                  <a16:creationId xmlns:a16="http://schemas.microsoft.com/office/drawing/2014/main" id="{6FACA838-7011-F64D-B92B-F57CAE3CE548}"/>
                </a:ext>
              </a:extLst>
            </p:cNvPr>
            <p:cNvSpPr/>
            <p:nvPr/>
          </p:nvSpPr>
          <p:spPr>
            <a:xfrm>
              <a:off x="337588" y="820666"/>
              <a:ext cx="4726233" cy="5608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Скругленный прямоугольник 6">
              <a:extLst>
                <a:ext uri="{FF2B5EF4-FFF2-40B4-BE49-F238E27FC236}">
                  <a16:creationId xmlns:a16="http://schemas.microsoft.com/office/drawing/2014/main" id="{8D953089-3EE5-9E43-8A31-69058A332BC4}"/>
                </a:ext>
              </a:extLst>
            </p:cNvPr>
            <p:cNvSpPr/>
            <p:nvPr/>
          </p:nvSpPr>
          <p:spPr>
            <a:xfrm>
              <a:off x="368408" y="780972"/>
              <a:ext cx="4664593" cy="5697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8640" tIns="0" rIns="178640" bIns="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600" b="1" kern="1200" dirty="0"/>
            </a:p>
          </p:txBody>
        </p:sp>
      </p:grpSp>
      <p:grpSp>
        <p:nvGrpSpPr>
          <p:cNvPr id="18" name="Группа 3">
            <a:extLst>
              <a:ext uri="{FF2B5EF4-FFF2-40B4-BE49-F238E27FC236}">
                <a16:creationId xmlns:a16="http://schemas.microsoft.com/office/drawing/2014/main" id="{09E732A7-E15A-CE46-9E4C-299936B457A0}"/>
              </a:ext>
            </a:extLst>
          </p:cNvPr>
          <p:cNvGrpSpPr/>
          <p:nvPr/>
        </p:nvGrpSpPr>
        <p:grpSpPr>
          <a:xfrm>
            <a:off x="709422" y="3096796"/>
            <a:ext cx="8305800" cy="1838074"/>
            <a:chOff x="337588" y="8316"/>
            <a:chExt cx="4726233" cy="409196"/>
          </a:xfrm>
        </p:grpSpPr>
        <p:sp>
          <p:nvSpPr>
            <p:cNvPr id="19" name="Скругленный прямоугольник 7">
              <a:extLst>
                <a:ext uri="{FF2B5EF4-FFF2-40B4-BE49-F238E27FC236}">
                  <a16:creationId xmlns:a16="http://schemas.microsoft.com/office/drawing/2014/main" id="{E055DBCD-951C-484D-A94F-D0E4EC2986C7}"/>
                </a:ext>
              </a:extLst>
            </p:cNvPr>
            <p:cNvSpPr/>
            <p:nvPr/>
          </p:nvSpPr>
          <p:spPr>
            <a:xfrm>
              <a:off x="337588" y="8316"/>
              <a:ext cx="4726233" cy="40919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Скругленный прямоугольник 4">
              <a:extLst>
                <a:ext uri="{FF2B5EF4-FFF2-40B4-BE49-F238E27FC236}">
                  <a16:creationId xmlns:a16="http://schemas.microsoft.com/office/drawing/2014/main" id="{0FEE75A4-8433-E54A-AB4B-9D5C383D1228}"/>
                </a:ext>
              </a:extLst>
            </p:cNvPr>
            <p:cNvSpPr/>
            <p:nvPr/>
          </p:nvSpPr>
          <p:spPr>
            <a:xfrm>
              <a:off x="357563" y="28291"/>
              <a:ext cx="4686283" cy="369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8640" tIns="0" rIns="178640" bIns="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6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F606975-121D-C043-A871-C0E1CABA8234}"/>
              </a:ext>
            </a:extLst>
          </p:cNvPr>
          <p:cNvSpPr txBox="1">
            <a:spLocks/>
          </p:cNvSpPr>
          <p:nvPr/>
        </p:nvSpPr>
        <p:spPr>
          <a:xfrm>
            <a:off x="798362" y="3276600"/>
            <a:ext cx="8216860" cy="13970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altLang="ru-RU" sz="1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Экосистема цифровой экономики </a:t>
            </a:r>
            <a:r>
              <a:rPr lang="ru-RU" alt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партнерство организаций, обеспечивающее постоянное взаимодействие принадлежащих им технологических платформ, прикладных интернет-сервисов, аналитических систем, информационных систем органов государственной власти Российской Федерации, организаций и граждан.</a:t>
            </a:r>
            <a:endParaRPr lang="ru-RU" altLang="ru-RU" sz="18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sz="18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1">
            <a:extLst>
              <a:ext uri="{FF2B5EF4-FFF2-40B4-BE49-F238E27FC236}">
                <a16:creationId xmlns:a16="http://schemas.microsoft.com/office/drawing/2014/main" id="{869F2109-08A2-ED42-A130-1CF13F7A4C70}"/>
              </a:ext>
            </a:extLst>
          </p:cNvPr>
          <p:cNvSpPr/>
          <p:nvPr/>
        </p:nvSpPr>
        <p:spPr>
          <a:xfrm>
            <a:off x="683568" y="1003439"/>
            <a:ext cx="82706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Цифровая экономика </a:t>
            </a:r>
            <a:r>
              <a:rPr lang="ru-RU" alt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хозяйственная деятельность, в которой </a:t>
            </a:r>
            <a:r>
              <a:rPr lang="ru-RU" altLang="ru-RU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ключевым фактором производства являются данные в цифровом виде, обработка больших объемов и использование результатов анализа которых </a:t>
            </a:r>
            <a:r>
              <a:rPr lang="ru-RU" alt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сравнению с традиционными формами хозяйствования позволяют существенно повысить эффективность различных видов производства, технологий, оборудования, хранения, продажи, доставки товаров и услуг;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>
            <a:extLst>
              <a:ext uri="{FF2B5EF4-FFF2-40B4-BE49-F238E27FC236}">
                <a16:creationId xmlns:a16="http://schemas.microsoft.com/office/drawing/2014/main" id="{6A5DAFD6-E8A1-0640-9CBA-D6194AA01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28600"/>
            <a:ext cx="81438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КОНЦЕПЦИЯ РЕГИОНАЛЬНОЙ ИНФОРМАТИЗАЦИИ</a:t>
            </a:r>
          </a:p>
        </p:txBody>
      </p:sp>
      <p:pic>
        <p:nvPicPr>
          <p:cNvPr id="2765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49225" y="174625"/>
            <a:ext cx="750888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1" name="Группа 8"/>
          <p:cNvGrpSpPr>
            <a:grpSpLocks/>
          </p:cNvGrpSpPr>
          <p:nvPr/>
        </p:nvGrpSpPr>
        <p:grpSpPr bwMode="auto">
          <a:xfrm>
            <a:off x="331788" y="1246188"/>
            <a:ext cx="3384550" cy="1612900"/>
            <a:chOff x="474953" y="1246615"/>
            <a:chExt cx="3384904" cy="2049187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396DEEF2-C89C-D74F-A74D-E11F84BB2C37}"/>
                </a:ext>
              </a:extLst>
            </p:cNvPr>
            <p:cNvSpPr/>
            <p:nvPr/>
          </p:nvSpPr>
          <p:spPr>
            <a:xfrm>
              <a:off x="474953" y="1246615"/>
              <a:ext cx="3384904" cy="1440078"/>
            </a:xfrm>
            <a:prstGeom prst="rect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lvl="2" algn="ctr">
                <a:defRPr/>
              </a:pPr>
              <a:r>
                <a:rPr lang="ru-RU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КОНЦЕПЦИЯ</a:t>
              </a:r>
              <a:r>
                <a:rPr lang="ru-RU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ru-RU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региональной информатизации</a:t>
              </a:r>
              <a:r>
                <a: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4DA90A3-CA13-6D44-9C82-CF21C758FE5D}"/>
                </a:ext>
              </a:extLst>
            </p:cNvPr>
            <p:cNvSpPr/>
            <p:nvPr/>
          </p:nvSpPr>
          <p:spPr>
            <a:xfrm>
              <a:off x="474953" y="2485002"/>
              <a:ext cx="3384904" cy="810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7964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Распоряжение Правительства Российской Федерации от </a:t>
              </a:r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29.12.2014 N 2769-</a:t>
              </a:r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 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(ред. от 18.10.2018)</a:t>
              </a:r>
            </a:p>
          </p:txBody>
        </p:sp>
        <p:pic>
          <p:nvPicPr>
            <p:cNvPr id="2766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75" y="1275606"/>
              <a:ext cx="647700" cy="6381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7964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003BB7F-FCFF-5041-9794-6709AF369B61}"/>
              </a:ext>
            </a:extLst>
          </p:cNvPr>
          <p:cNvSpPr/>
          <p:nvPr/>
        </p:nvSpPr>
        <p:spPr>
          <a:xfrm>
            <a:off x="323850" y="2932113"/>
            <a:ext cx="3384550" cy="2006600"/>
          </a:xfrm>
          <a:prstGeom prst="rect">
            <a:avLst/>
          </a:prstGeom>
          <a:ln>
            <a:solidFill>
              <a:srgbClr val="F7964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lvl="1" algn="ctr">
              <a:defRPr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ЦЕЛИ: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качества жизни граждан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счет использования ИКТ;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выравнивание уровня развития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информационного общества;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эффективной системы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государственного управления на основе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ИКТ.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D78B721-F005-1B4D-AAD4-5637A76A11B5}"/>
              </a:ext>
            </a:extLst>
          </p:cNvPr>
          <p:cNvSpPr/>
          <p:nvPr/>
        </p:nvSpPr>
        <p:spPr>
          <a:xfrm>
            <a:off x="3995738" y="1203325"/>
            <a:ext cx="2592387" cy="1152525"/>
          </a:xfrm>
          <a:prstGeom prst="rect">
            <a:avLst/>
          </a:prstGeom>
          <a:ln>
            <a:solidFill>
              <a:srgbClr val="F7964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216000" rIns="36000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</a:t>
            </a:r>
          </a:p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ИОГВ в отраслях информатизации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A84F17B-051C-0E45-97D8-1F0EFEEA76AA}"/>
              </a:ext>
            </a:extLst>
          </p:cNvPr>
          <p:cNvSpPr/>
          <p:nvPr/>
        </p:nvSpPr>
        <p:spPr>
          <a:xfrm>
            <a:off x="3995738" y="2571750"/>
            <a:ext cx="2592387" cy="936625"/>
          </a:xfrm>
          <a:prstGeom prst="rect">
            <a:avLst/>
          </a:prstGeom>
          <a:ln>
            <a:solidFill>
              <a:srgbClr val="F7964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216000" rIns="36000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</a:p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6A301B3-B7ED-D246-9C77-DFFE5751FBB6}"/>
              </a:ext>
            </a:extLst>
          </p:cNvPr>
          <p:cNvSpPr/>
          <p:nvPr/>
        </p:nvSpPr>
        <p:spPr>
          <a:xfrm>
            <a:off x="3995738" y="3806825"/>
            <a:ext cx="2592387" cy="1131888"/>
          </a:xfrm>
          <a:prstGeom prst="rect">
            <a:avLst/>
          </a:prstGeom>
          <a:ln>
            <a:solidFill>
              <a:srgbClr val="F7964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216000" rIns="36000"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ТИПОВОЙ СОСТАВ</a:t>
            </a:r>
          </a:p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региональной ИТ инфраструктуры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8BEC1-6153-E345-A2F8-2A5779BA4732}"/>
              </a:ext>
            </a:extLst>
          </p:cNvPr>
          <p:cNvSpPr txBox="1"/>
          <p:nvPr/>
        </p:nvSpPr>
        <p:spPr>
          <a:xfrm>
            <a:off x="7018338" y="2054225"/>
            <a:ext cx="2065337" cy="2678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Образование</a:t>
            </a:r>
          </a:p>
          <a:p>
            <a:pPr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Здравоохранение</a:t>
            </a:r>
          </a:p>
          <a:p>
            <a:pPr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Социальное обеспечение</a:t>
            </a:r>
          </a:p>
          <a:p>
            <a:pPr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Труд и занятость</a:t>
            </a:r>
          </a:p>
          <a:p>
            <a:pPr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 Строительство</a:t>
            </a:r>
          </a:p>
          <a:p>
            <a:pPr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6. Дорожное хозяйство</a:t>
            </a:r>
          </a:p>
          <a:p>
            <a:pPr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7. ЖКХ</a:t>
            </a:r>
          </a:p>
          <a:p>
            <a:pPr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8. Безопасность </a:t>
            </a:r>
          </a:p>
          <a:p>
            <a:pPr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жизнедеятельности</a:t>
            </a:r>
          </a:p>
          <a:p>
            <a:pPr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9. Транспорт</a:t>
            </a:r>
          </a:p>
          <a:p>
            <a:pPr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Культура</a:t>
            </a:r>
          </a:p>
          <a:p>
            <a:pPr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Энергетика</a:t>
            </a:r>
          </a:p>
          <a:p>
            <a:pPr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Сельское хозяйство</a:t>
            </a:r>
          </a:p>
          <a:p>
            <a:pPr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Государственные услуги 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113E8C6-96DC-EF43-A61A-B3D046F741E4}"/>
              </a:ext>
            </a:extLst>
          </p:cNvPr>
          <p:cNvCxnSpPr>
            <a:stCxn id="14" idx="3"/>
          </p:cNvCxnSpPr>
          <p:nvPr/>
        </p:nvCxnSpPr>
        <p:spPr>
          <a:xfrm>
            <a:off x="6588125" y="1779588"/>
            <a:ext cx="430213" cy="0"/>
          </a:xfrm>
          <a:prstGeom prst="line">
            <a:avLst/>
          </a:prstGeom>
          <a:ln w="19050">
            <a:solidFill>
              <a:srgbClr val="F79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0F83218-62C5-E14F-BF1E-8DEB986AAA90}"/>
              </a:ext>
            </a:extLst>
          </p:cNvPr>
          <p:cNvCxnSpPr/>
          <p:nvPr/>
        </p:nvCxnSpPr>
        <p:spPr>
          <a:xfrm>
            <a:off x="7019925" y="1779588"/>
            <a:ext cx="0" cy="287337"/>
          </a:xfrm>
          <a:prstGeom prst="straightConnector1">
            <a:avLst/>
          </a:prstGeom>
          <a:ln w="19050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Блок-схема: узел 24">
            <a:extLst>
              <a:ext uri="{FF2B5EF4-FFF2-40B4-BE49-F238E27FC236}">
                <a16:creationId xmlns:a16="http://schemas.microsoft.com/office/drawing/2014/main" id="{727CC33A-0DC8-7448-95BB-C140DAB1AC72}"/>
              </a:ext>
            </a:extLst>
          </p:cNvPr>
          <p:cNvSpPr/>
          <p:nvPr/>
        </p:nvSpPr>
        <p:spPr>
          <a:xfrm>
            <a:off x="6565900" y="1755775"/>
            <a:ext cx="46038" cy="460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1" name="Блок-схема: узел 30">
            <a:extLst>
              <a:ext uri="{FF2B5EF4-FFF2-40B4-BE49-F238E27FC236}">
                <a16:creationId xmlns:a16="http://schemas.microsoft.com/office/drawing/2014/main" id="{14CF5D9E-87D2-A64F-82C9-18766DFCB183}"/>
              </a:ext>
            </a:extLst>
          </p:cNvPr>
          <p:cNvSpPr/>
          <p:nvPr/>
        </p:nvSpPr>
        <p:spPr>
          <a:xfrm>
            <a:off x="6989763" y="1755775"/>
            <a:ext cx="46037" cy="460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A980EBE-1ED5-B74C-9B6F-50C0EC3BEE85}"/>
              </a:ext>
            </a:extLst>
          </p:cNvPr>
          <p:cNvCxnSpPr/>
          <p:nvPr/>
        </p:nvCxnSpPr>
        <p:spPr>
          <a:xfrm>
            <a:off x="7019925" y="2109788"/>
            <a:ext cx="0" cy="2549525"/>
          </a:xfrm>
          <a:prstGeom prst="line">
            <a:avLst/>
          </a:prstGeom>
          <a:ln w="19050">
            <a:solidFill>
              <a:srgbClr val="F79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2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6372200" y="4801394"/>
            <a:ext cx="21336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0C162E-71EA-40E3-9AC8-6BACE4490761}" type="slidenum">
              <a:rPr lang="ru-RU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>
            <a:extLst>
              <a:ext uri="{FF2B5EF4-FFF2-40B4-BE49-F238E27FC236}">
                <a16:creationId xmlns:a16="http://schemas.microsoft.com/office/drawing/2014/main" id="{D47C09E8-331C-4F40-A83E-12ACA72B2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28600"/>
            <a:ext cx="81438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ОРГАНЫ УПРАВЛЕНИЯ РЕГИОНАЛЬНОЙ ИНФОРМАТИЗАЦИЕЙ</a:t>
            </a:r>
          </a:p>
        </p:txBody>
      </p:sp>
      <p:sp>
        <p:nvSpPr>
          <p:cNvPr id="29698" name="TextBox 1">
            <a:extLst>
              <a:ext uri="{FF2B5EF4-FFF2-40B4-BE49-F238E27FC236}">
                <a16:creationId xmlns:a16="http://schemas.microsoft.com/office/drawing/2014/main" id="{7B439F02-5CDD-3F43-957F-3F6EB6AB4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2" y="4801964"/>
            <a:ext cx="4397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3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ext Box 14" descr="Газетная бумага">
            <a:extLst>
              <a:ext uri="{FF2B5EF4-FFF2-40B4-BE49-F238E27FC236}">
                <a16:creationId xmlns:a16="http://schemas.microsoft.com/office/drawing/2014/main" id="{75D6D67A-AD8B-FA47-BE58-2E3975B6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237288"/>
            <a:ext cx="196850" cy="320675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tIns="0">
            <a:spAutoFit/>
          </a:bodyPr>
          <a:lstStyle>
            <a:lvl1pPr indent="127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" name="Схема 10">
            <a:extLst>
              <a:ext uri="{FF2B5EF4-FFF2-40B4-BE49-F238E27FC236}">
                <a16:creationId xmlns:a16="http://schemas.microsoft.com/office/drawing/2014/main" id="{5A192429-97DB-8446-88BC-FA82F1347B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000580"/>
              </p:ext>
            </p:extLst>
          </p:nvPr>
        </p:nvGraphicFramePr>
        <p:xfrm>
          <a:off x="-1116632" y="1347614"/>
          <a:ext cx="4962809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Скругленная прямоугольная выноска 11">
            <a:extLst>
              <a:ext uri="{FF2B5EF4-FFF2-40B4-BE49-F238E27FC236}">
                <a16:creationId xmlns:a16="http://schemas.microsoft.com/office/drawing/2014/main" id="{948EAF4E-FBD3-6445-B042-4B5BB6CC44A5}"/>
              </a:ext>
            </a:extLst>
          </p:cNvPr>
          <p:cNvSpPr/>
          <p:nvPr/>
        </p:nvSpPr>
        <p:spPr>
          <a:xfrm>
            <a:off x="3700463" y="1131888"/>
            <a:ext cx="5329237" cy="431800"/>
          </a:xfrm>
          <a:prstGeom prst="wedgeRoundRectCallout">
            <a:avLst>
              <a:gd name="adj1" fmla="val -63699"/>
              <a:gd name="adj2" fmla="val 51995"/>
              <a:gd name="adj3" fmla="val 16667"/>
            </a:avLst>
          </a:prstGeom>
          <a:solidFill>
            <a:schemeClr val="bg1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Утверждение стратегии и программ развития ИКТ</a:t>
            </a:r>
          </a:p>
        </p:txBody>
      </p:sp>
      <p:sp>
        <p:nvSpPr>
          <p:cNvPr id="13" name="Скругленная прямоугольная выноска 12">
            <a:extLst>
              <a:ext uri="{FF2B5EF4-FFF2-40B4-BE49-F238E27FC236}">
                <a16:creationId xmlns:a16="http://schemas.microsoft.com/office/drawing/2014/main" id="{36344A44-26BD-6149-990E-E8DC2657849E}"/>
              </a:ext>
            </a:extLst>
          </p:cNvPr>
          <p:cNvSpPr/>
          <p:nvPr/>
        </p:nvSpPr>
        <p:spPr>
          <a:xfrm>
            <a:off x="3797300" y="2349500"/>
            <a:ext cx="5327650" cy="431800"/>
          </a:xfrm>
          <a:prstGeom prst="wedgeRoundRectCallout">
            <a:avLst>
              <a:gd name="adj1" fmla="val -63699"/>
              <a:gd name="adj2" fmla="val 58934"/>
              <a:gd name="adj3" fmla="val 16667"/>
            </a:avLst>
          </a:prstGeom>
          <a:solidFill>
            <a:schemeClr val="bg1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стратегии информатизации </a:t>
            </a:r>
          </a:p>
        </p:txBody>
      </p:sp>
      <p:sp>
        <p:nvSpPr>
          <p:cNvPr id="14" name="Скругленная прямоугольная выноска 13">
            <a:extLst>
              <a:ext uri="{FF2B5EF4-FFF2-40B4-BE49-F238E27FC236}">
                <a16:creationId xmlns:a16="http://schemas.microsoft.com/office/drawing/2014/main" id="{3A590EF6-2399-C541-BFBB-812E3A6641A9}"/>
              </a:ext>
            </a:extLst>
          </p:cNvPr>
          <p:cNvSpPr/>
          <p:nvPr/>
        </p:nvSpPr>
        <p:spPr>
          <a:xfrm>
            <a:off x="3700463" y="1708150"/>
            <a:ext cx="5329237" cy="431800"/>
          </a:xfrm>
          <a:prstGeom prst="wedgeRoundRectCallout">
            <a:avLst>
              <a:gd name="adj1" fmla="val -63699"/>
              <a:gd name="adj2" fmla="val 48525"/>
              <a:gd name="adj3" fmla="val 16667"/>
            </a:avLst>
          </a:prstGeom>
          <a:solidFill>
            <a:schemeClr val="bg1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руководство и контроль отраслью</a:t>
            </a:r>
            <a:endParaRPr lang="ru-RU" sz="17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ая прямоугольная выноска 15">
            <a:extLst>
              <a:ext uri="{FF2B5EF4-FFF2-40B4-BE49-F238E27FC236}">
                <a16:creationId xmlns:a16="http://schemas.microsoft.com/office/drawing/2014/main" id="{E5F9F3C9-04F1-144E-822C-B8C5C24F23C2}"/>
              </a:ext>
            </a:extLst>
          </p:cNvPr>
          <p:cNvSpPr/>
          <p:nvPr/>
        </p:nvSpPr>
        <p:spPr>
          <a:xfrm>
            <a:off x="3759200" y="2995613"/>
            <a:ext cx="5327650" cy="1512887"/>
          </a:xfrm>
          <a:prstGeom prst="wedgeRoundRectCallout">
            <a:avLst>
              <a:gd name="adj1" fmla="val -64044"/>
              <a:gd name="adj2" fmla="val 23202"/>
              <a:gd name="adj3" fmla="val 16667"/>
            </a:avLst>
          </a:prstGeom>
          <a:solidFill>
            <a:schemeClr val="bg1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 typeface="Times New Roman" panose="02020603050405020304" pitchFamily="18" charset="0"/>
              <a:buChar char="•"/>
              <a:defRPr/>
            </a:pP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использования ИКТ;</a:t>
            </a:r>
          </a:p>
          <a:p>
            <a:pPr marL="342900" indent="-342900">
              <a:buFont typeface="Times New Roman" panose="02020603050405020304" pitchFamily="18" charset="0"/>
              <a:buChar char="•"/>
              <a:defRPr/>
            </a:pP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функциональный заказчик ИКТ;</a:t>
            </a:r>
          </a:p>
          <a:p>
            <a:pPr marL="342900" indent="-342900">
              <a:buFont typeface="Times New Roman" panose="02020603050405020304" pitchFamily="18" charset="0"/>
              <a:buChar char="•"/>
              <a:defRPr/>
            </a:pP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официальной общедоступной информации на официальных сайтах, в том числе в форме открытых данных</a:t>
            </a:r>
          </a:p>
        </p:txBody>
      </p:sp>
      <p:sp>
        <p:nvSpPr>
          <p:cNvPr id="29706" name="Номер слайда 14">
            <a:extLst>
              <a:ext uri="{FF2B5EF4-FFF2-40B4-BE49-F238E27FC236}">
                <a16:creationId xmlns:a16="http://schemas.microsoft.com/office/drawing/2014/main" id="{970E3123-C4B0-CF4A-983E-45B31E29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0C63D1-E634-8A45-96D2-776F4BC63087}" type="slidenum">
              <a:rPr lang="ru-RU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18" name="Скругленная прямоугольная выноска 17">
            <a:extLst>
              <a:ext uri="{FF2B5EF4-FFF2-40B4-BE49-F238E27FC236}">
                <a16:creationId xmlns:a16="http://schemas.microsoft.com/office/drawing/2014/main" id="{675C00F9-2232-124C-915A-B9B036736406}"/>
              </a:ext>
            </a:extLst>
          </p:cNvPr>
          <p:cNvSpPr/>
          <p:nvPr/>
        </p:nvSpPr>
        <p:spPr>
          <a:xfrm>
            <a:off x="3689350" y="4659313"/>
            <a:ext cx="5327650" cy="433387"/>
          </a:xfrm>
          <a:prstGeom prst="wedgeRoundRectCallout">
            <a:avLst>
              <a:gd name="adj1" fmla="val -63277"/>
              <a:gd name="adj2" fmla="val -20866"/>
              <a:gd name="adj3" fmla="val 16667"/>
            </a:avLst>
          </a:prstGeom>
          <a:solidFill>
            <a:schemeClr val="bg1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Техподдержка инфраструктуры, реализация проектов</a:t>
            </a:r>
          </a:p>
        </p:txBody>
      </p:sp>
      <p:pic>
        <p:nvPicPr>
          <p:cNvPr id="29708" name="Рисунок 1">
            <a:extLst>
              <a:ext uri="{FF2B5EF4-FFF2-40B4-BE49-F238E27FC236}">
                <a16:creationId xmlns:a16="http://schemas.microsoft.com/office/drawing/2014/main" id="{43B36F52-F62A-8145-8E39-7D3DF948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04788" y="185738"/>
            <a:ext cx="695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68001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>
            <a:extLst>
              <a:ext uri="{FF2B5EF4-FFF2-40B4-BE49-F238E27FC236}">
                <a16:creationId xmlns:a16="http://schemas.microsoft.com/office/drawing/2014/main" id="{D47C09E8-331C-4F40-A83E-12ACA72B2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28600"/>
            <a:ext cx="81438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ГОСУДАРСТВЕННОЕ КАЗЕННОЕ УЧРЕЖДЕНИЕ ТВЕРСКОЙ ОБЛАСТИ «ЦЕНТР ИНФОРМАЦИОННЫХ ТЕХНОЛОГИЙ»</a:t>
            </a:r>
          </a:p>
        </p:txBody>
      </p:sp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8604250" y="4792663"/>
            <a:ext cx="4397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3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 Box 14" descr="Газетная бумага">
            <a:extLst>
              <a:ext uri="{FF2B5EF4-FFF2-40B4-BE49-F238E27FC236}">
                <a16:creationId xmlns:a16="http://schemas.microsoft.com/office/drawing/2014/main" id="{75D6D67A-AD8B-FA47-BE58-2E3975B6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237288"/>
            <a:ext cx="196850" cy="320675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tIns="0">
            <a:spAutoFit/>
          </a:bodyPr>
          <a:lstStyle>
            <a:lvl1pPr indent="127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1" name="Схема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1363663"/>
            <a:ext cx="49657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0" name="Номер слайда 1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EA78C3-0454-4197-AC58-43D35A38CD30}" type="slidenum">
              <a:rPr lang="ru-RU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pic>
        <p:nvPicPr>
          <p:cNvPr id="31751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04788" y="185738"/>
            <a:ext cx="695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Прямоугольник 18">
            <a:extLst>
              <a:ext uri="{FF2B5EF4-FFF2-40B4-BE49-F238E27FC236}">
                <a16:creationId xmlns:a16="http://schemas.microsoft.com/office/drawing/2014/main" id="{FDFF1ED7-F1AA-B843-97D1-D5B4FFBA5EE1}"/>
              </a:ext>
            </a:extLst>
          </p:cNvPr>
          <p:cNvSpPr/>
          <p:nvPr/>
        </p:nvSpPr>
        <p:spPr>
          <a:xfrm>
            <a:off x="3240088" y="1000125"/>
            <a:ext cx="5803900" cy="4084638"/>
          </a:xfrm>
          <a:prstGeom prst="rect">
            <a:avLst/>
          </a:prstGeom>
          <a:ln>
            <a:solidFill>
              <a:srgbClr val="F7964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реализации на территории Тверской области государственной политики в сферах информационных технологий, связи, телекоммуникаций, развития информационного общества и формирования электронного правительства;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мероприятий, направленных на развитие и эксплуатацию комплекса информационных систем и ресурсов, единой информационно-телекоммуникационной сети, систем связи и телекоммуникаций;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мероприятий, направленных на разработку и (или) практическое применение информационных технологий, реализующих функции технической защиты информации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за состоянием и эксплуатацией аттестованных объектов информатизации, мониторинг защищенности объектов информатизации;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оказание услуг удостоверяющего центра по изготовлению и выдаче сертификатов ключей проверки электронной подписи (СКПЭП);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аттестация объектов информатизации по выполнению требования обеспечения защиты информации.</a:t>
            </a:r>
          </a:p>
        </p:txBody>
      </p:sp>
      <p:cxnSp>
        <p:nvCxnSpPr>
          <p:cNvPr id="19" name="Прямая со стрелкой 19">
            <a:extLst>
              <a:ext uri="{FF2B5EF4-FFF2-40B4-BE49-F238E27FC236}">
                <a16:creationId xmlns:a16="http://schemas.microsoft.com/office/drawing/2014/main" id="{17598495-86C3-EB48-A7C7-7DA612CAE806}"/>
              </a:ext>
            </a:extLst>
          </p:cNvPr>
          <p:cNvCxnSpPr/>
          <p:nvPr/>
        </p:nvCxnSpPr>
        <p:spPr>
          <a:xfrm>
            <a:off x="2916238" y="4777662"/>
            <a:ext cx="323850" cy="0"/>
          </a:xfrm>
          <a:prstGeom prst="straightConnector1">
            <a:avLst/>
          </a:prstGeom>
          <a:ln w="19050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8894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22">
            <a:extLst>
              <a:ext uri="{FF2B5EF4-FFF2-40B4-BE49-F238E27FC236}">
                <a16:creationId xmlns:a16="http://schemas.microsoft.com/office/drawing/2014/main" id="{DE1DB0B5-7595-D145-82E2-30671C85A1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5795" t="3174" r="4062"/>
          <a:stretch/>
        </p:blipFill>
        <p:spPr>
          <a:xfrm>
            <a:off x="5076056" y="1056055"/>
            <a:ext cx="3975484" cy="3797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5C63AF-0B7F-3947-88C2-D5341CFB78F3}"/>
              </a:ext>
            </a:extLst>
          </p:cNvPr>
          <p:cNvSpPr/>
          <p:nvPr/>
        </p:nvSpPr>
        <p:spPr>
          <a:xfrm>
            <a:off x="850900" y="298450"/>
            <a:ext cx="8042275" cy="34607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>
              <a:solidFill>
                <a:schemeClr val="accent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Рисунок 10"/>
          <p:cNvPicPr>
            <a:picLocks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79388" y="141288"/>
            <a:ext cx="755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3433B-1BA6-F84C-B15E-9AB437C9E5E0}"/>
              </a:ext>
            </a:extLst>
          </p:cNvPr>
          <p:cNvSpPr txBox="1"/>
          <p:nvPr/>
        </p:nvSpPr>
        <p:spPr>
          <a:xfrm>
            <a:off x="1501403" y="195486"/>
            <a:ext cx="7031037" cy="623248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ЗАДАЧИ ЦИФРОВОЙ ЭКОНОМИКИ 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РОССИЙСКОЙ ФЕДЕРАЦИИ</a:t>
            </a:r>
          </a:p>
        </p:txBody>
      </p:sp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6830888" y="4889401"/>
            <a:ext cx="21336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0C162E-71EA-40E3-9AC8-6BACE4490761}" type="slidenum">
              <a:rPr lang="ru-RU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 dirty="0">
              <a:solidFill>
                <a:srgbClr val="898989"/>
              </a:solidFill>
            </a:endParaRPr>
          </a:p>
        </p:txBody>
      </p:sp>
      <p:sp>
        <p:nvSpPr>
          <p:cNvPr id="12" name="Прямоугольник 21">
            <a:extLst>
              <a:ext uri="{FF2B5EF4-FFF2-40B4-BE49-F238E27FC236}">
                <a16:creationId xmlns:a16="http://schemas.microsoft.com/office/drawing/2014/main" id="{95EA88D8-55F7-A544-A804-DDC566BCACD9}"/>
              </a:ext>
            </a:extLst>
          </p:cNvPr>
          <p:cNvSpPr/>
          <p:nvPr/>
        </p:nvSpPr>
        <p:spPr>
          <a:xfrm>
            <a:off x="251520" y="1288955"/>
            <a:ext cx="482453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 Президента РФ от 7 мая 2018 года №204   «О национальных целях и стратегических задачах»: </a:t>
            </a:r>
          </a:p>
          <a:p>
            <a:pPr>
              <a:defRPr/>
            </a:pPr>
            <a:r>
              <a:rPr lang="ru-RU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Правительству Российской Федерации при </a:t>
            </a:r>
            <a:r>
              <a:rPr lang="ru-RU" sz="1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совместно с органами государственной власти субъектов Российской Федерации </a:t>
            </a:r>
            <a:r>
              <a:rPr lang="ru-RU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национальной программы «Цифровая экономика Российской Федерации» обеспечить в 2024 году </a:t>
            </a:r>
            <a:r>
              <a:rPr lang="ru-RU" sz="1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следующих задач:</a:t>
            </a:r>
          </a:p>
          <a:p>
            <a:pPr marL="285750" indent="-285750">
              <a:buFontTx/>
              <a:buChar char="-"/>
              <a:defRPr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системы правового регулирования цифровой экономики, основанного на гибком подходе в каждой сфере, а также внедрение гражданского оборота на базе цифровых технологий;</a:t>
            </a:r>
          </a:p>
          <a:p>
            <a:pPr marL="285750" indent="-285750">
              <a:buFontTx/>
              <a:buChar char="-"/>
              <a:defRPr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подготовки высококвалифицированных кадров для цифровой экономики;</a:t>
            </a:r>
          </a:p>
          <a:p>
            <a:pPr marL="285750" indent="-285750">
              <a:buFontTx/>
              <a:buChar char="-"/>
              <a:defRPr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информационной безопасности на основе отечественных разработок при передаче, обработке и хранении данных, гарантирующей защиту интересов личности, бизнеса и государства;</a:t>
            </a:r>
          </a:p>
          <a:p>
            <a:pPr>
              <a:defRPr/>
            </a:pP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1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809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AA2F70-A67A-4C4B-83E1-345F2BEF8570}"/>
              </a:ext>
            </a:extLst>
          </p:cNvPr>
          <p:cNvSpPr/>
          <p:nvPr/>
        </p:nvSpPr>
        <p:spPr>
          <a:xfrm>
            <a:off x="107380" y="1554927"/>
            <a:ext cx="151229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5C63AF-0B7F-3947-88C2-D5341CFB78F3}"/>
              </a:ext>
            </a:extLst>
          </p:cNvPr>
          <p:cNvSpPr/>
          <p:nvPr/>
        </p:nvSpPr>
        <p:spPr>
          <a:xfrm>
            <a:off x="850900" y="298450"/>
            <a:ext cx="8042275" cy="34607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>
              <a:solidFill>
                <a:schemeClr val="accent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Рисунок 10"/>
          <p:cNvPicPr>
            <a:picLocks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79388" y="141288"/>
            <a:ext cx="755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3433B-1BA6-F84C-B15E-9AB437C9E5E0}"/>
              </a:ext>
            </a:extLst>
          </p:cNvPr>
          <p:cNvSpPr txBox="1"/>
          <p:nvPr/>
        </p:nvSpPr>
        <p:spPr>
          <a:xfrm>
            <a:off x="1501403" y="195486"/>
            <a:ext cx="7031037" cy="623248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ФЕДЕРАЛЬНЫЕ ПРОЕКТЫ НАЦИОНАЛЬНОЙ ПРОГРАММЫ «ЦИФРОВАЯ ЭКОНОМИКА РОССИЙСКОЙ ФЕДЕРАЦИИ»</a:t>
            </a:r>
          </a:p>
        </p:txBody>
      </p:sp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6830888" y="4889401"/>
            <a:ext cx="21336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0C162E-71EA-40E3-9AC8-6BACE4490761}" type="slidenum">
              <a:rPr lang="ru-RU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 dirty="0">
              <a:solidFill>
                <a:srgbClr val="898989"/>
              </a:solidFill>
            </a:endParaRPr>
          </a:p>
        </p:txBody>
      </p:sp>
      <p:graphicFrame>
        <p:nvGraphicFramePr>
          <p:cNvPr id="8" name="Схема 3">
            <a:extLst>
              <a:ext uri="{FF2B5EF4-FFF2-40B4-BE49-F238E27FC236}">
                <a16:creationId xmlns:a16="http://schemas.microsoft.com/office/drawing/2014/main" id="{FBD13BA2-52E6-9E49-B801-301628BB7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740040"/>
              </p:ext>
            </p:extLst>
          </p:nvPr>
        </p:nvGraphicFramePr>
        <p:xfrm>
          <a:off x="1924694" y="987574"/>
          <a:ext cx="6607746" cy="4135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A257BE-29D5-084D-A419-6AC01E706087}"/>
              </a:ext>
            </a:extLst>
          </p:cNvPr>
          <p:cNvSpPr txBox="1"/>
          <p:nvPr/>
        </p:nvSpPr>
        <p:spPr>
          <a:xfrm>
            <a:off x="155681" y="1546216"/>
            <a:ext cx="1463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имеет рег.</a:t>
            </a:r>
          </a:p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составляющей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5CD6F3F-01CA-9145-A339-6EB82E602AFA}"/>
              </a:ext>
            </a:extLst>
          </p:cNvPr>
          <p:cNvSpPr/>
          <p:nvPr/>
        </p:nvSpPr>
        <p:spPr>
          <a:xfrm>
            <a:off x="815668" y="1167858"/>
            <a:ext cx="948020" cy="376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446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5C63AF-0B7F-3947-88C2-D5341CFB78F3}"/>
              </a:ext>
            </a:extLst>
          </p:cNvPr>
          <p:cNvSpPr/>
          <p:nvPr/>
        </p:nvSpPr>
        <p:spPr>
          <a:xfrm>
            <a:off x="850900" y="298450"/>
            <a:ext cx="8042275" cy="34607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>
              <a:solidFill>
                <a:schemeClr val="accent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Рисунок 10"/>
          <p:cNvPicPr>
            <a:picLocks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79388" y="141288"/>
            <a:ext cx="755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3433B-1BA6-F84C-B15E-9AB437C9E5E0}"/>
              </a:ext>
            </a:extLst>
          </p:cNvPr>
          <p:cNvSpPr txBox="1"/>
          <p:nvPr/>
        </p:nvSpPr>
        <p:spPr>
          <a:xfrm>
            <a:off x="1144588" y="298450"/>
            <a:ext cx="7031037" cy="3460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АНАЛИЗ ОПЫТА СУБЪЕКТОВ РОССИЙСКОЙ ФЕДЕРАЦИИ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B6548-C92A-1640-9F84-CAF168836A67}"/>
              </a:ext>
            </a:extLst>
          </p:cNvPr>
          <p:cNvSpPr txBox="1"/>
          <p:nvPr/>
        </p:nvSpPr>
        <p:spPr>
          <a:xfrm>
            <a:off x="1430338" y="800100"/>
            <a:ext cx="6635750" cy="76200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r>
              <a:rPr lang="ru-RU" sz="15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наличия в субъекте РФ выделенного органа в области цифрового развития, информационно-коммуникационных технологий и связи</a:t>
            </a:r>
          </a:p>
          <a:p>
            <a:pPr algn="ctr">
              <a:defRPr/>
            </a:pPr>
            <a:r>
              <a:rPr lang="ru-RU" sz="15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(без учета Тверской области)</a:t>
            </a:r>
            <a:endParaRPr lang="en-US" sz="15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Диаграмма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739900"/>
            <a:ext cx="44069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BAB1E39-40D4-E04E-B9B4-E7C5ACC52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60838"/>
              </p:ext>
            </p:extLst>
          </p:nvPr>
        </p:nvGraphicFramePr>
        <p:xfrm>
          <a:off x="5543550" y="1635125"/>
          <a:ext cx="3452813" cy="28209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61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66" marR="68566" marT="34263" marB="34263" anchor="ctr">
                    <a:solidFill>
                      <a:srgbClr val="FF99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 в сфере цифрового</a:t>
                      </a:r>
                      <a:r>
                        <a:rPr lang="ru-RU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развития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ИКТ</a:t>
                      </a:r>
                      <a:r>
                        <a:rPr lang="ru-RU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связи</a:t>
                      </a:r>
                    </a:p>
                  </a:txBody>
                  <a:tcPr marL="68566" marR="68566" marT="34263" marB="34263">
                    <a:solidFill>
                      <a:srgbClr val="FF9900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9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66" marR="68566" marT="34263" marB="34263">
                    <a:solidFill>
                      <a:srgbClr val="FF99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Структурное подразделение в сфере цифрового развития,</a:t>
                      </a:r>
                      <a:r>
                        <a:rPr lang="ru-RU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ИКТ и связи 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составе Правительства/ Администрации региона</a:t>
                      </a:r>
                    </a:p>
                  </a:txBody>
                  <a:tcPr marL="68566" marR="68566" marT="34263" marB="34263">
                    <a:solidFill>
                      <a:srgbClr val="FF9900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3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66" marR="68566" marT="34263" marB="34263">
                    <a:solidFill>
                      <a:srgbClr val="FF99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(департамент) экономического</a:t>
                      </a:r>
                      <a:r>
                        <a:rPr lang="ru-RU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развития региона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66" marR="68566" marT="34263" marB="34263">
                    <a:solidFill>
                      <a:srgbClr val="FF9900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6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66" marR="68566" marT="34263" marB="34263">
                    <a:solidFill>
                      <a:srgbClr val="FF99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Иной орган (Минпром/Минтранс/Минэнерго</a:t>
                      </a:r>
                      <a:r>
                        <a:rPr lang="ru-RU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связи и т.п.)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66" marR="68566" marT="34263" marB="34263">
                    <a:solidFill>
                      <a:srgbClr val="FF9900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Правая фигурная скобка 1">
            <a:extLst>
              <a:ext uri="{FF2B5EF4-FFF2-40B4-BE49-F238E27FC236}">
                <a16:creationId xmlns:a16="http://schemas.microsoft.com/office/drawing/2014/main" id="{95C983B0-4C66-E541-9FA5-63C9CFB1B232}"/>
              </a:ext>
            </a:extLst>
          </p:cNvPr>
          <p:cNvSpPr/>
          <p:nvPr/>
        </p:nvSpPr>
        <p:spPr>
          <a:xfrm>
            <a:off x="2195513" y="2211388"/>
            <a:ext cx="288925" cy="11525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6372200" y="4801394"/>
            <a:ext cx="21336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0C162E-71EA-40E3-9AC8-6BACE4490761}" type="slidenum">
              <a:rPr lang="ru-RU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227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6">
            <a:extLst>
              <a:ext uri="{FF2B5EF4-FFF2-40B4-BE49-F238E27FC236}">
                <a16:creationId xmlns:a16="http://schemas.microsoft.com/office/drawing/2014/main" id="{F1047F48-0E1F-C24A-A448-6840316FCBB2}"/>
              </a:ext>
            </a:extLst>
          </p:cNvPr>
          <p:cNvSpPr txBox="1">
            <a:spLocks noGrp="1" noChangeAspect="1"/>
          </p:cNvSpPr>
          <p:nvPr/>
        </p:nvSpPr>
        <p:spPr bwMode="auto">
          <a:xfrm>
            <a:off x="6913563" y="475138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B83826B0-266A-B94B-99FF-AD3E3EA8C65F}" type="slidenum">
              <a:rPr lang="ru-RU" altLang="ru-RU">
                <a:solidFill>
                  <a:srgbClr val="898989"/>
                </a:solidFill>
                <a:cs typeface="Times New Roman" panose="02020603050405020304" pitchFamily="18" charset="0"/>
              </a:rPr>
              <a:pPr algn="r" eaLnBrk="1" hangingPunct="1"/>
              <a:t>6</a:t>
            </a:fld>
            <a:endParaRPr lang="ru-RU" altLang="ru-RU">
              <a:solidFill>
                <a:srgbClr val="898989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054E044-D532-B248-9D6D-BF15C78F56A2}"/>
              </a:ext>
            </a:extLst>
          </p:cNvPr>
          <p:cNvSpPr txBox="1">
            <a:spLocks/>
          </p:cNvSpPr>
          <p:nvPr/>
        </p:nvSpPr>
        <p:spPr>
          <a:xfrm>
            <a:off x="827088" y="0"/>
            <a:ext cx="8137525" cy="7921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  </a:t>
            </a:r>
            <a:endParaRPr lang="ru-RU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13316" name="Заголовок 8">
            <a:extLst>
              <a:ext uri="{FF2B5EF4-FFF2-40B4-BE49-F238E27FC236}">
                <a16:creationId xmlns:a16="http://schemas.microsoft.com/office/drawing/2014/main" id="{4E653B9C-465F-8448-8C39-B27E92396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77788"/>
            <a:ext cx="8328025" cy="733425"/>
          </a:xfrm>
        </p:spPr>
        <p:txBody>
          <a:bodyPr lIns="91440" tIns="45720" rIns="91440" bIns="45720"/>
          <a:lstStyle/>
          <a:p>
            <a:pPr eaLnBrk="1" hangingPunct="1"/>
            <a:r>
              <a:rPr lang="ru-RU" altLang="ru-RU" sz="18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ЦЕЛЬ, ЗАДАЧИ МИНИСТЕРСТВА ЦИФРОВОГО </a:t>
            </a:r>
            <a:br>
              <a:rPr lang="ru-RU" altLang="ru-RU" sz="18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altLang="ru-RU" sz="18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РАЗВИТИЯ ТВЕРСКОЙ ОБЛАСТИ</a:t>
            </a:r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74B0338A-43BB-994D-9E04-721226D6C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867323"/>
            <a:ext cx="3600450" cy="792659"/>
          </a:xfrm>
          <a:prstGeom prst="rect">
            <a:avLst/>
          </a:prstGeom>
          <a:solidFill>
            <a:srgbClr val="DDF1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ru-RU" altLang="ru-RU" sz="1700" b="1" dirty="0"/>
              <a:t>Совершенствование систем </a:t>
            </a:r>
          </a:p>
          <a:p>
            <a:pPr algn="ctr" eaLnBrk="1" hangingPunct="1"/>
            <a:r>
              <a:rPr lang="ru-RU" altLang="ru-RU" sz="1700" b="1" dirty="0" err="1"/>
              <a:t>госуправления</a:t>
            </a:r>
            <a:r>
              <a:rPr lang="ru-RU" altLang="ru-RU" sz="1700" b="1" dirty="0"/>
              <a:t> на основе ИКТ</a:t>
            </a:r>
          </a:p>
        </p:txBody>
      </p:sp>
      <p:sp>
        <p:nvSpPr>
          <p:cNvPr id="13319" name="Rectangle 11">
            <a:extLst>
              <a:ext uri="{FF2B5EF4-FFF2-40B4-BE49-F238E27FC236}">
                <a16:creationId xmlns:a16="http://schemas.microsoft.com/office/drawing/2014/main" id="{EEEDFFC7-AF18-794F-8236-9658B9E6B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865687"/>
            <a:ext cx="4464050" cy="794295"/>
          </a:xfrm>
          <a:prstGeom prst="rect">
            <a:avLst/>
          </a:prstGeom>
          <a:solidFill>
            <a:srgbClr val="DDF1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ru-RU" altLang="ru-RU" sz="1700" b="1" dirty="0"/>
              <a:t>Организация и обеспечение </a:t>
            </a:r>
            <a:r>
              <a:rPr lang="ru-RU" altLang="ru-RU" sz="1700" b="1" dirty="0" err="1"/>
              <a:t>информаци</a:t>
            </a:r>
            <a:r>
              <a:rPr lang="ru-RU" altLang="ru-RU" sz="1700" b="1" dirty="0"/>
              <a:t>-</a:t>
            </a:r>
          </a:p>
          <a:p>
            <a:pPr algn="ctr" eaLnBrk="1" hangingPunct="1"/>
            <a:r>
              <a:rPr lang="ru-RU" altLang="ru-RU" sz="1700" b="1" dirty="0" err="1"/>
              <a:t>онной</a:t>
            </a:r>
            <a:r>
              <a:rPr lang="ru-RU" altLang="ru-RU" sz="1700" b="1" dirty="0"/>
              <a:t> безопасности и защиты данных, </a:t>
            </a:r>
          </a:p>
          <a:p>
            <a:pPr algn="ctr" eaLnBrk="1" hangingPunct="1"/>
            <a:r>
              <a:rPr lang="ru-RU" altLang="ru-RU" sz="1700" b="1" dirty="0" err="1"/>
              <a:t>импортозамещение</a:t>
            </a:r>
            <a:r>
              <a:rPr lang="ru-RU" altLang="ru-RU" sz="1700" b="1" dirty="0"/>
              <a:t> ПАК и ПО</a:t>
            </a:r>
          </a:p>
        </p:txBody>
      </p:sp>
      <p:sp>
        <p:nvSpPr>
          <p:cNvPr id="13321" name="Rectangle 13">
            <a:extLst>
              <a:ext uri="{FF2B5EF4-FFF2-40B4-BE49-F238E27FC236}">
                <a16:creationId xmlns:a16="http://schemas.microsoft.com/office/drawing/2014/main" id="{A244A280-9CC3-584C-8005-B5CF240BD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773918"/>
            <a:ext cx="3600450" cy="949960"/>
          </a:xfrm>
          <a:prstGeom prst="rect">
            <a:avLst/>
          </a:prstGeom>
          <a:solidFill>
            <a:srgbClr val="DDF1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ru-RU" altLang="ru-RU" sz="1700" b="1" dirty="0"/>
              <a:t>Организация и реализация на </a:t>
            </a:r>
          </a:p>
          <a:p>
            <a:pPr algn="ctr" eaLnBrk="1" hangingPunct="1"/>
            <a:r>
              <a:rPr lang="ru-RU" altLang="ru-RU" sz="1700" b="1" dirty="0"/>
              <a:t>территории области </a:t>
            </a:r>
            <a:r>
              <a:rPr lang="ru-RU" altLang="ru-RU" sz="1700" b="1" dirty="0" err="1"/>
              <a:t>нацпрограммы</a:t>
            </a:r>
            <a:endParaRPr lang="ru-RU" altLang="ru-RU" sz="1700" b="1" dirty="0"/>
          </a:p>
          <a:p>
            <a:pPr algn="ctr" eaLnBrk="1" hangingPunct="1"/>
            <a:r>
              <a:rPr lang="ru-RU" altLang="ru-RU" sz="1700" b="1" dirty="0"/>
              <a:t>«Цифровая экономика РФ»</a:t>
            </a:r>
          </a:p>
        </p:txBody>
      </p:sp>
      <p:sp>
        <p:nvSpPr>
          <p:cNvPr id="13324" name="Скругленный прямоугольник 22">
            <a:extLst>
              <a:ext uri="{FF2B5EF4-FFF2-40B4-BE49-F238E27FC236}">
                <a16:creationId xmlns:a16="http://schemas.microsoft.com/office/drawing/2014/main" id="{CB2DEA4D-7D7A-A048-9B35-50312AAA2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131590"/>
            <a:ext cx="8064500" cy="649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algn="ctr">
            <a:solidFill>
              <a:srgbClr val="BFBFBF"/>
            </a:solidFill>
            <a:round/>
            <a:headEnd/>
            <a:tailEnd/>
          </a:ln>
        </p:spPr>
        <p:txBody>
          <a:bodyPr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ru-RU" altLang="ru-RU" sz="1800" b="1" dirty="0">
                <a:cs typeface="Times New Roman" panose="02020603050405020304" pitchFamily="18" charset="0"/>
              </a:rPr>
              <a:t>Формирование и реализация государственной политики в сфере цифровой экономики, цифрового развития и информационного общества</a:t>
            </a:r>
          </a:p>
        </p:txBody>
      </p:sp>
      <p:sp>
        <p:nvSpPr>
          <p:cNvPr id="13325" name="Скругленный прямоугольник 22">
            <a:extLst>
              <a:ext uri="{FF2B5EF4-FFF2-40B4-BE49-F238E27FC236}">
                <a16:creationId xmlns:a16="http://schemas.microsoft.com/office/drawing/2014/main" id="{DDBF0A88-C519-1F42-B51C-ECB199A49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067694"/>
            <a:ext cx="3527425" cy="287338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25400" algn="ctr">
            <a:solidFill>
              <a:srgbClr val="BFBFBF"/>
            </a:solidFill>
            <a:round/>
            <a:headEnd/>
            <a:tailEnd/>
          </a:ln>
        </p:spPr>
        <p:txBody>
          <a:bodyPr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ru-RU" altLang="ru-RU" sz="1800" b="1"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13326" name="Rectangle 13">
            <a:extLst>
              <a:ext uri="{FF2B5EF4-FFF2-40B4-BE49-F238E27FC236}">
                <a16:creationId xmlns:a16="http://schemas.microsoft.com/office/drawing/2014/main" id="{89F23210-F04F-D040-88F6-5B6CFF0B7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773918"/>
            <a:ext cx="4394200" cy="949960"/>
          </a:xfrm>
          <a:prstGeom prst="rect">
            <a:avLst/>
          </a:prstGeom>
          <a:solidFill>
            <a:srgbClr val="DDF1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ru-RU" altLang="ru-RU" sz="1700" b="1" dirty="0"/>
              <a:t>Реализация на территории области </a:t>
            </a:r>
          </a:p>
          <a:p>
            <a:pPr algn="ctr" eaLnBrk="1" hangingPunct="1"/>
            <a:r>
              <a:rPr lang="ru-RU" altLang="ru-RU" sz="1700" b="1" dirty="0"/>
              <a:t>государственной политики в сфере </a:t>
            </a:r>
          </a:p>
          <a:p>
            <a:pPr algn="ctr" eaLnBrk="1" hangingPunct="1"/>
            <a:r>
              <a:rPr lang="ru-RU" altLang="ru-RU" sz="1700" b="1" dirty="0"/>
              <a:t>ИКТ и связи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3B87BB4-68AD-944F-A1AC-DEB76A45D0E2}"/>
              </a:ext>
            </a:extLst>
          </p:cNvPr>
          <p:cNvCxnSpPr>
            <a:cxnSpLocks/>
          </p:cNvCxnSpPr>
          <p:nvPr/>
        </p:nvCxnSpPr>
        <p:spPr>
          <a:xfrm>
            <a:off x="3708400" y="2355230"/>
            <a:ext cx="0" cy="360040"/>
          </a:xfrm>
          <a:prstGeom prst="straightConnector1">
            <a:avLst/>
          </a:prstGeom>
          <a:ln w="19050">
            <a:solidFill>
              <a:srgbClr val="66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8" name="Picture 2">
            <a:extLst>
              <a:ext uri="{FF2B5EF4-FFF2-40B4-BE49-F238E27FC236}">
                <a16:creationId xmlns:a16="http://schemas.microsoft.com/office/drawing/2014/main" id="{4B72A52B-9D84-F043-8C4C-6A6740CF4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800"/>
            <a:ext cx="61436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BD7055B-8964-DB41-B7A7-914DF0576862}"/>
              </a:ext>
            </a:extLst>
          </p:cNvPr>
          <p:cNvCxnSpPr>
            <a:cxnSpLocks/>
          </p:cNvCxnSpPr>
          <p:nvPr/>
        </p:nvCxnSpPr>
        <p:spPr>
          <a:xfrm>
            <a:off x="5148263" y="2355230"/>
            <a:ext cx="0" cy="360040"/>
          </a:xfrm>
          <a:prstGeom prst="straightConnector1">
            <a:avLst/>
          </a:prstGeom>
          <a:ln w="19050">
            <a:solidFill>
              <a:srgbClr val="66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9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D7ADD50-C31F-C447-964A-3DA7B4346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68288"/>
            <a:ext cx="8243887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91438" tIns="45719" rIns="91438" bIns="45719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ru-RU" altLang="ru-RU" sz="2000" b="1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FDB3AB29-5AB1-6641-9A40-DA6AD901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33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72EDDE13-EEFF-5D43-8484-A27FE8AD15CF}"/>
              </a:ext>
            </a:extLst>
          </p:cNvPr>
          <p:cNvSpPr>
            <a:spLocks/>
          </p:cNvSpPr>
          <p:nvPr/>
        </p:nvSpPr>
        <p:spPr bwMode="auto">
          <a:xfrm>
            <a:off x="1116013" y="193675"/>
            <a:ext cx="7343775" cy="4333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1. Организация и реализация на территории </a:t>
            </a:r>
          </a:p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</a:t>
            </a:r>
            <a:r>
              <a:rPr lang="ru-RU" altLang="ru-RU" sz="2000" b="1" dirty="0" err="1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нацпрограммы</a:t>
            </a:r>
            <a:r>
              <a:rPr lang="ru-RU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«Цифровая экономика РФ»</a:t>
            </a:r>
          </a:p>
        </p:txBody>
      </p:sp>
      <p:sp>
        <p:nvSpPr>
          <p:cNvPr id="14342" name="TextBox 2">
            <a:extLst>
              <a:ext uri="{FF2B5EF4-FFF2-40B4-BE49-F238E27FC236}">
                <a16:creationId xmlns:a16="http://schemas.microsoft.com/office/drawing/2014/main" id="{FA2FCB0B-FED4-9042-9F42-CC2E2BA8E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32338"/>
            <a:ext cx="144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 sz="1200"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4752B64E-653B-C44F-82A4-EB1FD618A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32130"/>
              </p:ext>
            </p:extLst>
          </p:nvPr>
        </p:nvGraphicFramePr>
        <p:xfrm>
          <a:off x="899317" y="844676"/>
          <a:ext cx="7705131" cy="3336026"/>
        </p:xfrm>
        <a:graphic>
          <a:graphicData uri="http://schemas.openxmlformats.org/drawingml/2006/table">
            <a:tbl>
              <a:tblPr/>
              <a:tblGrid>
                <a:gridCol w="407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603">
                  <a:extLst>
                    <a:ext uri="{9D8B030D-6E8A-4147-A177-3AD203B41FA5}">
                      <a16:colId xmlns:a16="http://schemas.microsoft.com/office/drawing/2014/main" val="376746515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3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5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175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Функции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Управление организации электронного </a:t>
                      </a:r>
                      <a:r>
                        <a:rPr lang="ru-RU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правительства</a:t>
                      </a:r>
                      <a:endParaRPr lang="ru-RU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развития информационно-коммуникационной инфраструктуры</a:t>
                      </a:r>
                      <a:endParaRPr lang="ru-RU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координации реализации информационных проектов</a:t>
                      </a: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связи и телекоммуникаций</a:t>
                      </a:r>
                      <a:endParaRPr lang="ru-RU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</a:t>
                      </a:r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защите информации</a:t>
                      </a:r>
                      <a:endParaRPr lang="ru-RU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</a:t>
                      </a:r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развития цифровой экономики </a:t>
                      </a: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организационно-контрольной</a:t>
                      </a:r>
                    </a:p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работы </a:t>
                      </a: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5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Координация деятельности органов государственной власти Тверской области и подведомственных им учреждений по вопросам цифрового развития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Участие в разработке и реализации планов цифровой трансформации органов государственной власти Тверской области и подведомственных им учреждений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37562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37562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Обеспечение реализации и масштабирование пилотных проектов и лучших практик цифровой трансформации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FF99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Обеспечение создания и развитие цифровой экосистемы для обеспечения социально-экономического развития Тверской области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</a:rPr>
                        <a:t>У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У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У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У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30549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30549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9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Участие в преобразовании приоритетных отраслей экономики и социальной сферы Тверской области посредством внедрения цифровых технологий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</a:rPr>
                        <a:t>У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У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У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У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Осуществление мероприятия по созданию на территории Тверской области благоприятных условий для развития организаций в сфере цифровых технологий, информационных и телекоммуникационных технологий, информационной безопасности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Реализаци</a:t>
                      </a:r>
                      <a:r>
                        <a:rPr lang="ru-RU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я функции цифрового государственного управления в Тверской области, в том числе путем обеспечения внедрения цифровых технологий и платформенных решений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4354" name="Picture 2">
            <a:extLst>
              <a:ext uri="{FF2B5EF4-FFF2-40B4-BE49-F238E27FC236}">
                <a16:creationId xmlns:a16="http://schemas.microsoft.com/office/drawing/2014/main" id="{FCDB6080-DE1F-6C46-8CFE-81038B9D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800"/>
            <a:ext cx="61436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6830888" y="4801394"/>
            <a:ext cx="21336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0C162E-71EA-40E3-9AC8-6BACE4490761}" type="slidenum">
              <a:rPr lang="ru-RU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 dirty="0">
              <a:solidFill>
                <a:srgbClr val="898989"/>
              </a:solidFill>
            </a:endParaRP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6752B477-AE95-694C-B0E7-876364E5C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4738975"/>
            <a:ext cx="33305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sz="1000" b="1" dirty="0">
                <a:solidFill>
                  <a:srgbClr val="548235"/>
                </a:solidFill>
              </a:rPr>
              <a:t>У </a:t>
            </a:r>
            <a:r>
              <a:rPr lang="ru-RU" altLang="ru-RU" sz="1000" dirty="0">
                <a:cs typeface="Times New Roman" panose="02020603050405020304" pitchFamily="18" charset="0"/>
              </a:rPr>
              <a:t> - участие в реализации функции отделом</a:t>
            </a: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3ED79D40-814D-8046-A42C-68C6C6059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731990"/>
            <a:ext cx="26647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ru-RU" altLang="ru-RU" sz="1000" dirty="0">
                <a:cs typeface="Times New Roman" panose="02020603050405020304" pitchFamily="18" charset="0"/>
              </a:rPr>
              <a:t>Постоянно реализуемая функция отдела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30E5581-1457-784A-8B05-AD39FE029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4731990"/>
            <a:ext cx="142875" cy="279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/>
        </p:spPr>
        <p:txBody>
          <a:bodyPr lIns="91438" tIns="45719" rIns="91438" bIns="45719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2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D7ADD50-C31F-C447-964A-3DA7B4346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68288"/>
            <a:ext cx="8243887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91438" tIns="45719" rIns="91438" bIns="45719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ru-RU" altLang="ru-RU" sz="2000" b="1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FDB3AB29-5AB1-6641-9A40-DA6AD901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33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72EDDE13-EEFF-5D43-8484-A27FE8AD15CF}"/>
              </a:ext>
            </a:extLst>
          </p:cNvPr>
          <p:cNvSpPr>
            <a:spLocks/>
          </p:cNvSpPr>
          <p:nvPr/>
        </p:nvSpPr>
        <p:spPr bwMode="auto">
          <a:xfrm>
            <a:off x="1116013" y="193675"/>
            <a:ext cx="7343775" cy="4333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2. Реализация на территории области </a:t>
            </a:r>
          </a:p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государственной политики в сфере ИКТ и связи</a:t>
            </a:r>
          </a:p>
        </p:txBody>
      </p:sp>
      <p:sp>
        <p:nvSpPr>
          <p:cNvPr id="14342" name="TextBox 2">
            <a:extLst>
              <a:ext uri="{FF2B5EF4-FFF2-40B4-BE49-F238E27FC236}">
                <a16:creationId xmlns:a16="http://schemas.microsoft.com/office/drawing/2014/main" id="{FA2FCB0B-FED4-9042-9F42-CC2E2BA8E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841528"/>
            <a:ext cx="144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 sz="1200">
              <a:cs typeface="Times New Roman" panose="02020603050405020304" pitchFamily="18" charset="0"/>
            </a:endParaRPr>
          </a:p>
        </p:txBody>
      </p:sp>
      <p:sp>
        <p:nvSpPr>
          <p:cNvPr id="14344" name="TextBox 24">
            <a:extLst>
              <a:ext uri="{FF2B5EF4-FFF2-40B4-BE49-F238E27FC236}">
                <a16:creationId xmlns:a16="http://schemas.microsoft.com/office/drawing/2014/main" id="{134DC122-20ED-A948-918D-3F3F093D7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4738975"/>
            <a:ext cx="33305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sz="1000" b="1" dirty="0">
                <a:solidFill>
                  <a:srgbClr val="548235"/>
                </a:solidFill>
              </a:rPr>
              <a:t>У </a:t>
            </a:r>
            <a:r>
              <a:rPr lang="ru-RU" altLang="ru-RU" sz="1000" dirty="0">
                <a:cs typeface="Times New Roman" panose="02020603050405020304" pitchFamily="18" charset="0"/>
              </a:rPr>
              <a:t> - участие в реализации функции отделом</a:t>
            </a:r>
          </a:p>
        </p:txBody>
      </p:sp>
      <p:sp>
        <p:nvSpPr>
          <p:cNvPr id="14345" name="TextBox 24">
            <a:extLst>
              <a:ext uri="{FF2B5EF4-FFF2-40B4-BE49-F238E27FC236}">
                <a16:creationId xmlns:a16="http://schemas.microsoft.com/office/drawing/2014/main" id="{7270D47D-FCEE-2F48-B09A-42254251F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731990"/>
            <a:ext cx="26647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ru-RU" altLang="ru-RU" sz="1000" dirty="0">
                <a:cs typeface="Times New Roman" panose="02020603050405020304" pitchFamily="18" charset="0"/>
              </a:rPr>
              <a:t>Постоянно реализуемая функция отдела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4752B64E-653B-C44F-82A4-EB1FD618A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42868"/>
              </p:ext>
            </p:extLst>
          </p:nvPr>
        </p:nvGraphicFramePr>
        <p:xfrm>
          <a:off x="899319" y="844676"/>
          <a:ext cx="7921154" cy="3666876"/>
        </p:xfrm>
        <a:graphic>
          <a:graphicData uri="http://schemas.openxmlformats.org/drawingml/2006/table">
            <a:tbl>
              <a:tblPr/>
              <a:tblGrid>
                <a:gridCol w="4190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372">
                  <a:extLst>
                    <a:ext uri="{9D8B030D-6E8A-4147-A177-3AD203B41FA5}">
                      <a16:colId xmlns:a16="http://schemas.microsoft.com/office/drawing/2014/main" val="1422773279"/>
                    </a:ext>
                  </a:extLst>
                </a:gridCol>
                <a:gridCol w="382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0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175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Функции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Управление организации электронного </a:t>
                      </a:r>
                      <a:r>
                        <a:rPr lang="ru-RU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правительства</a:t>
                      </a:r>
                      <a:endParaRPr lang="ru-RU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развития информационно-коммуникационной инфраструктуры</a:t>
                      </a:r>
                    </a:p>
                    <a:p>
                      <a:pPr algn="ctr"/>
                      <a:endParaRPr lang="ru-RU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координации реализации информационных проектов</a:t>
                      </a: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связи и телекоммуникаций</a:t>
                      </a:r>
                      <a:endParaRPr lang="ru-RU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обеспечения информационной безопасности и защиты данных</a:t>
                      </a: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развития цифровой экономики </a:t>
                      </a: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организационно-контрольной</a:t>
                      </a:r>
                    </a:p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работы </a:t>
                      </a: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5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Реализаци</a:t>
                      </a:r>
                      <a:r>
                        <a:rPr lang="ru-RU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я </a:t>
                      </a:r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единой технической политики при внедрении информационных и телекоммуникационных технологий исполнительными органами государственной власти Тверской области, подведомственными государственными учреждениями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Координация</a:t>
                      </a:r>
                      <a:r>
                        <a:rPr lang="ru-RU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работы по созданию, развитию и эксплуатации информационных систем исполнительных органов государственной власти Тверской области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37562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37562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Осуществление формирования и ведение реестра государственных информационных систем Тверской области;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FF99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305496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Координация работы по участию исполнительных органов государственной власти Тверской области в проектах информатизации, реализуемых федеральными органами исполнительной власти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54823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kern="1200" dirty="0">
                        <a:solidFill>
                          <a:srgbClr val="548235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kern="1200" dirty="0">
                        <a:solidFill>
                          <a:srgbClr val="548235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kern="1200" dirty="0">
                        <a:solidFill>
                          <a:srgbClr val="548235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endParaRPr lang="ru-RU" sz="1100" b="1" i="0" u="none" strike="noStrike" dirty="0">
                        <a:solidFill>
                          <a:srgbClr val="30549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endParaRPr lang="ru-RU" sz="1100" b="1" i="0" u="none" strike="noStrike" dirty="0">
                        <a:solidFill>
                          <a:srgbClr val="30549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9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Организация работы по обеспечению каналами связи, доступа к информационно-телекоммуникационной сети Интернет для информационного обмена между исполнительными органами государственной власти Тверской области, ОМСУ, учреждениями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54823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kern="1200" dirty="0">
                        <a:solidFill>
                          <a:srgbClr val="548235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kern="1200" dirty="0">
                        <a:solidFill>
                          <a:srgbClr val="548235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kern="1200" dirty="0">
                        <a:solidFill>
                          <a:srgbClr val="548235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Координация работы по внедрению навигационных технологий с использованием Глобальной Навигационной Спутниковой Системы (ГЛОНАСС) и других результатов космической деятельности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Согласование технических и финансово-экономических обоснований, технических заданий и обоснований НМЦК на по расходам</a:t>
                      </a:r>
                      <a:r>
                        <a:rPr lang="ru-RU" sz="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по направлению ИКТ и связи</a:t>
                      </a:r>
                      <a:endParaRPr lang="ru-RU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i="0" u="none" strike="noStrike" kern="1200" dirty="0">
                          <a:solidFill>
                            <a:srgbClr val="54823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351" name="Rectangle 20">
            <a:extLst>
              <a:ext uri="{FF2B5EF4-FFF2-40B4-BE49-F238E27FC236}">
                <a16:creationId xmlns:a16="http://schemas.microsoft.com/office/drawing/2014/main" id="{599DDDED-7CFD-1E43-8763-3443669E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4731990"/>
            <a:ext cx="142875" cy="279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/>
        </p:spPr>
        <p:txBody>
          <a:bodyPr lIns="91438" tIns="45719" rIns="91438" bIns="45719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14354" name="Picture 2">
            <a:extLst>
              <a:ext uri="{FF2B5EF4-FFF2-40B4-BE49-F238E27FC236}">
                <a16:creationId xmlns:a16="http://schemas.microsoft.com/office/drawing/2014/main" id="{FCDB6080-DE1F-6C46-8CFE-81038B9D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800"/>
            <a:ext cx="61436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6830888" y="4801394"/>
            <a:ext cx="21336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0C162E-71EA-40E3-9AC8-6BACE4490761}" type="slidenum">
              <a:rPr lang="ru-RU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7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D7ADD50-C31F-C447-964A-3DA7B4346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68288"/>
            <a:ext cx="8243887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91438" tIns="45719" rIns="91438" bIns="45719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ru-RU" altLang="ru-RU" sz="2000" b="1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FDB3AB29-5AB1-6641-9A40-DA6AD901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33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72EDDE13-EEFF-5D43-8484-A27FE8AD15CF}"/>
              </a:ext>
            </a:extLst>
          </p:cNvPr>
          <p:cNvSpPr>
            <a:spLocks/>
          </p:cNvSpPr>
          <p:nvPr/>
        </p:nvSpPr>
        <p:spPr bwMode="auto">
          <a:xfrm>
            <a:off x="1116013" y="193675"/>
            <a:ext cx="7343775" cy="4333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3. Совершенствование системы </a:t>
            </a:r>
          </a:p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государственного управления на основе ИКТ</a:t>
            </a:r>
          </a:p>
        </p:txBody>
      </p:sp>
      <p:sp>
        <p:nvSpPr>
          <p:cNvPr id="14342" name="TextBox 2">
            <a:extLst>
              <a:ext uri="{FF2B5EF4-FFF2-40B4-BE49-F238E27FC236}">
                <a16:creationId xmlns:a16="http://schemas.microsoft.com/office/drawing/2014/main" id="{FA2FCB0B-FED4-9042-9F42-CC2E2BA8E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32338"/>
            <a:ext cx="144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 sz="1200">
              <a:cs typeface="Times New Roman" panose="02020603050405020304" pitchFamily="18" charset="0"/>
            </a:endParaRPr>
          </a:p>
        </p:txBody>
      </p:sp>
      <p:sp>
        <p:nvSpPr>
          <p:cNvPr id="14344" name="TextBox 24">
            <a:extLst>
              <a:ext uri="{FF2B5EF4-FFF2-40B4-BE49-F238E27FC236}">
                <a16:creationId xmlns:a16="http://schemas.microsoft.com/office/drawing/2014/main" id="{134DC122-20ED-A948-918D-3F3F093D7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4845809"/>
            <a:ext cx="33305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sz="1000" b="1" dirty="0">
                <a:solidFill>
                  <a:srgbClr val="548235"/>
                </a:solidFill>
              </a:rPr>
              <a:t>У </a:t>
            </a:r>
            <a:r>
              <a:rPr lang="ru-RU" altLang="ru-RU" sz="1000" dirty="0">
                <a:cs typeface="Times New Roman" panose="02020603050405020304" pitchFamily="18" charset="0"/>
              </a:rPr>
              <a:t> - участие в реализации функции отделом</a:t>
            </a:r>
          </a:p>
        </p:txBody>
      </p:sp>
      <p:sp>
        <p:nvSpPr>
          <p:cNvPr id="14345" name="TextBox 24">
            <a:extLst>
              <a:ext uri="{FF2B5EF4-FFF2-40B4-BE49-F238E27FC236}">
                <a16:creationId xmlns:a16="http://schemas.microsoft.com/office/drawing/2014/main" id="{7270D47D-FCEE-2F48-B09A-42254251F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838824"/>
            <a:ext cx="26647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ru-RU" altLang="ru-RU" sz="1000" dirty="0">
                <a:cs typeface="Times New Roman" panose="02020603050405020304" pitchFamily="18" charset="0"/>
              </a:rPr>
              <a:t>Постоянно реализуемая функция отдела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4752B64E-653B-C44F-82A4-EB1FD618A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83930"/>
              </p:ext>
            </p:extLst>
          </p:nvPr>
        </p:nvGraphicFramePr>
        <p:xfrm>
          <a:off x="899318" y="844676"/>
          <a:ext cx="7849144" cy="3931966"/>
        </p:xfrm>
        <a:graphic>
          <a:graphicData uri="http://schemas.openxmlformats.org/drawingml/2006/table">
            <a:tbl>
              <a:tblPr/>
              <a:tblGrid>
                <a:gridCol w="415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897">
                  <a:extLst>
                    <a:ext uri="{9D8B030D-6E8A-4147-A177-3AD203B41FA5}">
                      <a16:colId xmlns:a16="http://schemas.microsoft.com/office/drawing/2014/main" val="341444473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175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Функции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Управление организации электронного </a:t>
                      </a:r>
                      <a:r>
                        <a:rPr lang="ru-RU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правительства</a:t>
                      </a:r>
                      <a:endParaRPr lang="ru-RU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развития информационно-коммуникационной инфраструктуры</a:t>
                      </a: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координации реализации информационных проектов</a:t>
                      </a: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связи и телекоммуникаций</a:t>
                      </a:r>
                      <a:endParaRPr lang="ru-RU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обеспечения информационной безопасности и защиты данных</a:t>
                      </a: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развития цифровой экономики </a:t>
                      </a: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организационно-контрольной</a:t>
                      </a:r>
                    </a:p>
                    <a:p>
                      <a:pPr algn="ctr"/>
                      <a:r>
                        <a:rPr lang="ru-RU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работы </a:t>
                      </a:r>
                    </a:p>
                  </a:txBody>
                  <a:tcPr marL="5879" marR="5879" marT="587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5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Реализаци</a:t>
                      </a:r>
                      <a:r>
                        <a:rPr lang="ru-RU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я функции цифрового государственного управления в Тверской области, в том числе путем обеспечения внедрения цифровых технологий и платформенных решений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ru-R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4823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У</a:t>
                      </a:r>
                      <a:endParaRPr kumimoji="0" lang="ru-R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Организация и координация работы по подготовке, реализации и контролю исполнения мероприятий по созданию информационного общества и формированию электронного правительства в Тверской области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37562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37562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Организация</a:t>
                      </a:r>
                      <a:r>
                        <a:rPr lang="ru-RU" sz="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внедрения, эксплуатации, модернизации единой системы электронного документооборота аппарата Правительства Тверской области и исполнительных органов государственной власти Тверской области, региональной системы межведомственного электронного, ведомственных систем, информационных систем общего назначения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FF99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endParaRPr lang="ru-RU" sz="1100" b="1" i="0" u="none" strike="noStrike" dirty="0">
                        <a:solidFill>
                          <a:srgbClr val="30549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30549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Организация</a:t>
                      </a:r>
                      <a:r>
                        <a:rPr lang="ru-RU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работы по интеграции государственных информационных систем в единое информационное пространство электронного правительства, включая работы по формированию ПАК виртуализации, ЕИКС, контура ИБ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54823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kern="1200" dirty="0">
                        <a:solidFill>
                          <a:srgbClr val="548235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kern="1200" dirty="0">
                        <a:solidFill>
                          <a:srgbClr val="548235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9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Обеспечение функционирования и развития единого портала государственных органов власти Тверской области  в информационно-телекоммуникационной сети Интернет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kern="1200" dirty="0">
                        <a:solidFill>
                          <a:srgbClr val="548235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kern="1200" dirty="0">
                        <a:solidFill>
                          <a:srgbClr val="548235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kern="1200" dirty="0">
                        <a:solidFill>
                          <a:srgbClr val="548235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Организация работы по переходу на предоставление в электронном виде государственных и муниципальных услуг, оказываемых</a:t>
                      </a:r>
                      <a:r>
                        <a:rPr lang="ru-RU" sz="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на территории Тверской области</a:t>
                      </a:r>
                      <a:endParaRPr lang="ru-RU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5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Организация работы по проектированию, и созданию и эксплуатации региональной системы межведомственного электронного взаимодействия, используемой при предоставлении государственных и муниципальных услуг и исполнении государственных и муниципальных функций</a:t>
                      </a: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</a:t>
                      </a:r>
                      <a:r>
                        <a:rPr lang="ru-RU" sz="1100" b="1" dirty="0">
                          <a:solidFill>
                            <a:srgbClr val="548235"/>
                          </a:solidFill>
                        </a:rPr>
                        <a:t>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1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79" marR="5879" marT="58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351" name="Rectangle 20">
            <a:extLst>
              <a:ext uri="{FF2B5EF4-FFF2-40B4-BE49-F238E27FC236}">
                <a16:creationId xmlns:a16="http://schemas.microsoft.com/office/drawing/2014/main" id="{599DDDED-7CFD-1E43-8763-3443669E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4803998"/>
            <a:ext cx="142875" cy="279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/>
        </p:spPr>
        <p:txBody>
          <a:bodyPr lIns="91438" tIns="45719" rIns="91438" bIns="45719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14354" name="Picture 2">
            <a:extLst>
              <a:ext uri="{FF2B5EF4-FFF2-40B4-BE49-F238E27FC236}">
                <a16:creationId xmlns:a16="http://schemas.microsoft.com/office/drawing/2014/main" id="{FCDB6080-DE1F-6C46-8CFE-81038B9D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800"/>
            <a:ext cx="61436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6830888" y="4801394"/>
            <a:ext cx="21336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0C162E-71EA-40E3-9AC8-6BACE4490761}" type="slidenum">
              <a:rPr lang="ru-RU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185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43110</TotalTime>
  <Words>2890</Words>
  <Application>Microsoft Office PowerPoint</Application>
  <PresentationFormat>Экран (16:9)</PresentationFormat>
  <Paragraphs>505</Paragraphs>
  <Slides>22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ЦЕЛЬ, ЗАДАЧИ МИНИСТЕРСТВА ЦИФРОВОГО  РАЗВИТИЯ ТВЕРСКОЙ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СХЕМ ИНТЕГРАЦИИ ИТ-ФУНКЦИЙ ДРУГИХ ИОГВ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dom</dc:creator>
  <cp:lastModifiedBy>Сергеева Юлия Евгеньевна</cp:lastModifiedBy>
  <cp:revision>3842</cp:revision>
  <cp:lastPrinted>2020-04-20T11:36:24Z</cp:lastPrinted>
  <dcterms:modified xsi:type="dcterms:W3CDTF">2021-04-28T17:39:28Z</dcterms:modified>
</cp:coreProperties>
</file>