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926638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7449" autoAdjust="0"/>
  </p:normalViewPr>
  <p:slideViewPr>
    <p:cSldViewPr snapToGrid="0">
      <p:cViewPr varScale="1">
        <p:scale>
          <a:sx n="85" d="100"/>
          <a:sy n="85" d="100"/>
        </p:scale>
        <p:origin x="-451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6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07E818-3871-4E7C-8F33-49060935B3E5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92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9700" y="514350"/>
            <a:ext cx="4567238" cy="257175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4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6290E8-6580-4CF4-97EC-C14251A4FA7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ru-RU" sz="16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A9E6FC-A259-49BF-820A-6EBBF2EE77A2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E6D4B8-AE98-43CD-84C9-9CE97F43A878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8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5EBB3E-EB41-431B-B351-C7B75769504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8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3A3C5F7-0C25-4078-B47C-84083D9D8B7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9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F2FD13E-FA46-4795-B96F-527A5AC67D5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9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9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111AC20-1BC8-4D49-9957-C5036E5030B0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83B698-6FA6-4588-8F43-E9B22AA42D7D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0" y="515880"/>
            <a:ext cx="4563720" cy="256824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0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26E13-86F9-452F-851C-77E6A115D99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0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0" y="515880"/>
            <a:ext cx="4563720" cy="256824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1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4EF0EA-62C3-4293-BC94-E1DADD65E2C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1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Номер слайда 6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04946B9-9DF2-4824-A625-D4BAEC58585F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79788" y="192088"/>
            <a:ext cx="3060700" cy="1724025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992160" y="2006640"/>
            <a:ext cx="7942320" cy="4336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48" name="Slide Number Placeholder 3"/>
          <p:cNvSpPr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8770CB6-841B-4518-9484-00390E331568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Номер слайда 6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84CDB3-F472-4C21-B9FA-3ABB6215E5D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79788" y="192088"/>
            <a:ext cx="3060700" cy="1724025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992160" y="2006640"/>
            <a:ext cx="7942320" cy="4336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2" name="Slide Number Placeholder 3"/>
          <p:cNvSpPr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0B619F1-7870-4662-A2EF-92AEDD6B0855}" type="slidenum">
              <a:rPr lang="en-US" sz="16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8" y="754063"/>
            <a:ext cx="6683375" cy="3760787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62F31F0-46CA-4B5B-A292-6DF98C9BE08C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5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59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6B9547C-2220-4B03-9C40-8ED2ADA10A21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0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3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2B9C9-C8B0-4B76-A8EE-490795D43687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4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67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90B615E-A053-4416-83AF-95A7AB97E87B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68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1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9809BF-205A-443B-91C2-4E9140ECFE89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72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1288" y="515938"/>
            <a:ext cx="4564062" cy="2568575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92160" y="3257640"/>
            <a:ext cx="7942320" cy="308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275" name="Номер слайда 3"/>
          <p:cNvSpPr txBox="1"/>
          <p:nvPr/>
        </p:nvSpPr>
        <p:spPr>
          <a:xfrm>
            <a:off x="562212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22E8419-E2E9-4065-9747-159DE390EFCC}" type="slidenum">
              <a:rPr lang="ru-RU" sz="16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276" name="Нижний колонтитул 4"/>
          <p:cNvSpPr txBox="1"/>
          <p:nvPr/>
        </p:nvSpPr>
        <p:spPr>
          <a:xfrm>
            <a:off x="0" y="6513840"/>
            <a:ext cx="4302720" cy="342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892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8000" y="160020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892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8000" y="3965040"/>
            <a:ext cx="3532320" cy="2159280"/>
          </a:xfrm>
          <a:prstGeom prst="rect">
            <a:avLst/>
          </a:prstGeom>
        </p:spPr>
        <p:txBody>
          <a:bodyPr lIns="0" tIns="0" rIns="0" bIns="0">
            <a:normAutofit fontScale="69000"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304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452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240" y="396504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240" y="1600200"/>
            <a:ext cx="535356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5040"/>
            <a:ext cx="10971000" cy="215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4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C48CB130-B2ED-4EC6-BF3A-BA522E1E74F2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28.04.2021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/>
            <a:endParaRPr lang="ru-RU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7C478C3-CC3E-444C-9411-D80707C5B46E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6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9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5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70175102-8BAC-4A5A-ADE1-DD0CA3F67358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28.04.2021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3E1B6B7-DC6D-4FFE-AD95-43B0831FA127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40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59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5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000" cy="4527360"/>
          </a:xfrm>
          <a:prstGeom prst="rect">
            <a:avLst/>
          </a:prstGeom>
        </p:spPr>
        <p:txBody>
          <a:bodyPr lIns="122040" tIns="60840" rIns="122040" bIns="60840">
            <a:noAutofit/>
          </a:bodyPr>
          <a:lstStyle/>
          <a:p>
            <a:pPr marL="455760" indent="-455400">
              <a:lnSpc>
                <a:spcPct val="100000"/>
              </a:lnSpc>
              <a:spcBef>
                <a:spcPts val="859"/>
              </a:spcBef>
              <a:buClr>
                <a:srgbClr val="000000"/>
              </a:buClr>
              <a:buFont typeface="Arial"/>
              <a:buChar char="•"/>
            </a:pPr>
            <a:r>
              <a:rPr lang="ru-RU" sz="43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988920" lvl="1" indent="-379080">
              <a:lnSpc>
                <a:spcPct val="10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–"/>
            </a:pPr>
            <a:r>
              <a:rPr lang="ru-RU" sz="37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522440" lvl="2" indent="-3027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2131920" lvl="3" indent="-30276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741760" lvl="4" indent="-30276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»"/>
            </a:pPr>
            <a:r>
              <a:rPr lang="ru-RU" sz="27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fld id="{9D68B6CA-B0FF-48DF-8717-BBE49F65A0DA}" type="datetime1">
              <a:rPr lang="ru-RU" sz="1600" b="0" strike="noStrike" spc="-1">
                <a:solidFill>
                  <a:srgbClr val="8B8B8B"/>
                </a:solidFill>
                <a:latin typeface="Arial"/>
              </a:rPr>
              <a:t>28.04.2021</a:t>
            </a:fld>
            <a:endParaRPr lang="ru-RU" sz="16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5560" y="6357960"/>
            <a:ext cx="385884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36120" y="6357960"/>
            <a:ext cx="2844360" cy="366480"/>
          </a:xfrm>
          <a:prstGeom prst="rect">
            <a:avLst/>
          </a:prstGeom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43DE408-F1EE-4FFC-8686-5E24834E4747}" type="slidenum">
              <a:rPr lang="ru-RU" sz="1600" b="0" strike="noStrike" spc="-1">
                <a:solidFill>
                  <a:srgbClr val="898989"/>
                </a:solidFill>
                <a:latin typeface="Arial"/>
              </a:rPr>
              <a:t>‹#›</a:t>
            </a:fld>
            <a:endParaRPr lang="ru-RU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7"/>
          <p:cNvSpPr/>
          <p:nvPr/>
        </p:nvSpPr>
        <p:spPr>
          <a:xfrm>
            <a:off x="1636560" y="2327400"/>
            <a:ext cx="9739080" cy="25850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</a:rPr>
              <a:t>Информация о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</a:rPr>
              <a:t>Главархитектуры Тверской области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/>
              </a:rPr>
              <a:t>(по состоянию на 28.04.2021)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130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Заголовок 20"/>
          <p:cNvSpPr txBox="1"/>
          <p:nvPr/>
        </p:nvSpPr>
        <p:spPr>
          <a:xfrm>
            <a:off x="1198440" y="260280"/>
            <a:ext cx="10464480" cy="1182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АКТА ОСВИДЕТЕЛЬСТВОВАНИЯ ПРОВЕДЕНИЯ ОСНОВНЫХ РАБОТ ПО СТРОИТЕЛЬСТВУ ИЖС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ДЛЯ МАТЕРИНСКОГО КАПИТАЛА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78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68AB588-28F3-4387-AE6D-B15DC85466D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79" name="Таблица 4"/>
          <p:cNvGraphicFramePr/>
          <p:nvPr>
            <p:extLst>
              <p:ext uri="{D42A27DB-BD31-4B8C-83A1-F6EECF244321}">
                <p14:modId xmlns:p14="http://schemas.microsoft.com/office/powerpoint/2010/main" val="1005565009"/>
              </p:ext>
            </p:extLst>
          </p:nvPr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 txBox="1"/>
          <p:nvPr/>
        </p:nvSpPr>
        <p:spPr>
          <a:xfrm>
            <a:off x="1198440" y="260280"/>
            <a:ext cx="10464480" cy="1182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О ВЫЯВЛЕНИИ САМОВОЛЬНОЙ ПОСТРОЙКИ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41AB08F-BE58-4A6E-811F-137C03CD9D8C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83" name="Таблица 4"/>
          <p:cNvGraphicFramePr/>
          <p:nvPr>
            <p:extLst>
              <p:ext uri="{D42A27DB-BD31-4B8C-83A1-F6EECF244321}">
                <p14:modId xmlns:p14="http://schemas.microsoft.com/office/powerpoint/2010/main" val="110882808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Подано исков в суд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8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D650A9B-5B0E-43AE-9563-BA7D8FBB457D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87" name="Таблица 4"/>
          <p:cNvGraphicFramePr/>
          <p:nvPr>
            <p:extLst>
              <p:ext uri="{D42A27DB-BD31-4B8C-83A1-F6EECF244321}">
                <p14:modId xmlns:p14="http://schemas.microsoft.com/office/powerpoint/2010/main" val="3726091539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8" name="Заголовок 20"/>
          <p:cNvSpPr/>
          <p:nvPr/>
        </p:nvSpPr>
        <p:spPr>
          <a:xfrm>
            <a:off x="919800" y="454896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Осуществляется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  <a:t>согласование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проекта НПА (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</a:rPr>
              <a:t>Вр-362657)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  <a:t>о наделении 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МВК по земельным отношениям полномочиями комиссии по ПЗЗ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9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BCB1A49-C0A8-4BAB-A55D-9365451E9F02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92" name="Таблица 4"/>
          <p:cNvGraphicFramePr/>
          <p:nvPr>
            <p:extLst>
              <p:ext uri="{D42A27DB-BD31-4B8C-83A1-F6EECF244321}">
                <p14:modId xmlns:p14="http://schemas.microsoft.com/office/powerpoint/2010/main" val="2503460927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3" name="Заголовок 20"/>
          <p:cNvSpPr/>
          <p:nvPr/>
        </p:nvSpPr>
        <p:spPr>
          <a:xfrm>
            <a:off x="874800" y="464508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Осуществляется согласование проекта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</a:rPr>
              <a:t>НПА (Вр-362657)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 наделении МВК по земельным отношениям полномочиями комиссии по ПЗЗ</a:t>
            </a:r>
            <a:endParaRPr lang="ru-RU" sz="2000" spc="-1" dirty="0"/>
          </a:p>
          <a:p>
            <a:pPr algn="ctr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9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8D8272E0-065D-460F-8B85-72B60DBFC8DF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97" name="Таблица 4"/>
          <p:cNvGraphicFramePr/>
          <p:nvPr>
            <p:extLst>
              <p:ext uri="{D42A27DB-BD31-4B8C-83A1-F6EECF244321}">
                <p14:modId xmlns:p14="http://schemas.microsoft.com/office/powerpoint/2010/main" val="2348657805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Внесено изменений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8" name="Заголовок 20"/>
          <p:cNvSpPr/>
          <p:nvPr/>
        </p:nvSpPr>
        <p:spPr>
          <a:xfrm>
            <a:off x="919800" y="4548960"/>
            <a:ext cx="11025720" cy="162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Осуществляется согласование проекта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</a:rPr>
              <a:t>НПА (Вр-362657)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 наделении МВК по земельным отношениям полномочиями комиссии по ПЗЗ</a:t>
            </a:r>
            <a:endParaRPr lang="ru-RU" sz="2000" spc="-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ЗАЯВЛЕНИЕ ОБ УТВЕРЖДЕНИИ ПРОЕКТОВ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ПЛАНИРОВКИ ТЕРРИТОРИИ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7369B80-82DE-4012-AB95-E150E386C594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202" name="Таблица 4"/>
          <p:cNvGraphicFramePr/>
          <p:nvPr>
            <p:extLst>
              <p:ext uri="{D42A27DB-BD31-4B8C-83A1-F6EECF244321}">
                <p14:modId xmlns:p14="http://schemas.microsoft.com/office/powerpoint/2010/main" val="1258821136"/>
              </p:ext>
            </p:extLst>
          </p:nvPr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38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Утверждено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3" name="Заголовок 20"/>
          <p:cNvSpPr/>
          <p:nvPr/>
        </p:nvSpPr>
        <p:spPr>
          <a:xfrm>
            <a:off x="985320" y="4555080"/>
            <a:ext cx="10890720" cy="86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Осуществляется согласование проекта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</a:rPr>
              <a:t>НПА (Вр-362657)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о наделении МВК по земельным отношениям полномочиями комиссии по ПЗЗ</a:t>
            </a:r>
            <a:endParaRPr lang="ru-RU" sz="2000" spc="-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ГРАДОСТРОИТЕЛЬНОГО ПЛАНА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ЗЕМЕЛЬНОГО УЧАСТКА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0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639EAEF-81BC-4692-B152-A545657FEEA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207" name="Таблица 4"/>
          <p:cNvGraphicFramePr/>
          <p:nvPr>
            <p:extLst>
              <p:ext uri="{D42A27DB-BD31-4B8C-83A1-F6EECF244321}">
                <p14:modId xmlns:p14="http://schemas.microsoft.com/office/powerpoint/2010/main" val="2775794523"/>
              </p:ext>
            </p:extLst>
          </p:nvPr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445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65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8" name="Заголовок 20"/>
          <p:cNvSpPr/>
          <p:nvPr/>
        </p:nvSpPr>
        <p:spPr>
          <a:xfrm>
            <a:off x="919800" y="4548960"/>
            <a:ext cx="10890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Планируется закупка услуг по разработке ГПЗУ (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/>
              </a:rPr>
              <a:t>топооснова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 + чертеж) на 150 ед. </a:t>
            </a:r>
            <a:endParaRPr lang="ru-RU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</a:rPr>
              <a:t>с целью недопущения продолжения нарушений сроков предоставления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  <a:t>услуги</a:t>
            </a:r>
            <a:b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</a:b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</a:rPr>
              <a:t> (планируемая дата рассмотрения вопроса на рабочей группе БК – 05.05.2021)  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10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87D8BB-8C65-4A5E-9104-BA5CC6551C3C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ru-RU" sz="1900" b="0" strike="noStrike" spc="-1">
              <a:latin typeface="Times New Roman"/>
            </a:endParaRPr>
          </a:p>
        </p:txBody>
      </p:sp>
      <p:sp>
        <p:nvSpPr>
          <p:cNvPr id="211" name="Заголовок 20"/>
          <p:cNvSpPr/>
          <p:nvPr/>
        </p:nvSpPr>
        <p:spPr>
          <a:xfrm>
            <a:off x="1414800" y="73800"/>
            <a:ext cx="10464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49800" y="909360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Адм.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строительство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1. Подключение Главархитектуры к СМЭВ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 Разработка интерактивных форм для публикации на ЕПГУ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3.Доработка  ведомственных информационных систем для предоставления государственных услуг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4.Создание 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ввод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согласован. Материалы направлены для рассмотрения на очередном заседании комиссии по адм. реформе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214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0668D01-13E0-4012-B46B-B65AA985033A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ru-RU" sz="1900" b="0" strike="noStrike" spc="-1">
              <a:latin typeface="Times New Roman"/>
            </a:endParaRPr>
          </a:p>
        </p:txBody>
      </p:sp>
      <p:sp>
        <p:nvSpPr>
          <p:cNvPr id="215" name="Заголовок 20"/>
          <p:cNvSpPr/>
          <p:nvPr/>
        </p:nvSpPr>
        <p:spPr>
          <a:xfrm>
            <a:off x="1422000" y="-61200"/>
            <a:ext cx="10464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216" name="Таблица 1"/>
          <p:cNvGraphicFramePr/>
          <p:nvPr/>
        </p:nvGraphicFramePr>
        <p:xfrm>
          <a:off x="1565280" y="839160"/>
          <a:ext cx="10064880" cy="588264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0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№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2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Административные регламенты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Выдача ГПЗУ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согласован Минэкономразвития 22.04.2021, в правовом управлении ПТО с 23.04.20021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1. Подключение Главархитектуры к СМЭВ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 Разработка интерактивных форм для публикации на ЕПГУ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3.Доработке  ведомственных информационных систем для предоставления государственных услуг 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4.Создание официального сайта  для сбора предложений и замечаний в рамках проведения общественных обсуждений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Разрешение на отклонение от предельных параметров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НПА о наделении МВК полномочиями комиссии по ПЗЗ разработан, проходит процедуру согласования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62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Разрешения на условно-разрешенный вид использования земельного участка или объекта капитального строительства  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НПА о наделении МВК полномочиями комиссии по ПЗЗ разработан, проходит процедуру согласования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Выдача разрешений на установку рекламных конструкций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имеется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14"/>
          <p:cNvSpPr/>
          <p:nvPr/>
        </p:nvSpPr>
        <p:spPr>
          <a:xfrm>
            <a:off x="1344600" y="255600"/>
            <a:ext cx="10500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1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1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90D6D27-0004-4992-AD61-D3EBB86E8CDF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21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-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14"/>
          <p:cNvSpPr/>
          <p:nvPr/>
        </p:nvSpPr>
        <p:spPr>
          <a:xfrm>
            <a:off x="1504800" y="417600"/>
            <a:ext cx="973728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РЕСУРСЫ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32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133" name="TextBox 6"/>
          <p:cNvSpPr/>
          <p:nvPr/>
        </p:nvSpPr>
        <p:spPr>
          <a:xfrm>
            <a:off x="1368360" y="1666800"/>
            <a:ext cx="3427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262626"/>
                </a:solidFill>
                <a:latin typeface="Times New Roman"/>
              </a:rPr>
              <a:t>Общая штатная численность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34" name="Прямая соединительная линия 10"/>
          <p:cNvSpPr/>
          <p:nvPr/>
        </p:nvSpPr>
        <p:spPr>
          <a:xfrm>
            <a:off x="4970160" y="1562040"/>
            <a:ext cx="0" cy="4613040"/>
          </a:xfrm>
          <a:prstGeom prst="line">
            <a:avLst/>
          </a:prstGeom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Скругленный прямоугольник 3"/>
          <p:cNvSpPr/>
          <p:nvPr/>
        </p:nvSpPr>
        <p:spPr>
          <a:xfrm>
            <a:off x="5184720" y="1546200"/>
            <a:ext cx="6694200" cy="9475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48 ед,  в том числе дополнительно 20 ед. с 01.01.2021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1378080" y="2862360"/>
            <a:ext cx="34272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Замещено  по состоянию на 28.04.2021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37" name="Скругленный прямоугольник 3"/>
          <p:cNvSpPr/>
          <p:nvPr/>
        </p:nvSpPr>
        <p:spPr>
          <a:xfrm>
            <a:off x="5191200" y="2779560"/>
            <a:ext cx="6694200" cy="94752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41 ед. (с учетом декретных должностей),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в том числе из резерва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8" name="TextBox 6"/>
          <p:cNvSpPr/>
          <p:nvPr/>
        </p:nvSpPr>
        <p:spPr>
          <a:xfrm>
            <a:off x="1390680" y="4113360"/>
            <a:ext cx="3427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Вакантно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39" name="Скругленный прямоугольник 3"/>
          <p:cNvSpPr/>
          <p:nvPr/>
        </p:nvSpPr>
        <p:spPr>
          <a:xfrm>
            <a:off x="5184720" y="4013280"/>
            <a:ext cx="6694200" cy="19476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>
                <a:lumMod val="5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7 ед., в том числе: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Отдел территориального планирования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Организационный отдел – 3 ед.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Отдел наружной рекламы – 1 ед.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0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902F933-F924-4D25-B556-86BC0BE535AD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3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24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25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8E40B79-7A63-49C0-B52B-7AD8790EBAC8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26" name="Таблица 1"/>
          <p:cNvGraphicFramePr/>
          <p:nvPr/>
        </p:nvGraphicFramePr>
        <p:xfrm>
          <a:off x="1600200" y="1355760"/>
          <a:ext cx="10075320" cy="5048811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Вр-682049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проект закона Тверской области «О внесении изменений в закон Тверской области «О градостроительной деятельности на территории Тверской области» вносит изменения в закон Тверской области от 24.07.2012 № 77-ЗО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Принят на заседании Законодательного собрания ТО 22.04.2021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6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Вр-177355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Принят на заседании Законодательного собрания ТО 22.04.2021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2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2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A33EB3F6-8A6B-4D7F-8390-47BBBD77F2AC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31" name="Таблица 3"/>
          <p:cNvGraphicFramePr/>
          <p:nvPr>
            <p:extLst>
              <p:ext uri="{D42A27DB-BD31-4B8C-83A1-F6EECF244321}">
                <p14:modId xmlns:p14="http://schemas.microsoft.com/office/powerpoint/2010/main" val="2824028614"/>
              </p:ext>
            </p:extLst>
          </p:nvPr>
        </p:nvGraphicFramePr>
        <p:xfrm>
          <a:off x="1549800" y="1126800"/>
          <a:ext cx="9975600" cy="5662389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0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5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3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Вр-682502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Проект разработан, согласован с заинтересованными ИОГВ, доработан в соответствии с решениями, принятыми на заседании ПТО 07.04.2021, направлен на согласование в правовое управление ПТО 28.04.2021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Вр-792228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14"/>
          <p:cNvSpPr/>
          <p:nvPr/>
        </p:nvSpPr>
        <p:spPr>
          <a:xfrm>
            <a:off x="1344600" y="255600"/>
            <a:ext cx="1050084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3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34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35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24CA03A-3C6B-4994-83E0-EC3ACCCB2D0B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36" name="Таблица 1"/>
          <p:cNvGraphicFramePr/>
          <p:nvPr>
            <p:extLst>
              <p:ext uri="{D42A27DB-BD31-4B8C-83A1-F6EECF244321}">
                <p14:modId xmlns:p14="http://schemas.microsoft.com/office/powerpoint/2010/main" val="2656487228"/>
              </p:ext>
            </p:extLst>
          </p:nvPr>
        </p:nvGraphicFramePr>
        <p:xfrm>
          <a:off x="1468800" y="1336320"/>
          <a:ext cx="10252440" cy="476496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17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55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п/п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Вр. номер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Ход работы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Вр-159757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НПА принят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Вр-362657 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О мерах реализации статей 31, 33, 39, 40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Градостроительного кодекса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Российской Федерации и внесении изменений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в отдельные постановления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Правительства Тверской области</a:t>
                      </a: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Проект разработан, согласован с заинтересованными ИОГВ, 28.04.2021 направлен на согласование в ПТО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Прямоугольник 14"/>
          <p:cNvSpPr/>
          <p:nvPr/>
        </p:nvSpPr>
        <p:spPr>
          <a:xfrm>
            <a:off x="1234800" y="101520"/>
            <a:ext cx="10500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РЕГЛАМЕНТЫ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38" name="Рисунок 1"/>
          <p:cNvPicPr/>
          <p:nvPr/>
        </p:nvPicPr>
        <p:blipFill>
          <a:blip r:embed="rId2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sp>
        <p:nvSpPr>
          <p:cNvPr id="239" name="Скругленный прямоугольник 13"/>
          <p:cNvSpPr/>
          <p:nvPr/>
        </p:nvSpPr>
        <p:spPr>
          <a:xfrm>
            <a:off x="6829560" y="3219480"/>
            <a:ext cx="5339880" cy="258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40" name="Номер слайда 9"/>
          <p:cNvSpPr txBox="1"/>
          <p:nvPr/>
        </p:nvSpPr>
        <p:spPr>
          <a:xfrm>
            <a:off x="9336240" y="649296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77F0CEC-18B1-467B-AD1C-85070E2A7B90}" type="slidenum">
              <a:rPr lang="ru-RU" sz="16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ru-RU" sz="1600" b="0" strike="noStrike" spc="-1">
              <a:latin typeface="Times New Roman"/>
            </a:endParaRPr>
          </a:p>
        </p:txBody>
      </p:sp>
      <p:graphicFrame>
        <p:nvGraphicFramePr>
          <p:cNvPr id="241" name="Таблица 3"/>
          <p:cNvGraphicFramePr/>
          <p:nvPr>
            <p:extLst>
              <p:ext uri="{D42A27DB-BD31-4B8C-83A1-F6EECF244321}">
                <p14:modId xmlns:p14="http://schemas.microsoft.com/office/powerpoint/2010/main" val="3180517833"/>
              </p:ext>
            </p:extLst>
          </p:nvPr>
        </p:nvGraphicFramePr>
        <p:xfrm>
          <a:off x="1397880" y="563400"/>
          <a:ext cx="10337760" cy="603504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5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1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4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8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0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1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п/п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3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4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5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6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7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026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Наименование строки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 Уведомление о планируемом строительстве ИЖС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Уведомление о соответствии построенного объекта ИЖС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ГПЗУ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строительство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Разрешение на ввод объекта в эксплуатацию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90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Разработка проекта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проект разработан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6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Антикоррупционная экспертиза проектов НПА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19.02.2021-05.03.2021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20.02.2021-06.03.2021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Направление в ГАУ МФЦ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579-ЕЯ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24.02.2021 № 588-ЛТ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 № 541-ЕЯ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20.02.2021 № 551-ЕЯ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Заключение ГАУ МФЦ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18.03.2021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18.03.2021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08.04.2021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03.03.2021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от 03.03.2021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Временный №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Вр- 240794 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Вр-240835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Вр-238722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Вр-238953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Вр-242716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Вр-235742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Вр-239311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01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Ход работы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23.04.2021 в правовом управлении на рассмотрении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 учетом состоявшегося 07.04.2021 обсуждения на ЗПТО осуществляется подготовка проекта постановления ПТО об утверждении адм. регламента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Материалы направлены в комиссию по адм. реформе ТО (ВР-368499) для рассмотрения на очередном заседании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000" b="0" strike="noStrike" kern="1200" spc="-1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Получены 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от 23.04.2021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Получены 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от 21.04.2021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</a:t>
                      </a:r>
                      <a:r>
                        <a:rPr lang="ru-RU" sz="1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Минэконома</a:t>
                      </a: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Замечания Минэконома устранены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4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Согласован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21.04.2021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21.04.2021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22.04.2021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  <a:tabLst>
                          <a:tab pos="0" algn="l"/>
                        </a:tabLst>
                      </a:pP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 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22.03.2021 Егоров И.И.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20.04.2021 Данилова Е.А.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11.03.2021 Егоров И.И.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+mn-cs"/>
                        </a:rPr>
                        <a:t>20.04.2021 Данилова Е.А. </a:t>
                      </a:r>
                      <a:endParaRPr lang="ru-RU" sz="1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Ожидаемый срок утверждения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1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30.04.2021</a:t>
                      </a: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4"/>
          <p:cNvSpPr/>
          <p:nvPr/>
        </p:nvSpPr>
        <p:spPr>
          <a:xfrm>
            <a:off x="1504800" y="461880"/>
            <a:ext cx="973728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ДИНАМИКА</a:t>
            </a:r>
            <a:r>
              <a:rPr lang="ru-RU" sz="2000" b="1" strike="noStrike" spc="-1">
                <a:solidFill>
                  <a:srgbClr val="A88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КАДРОВОЙ ОБЕСПЕЧЕННОСТИ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89"/>
          <a:stretch/>
        </p:blipFill>
        <p:spPr>
          <a:xfrm>
            <a:off x="347760" y="101520"/>
            <a:ext cx="1006200" cy="1253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3" name="Таблица 1"/>
          <p:cNvGraphicFramePr/>
          <p:nvPr>
            <p:extLst>
              <p:ext uri="{D42A27DB-BD31-4B8C-83A1-F6EECF244321}">
                <p14:modId xmlns:p14="http://schemas.microsoft.com/office/powerpoint/2010/main" val="3700906658"/>
              </p:ext>
            </p:extLst>
          </p:nvPr>
        </p:nvGraphicFramePr>
        <p:xfrm>
          <a:off x="2075760" y="1944720"/>
          <a:ext cx="8596080" cy="1890360"/>
        </p:xfrm>
        <a:graphic>
          <a:graphicData uri="http://schemas.openxmlformats.org/drawingml/2006/table">
            <a:tbl>
              <a:tblPr/>
              <a:tblGrid>
                <a:gridCol w="1589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5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2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38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4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01.12.2020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01.01.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01.02.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01.03.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01.04.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28.04.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34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40 ед.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41 ед.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4" name="Заголовок 20"/>
          <p:cNvSpPr/>
          <p:nvPr/>
        </p:nvSpPr>
        <p:spPr>
          <a:xfrm>
            <a:off x="572040" y="3789720"/>
            <a:ext cx="10485720" cy="6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Планируется заместить 7 вакантных единиц в срок до 31.05.2021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45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DE493EA-11C3-4279-80B3-DF515CA12E4D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20"/>
          <p:cNvSpPr txBox="1"/>
          <p:nvPr/>
        </p:nvSpPr>
        <p:spPr>
          <a:xfrm>
            <a:off x="1198440" y="21276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2080"/>
            <a:ext cx="960120" cy="1180800"/>
          </a:xfrm>
          <a:prstGeom prst="rect">
            <a:avLst/>
          </a:prstGeom>
          <a:ln w="0">
            <a:noFill/>
          </a:ln>
        </p:spPr>
      </p:pic>
      <p:sp>
        <p:nvSpPr>
          <p:cNvPr id="148" name="Номер слайда 3"/>
          <p:cNvSpPr txBox="1"/>
          <p:nvPr/>
        </p:nvSpPr>
        <p:spPr>
          <a:xfrm>
            <a:off x="9345600" y="6465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485E25C-2952-451B-9783-AAB6AB365218}" type="slidenum"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800" b="0" strike="noStrike" spc="-1">
              <a:latin typeface="Times New Roman"/>
            </a:endParaRPr>
          </a:p>
        </p:txBody>
      </p:sp>
      <p:graphicFrame>
        <p:nvGraphicFramePr>
          <p:cNvPr id="149" name="Таблица 4"/>
          <p:cNvGraphicFramePr/>
          <p:nvPr>
            <p:extLst>
              <p:ext uri="{D42A27DB-BD31-4B8C-83A1-F6EECF244321}">
                <p14:modId xmlns:p14="http://schemas.microsoft.com/office/powerpoint/2010/main" val="660326043"/>
              </p:ext>
            </p:extLst>
          </p:nvPr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Потребность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Обеспеченность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99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Примечание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Рабочее место сотрудников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(системный блок,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монитор)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20 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ru-RU" sz="20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предоставлено во временное пользование ГКУ ТО «ЦИТ»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личные компьютеры сотрудников Главархитектуры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- устаревшее имущество Главархитектуры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Планируемая дата поступлении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комплектов 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16.04  по 30.04.2021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МФУ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Планируемая дата поступлении техники в количестве: </a:t>
                      </a: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единиц </a:t>
                      </a:r>
                      <a:endParaRPr lang="ru-RU" sz="19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 16.04  по 30.04.2021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Мебель 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lang="ru-RU" sz="19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 dirty="0">
                        <a:latin typeface="Arial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20"/>
          <p:cNvSpPr txBox="1"/>
          <p:nvPr/>
        </p:nvSpPr>
        <p:spPr>
          <a:xfrm>
            <a:off x="1257480" y="2728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ОБЩЕЕ КОЛИЧЕСТВО ЗАЯВЛЕНИЙ, СВЯЗАННЫХ С РЕАЛИЗАЦИЕЙ ПЕРЕДАННЫХ ПОЛНОМОЧИЙ, </a:t>
            </a:r>
            <a:r>
              <a:t/>
            </a:r>
            <a:br/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ПОСТУПИВШИХ С 1 ЯНВАРЯ ПО 23 АПРЕЛЯ 2021 ГОДА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52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DFAC9694-82D0-4C96-8E1D-321302E5615F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53" name="Таблица 2"/>
          <p:cNvGraphicFramePr/>
          <p:nvPr>
            <p:extLst>
              <p:ext uri="{D42A27DB-BD31-4B8C-83A1-F6EECF244321}">
                <p14:modId xmlns:p14="http://schemas.microsoft.com/office/powerpoint/2010/main" val="2403007869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1850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823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Процент исполнения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44 %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20"/>
          <p:cNvSpPr txBox="1"/>
          <p:nvPr/>
        </p:nvSpPr>
        <p:spPr>
          <a:xfrm>
            <a:off x="1257480" y="2728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РАЗРЕШЕНИЙ НА СТРОИТЕЛЬСТВО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56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04DE463-9689-42F2-9F59-A167B0797E2A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57" name="Таблица 2"/>
          <p:cNvGraphicFramePr/>
          <p:nvPr>
            <p:extLst>
              <p:ext uri="{D42A27DB-BD31-4B8C-83A1-F6EECF244321}">
                <p14:modId xmlns:p14="http://schemas.microsoft.com/office/powerpoint/2010/main" val="3073515316"/>
              </p:ext>
            </p:extLst>
          </p:nvPr>
        </p:nvGraphicFramePr>
        <p:xfrm>
          <a:off x="2192400" y="20858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201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129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ВЫДАЧА РАЗРЕШЕНИЙ НА ВВОД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60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9D4E4FF-A740-48C8-A843-4A8BC4153D58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61" name="Таблица 4"/>
          <p:cNvGraphicFramePr/>
          <p:nvPr>
            <p:extLst>
              <p:ext uri="{D42A27DB-BD31-4B8C-83A1-F6EECF244321}">
                <p14:modId xmlns:p14="http://schemas.microsoft.com/office/powerpoint/2010/main" val="1467214883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74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ПО ИЖС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64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F343416-E304-4B82-9B2F-C28A6DF0CBFE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65" name="Таблица 5"/>
          <p:cNvGraphicFramePr/>
          <p:nvPr>
            <p:extLst>
              <p:ext uri="{D42A27DB-BD31-4B8C-83A1-F6EECF244321}">
                <p14:modId xmlns:p14="http://schemas.microsoft.com/office/powerpoint/2010/main" val="4250695264"/>
              </p:ext>
            </p:extLst>
          </p:nvPr>
        </p:nvGraphicFramePr>
        <p:xfrm>
          <a:off x="2543040" y="189396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787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429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6" name="Таблица 8"/>
          <p:cNvGraphicFramePr/>
          <p:nvPr>
            <p:extLst>
              <p:ext uri="{D42A27DB-BD31-4B8C-83A1-F6EECF244321}">
                <p14:modId xmlns:p14="http://schemas.microsoft.com/office/powerpoint/2010/main" val="1780739860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86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Выдано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62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7" name="Заголовок 20"/>
          <p:cNvSpPr/>
          <p:nvPr/>
        </p:nvSpPr>
        <p:spPr>
          <a:xfrm>
            <a:off x="2398680" y="3855960"/>
            <a:ext cx="739260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8" name="TextBox 10"/>
          <p:cNvSpPr/>
          <p:nvPr/>
        </p:nvSpPr>
        <p:spPr>
          <a:xfrm>
            <a:off x="2367000" y="1306440"/>
            <a:ext cx="812772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20"/>
          <p:cNvSpPr txBox="1"/>
          <p:nvPr/>
        </p:nvSpPr>
        <p:spPr>
          <a:xfrm>
            <a:off x="1198440" y="260280"/>
            <a:ext cx="10464480" cy="912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/>
              </a:rPr>
              <a:t>УВЕДОМЛЕНИЯ ПО СНОСУ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Рисунок 1"/>
          <p:cNvPicPr/>
          <p:nvPr/>
        </p:nvPicPr>
        <p:blipFill>
          <a:blip r:embed="rId3">
            <a:lum contrast="12000"/>
          </a:blip>
          <a:srcRect l="4998"/>
          <a:stretch/>
        </p:blipFill>
        <p:spPr>
          <a:xfrm>
            <a:off x="334800" y="260280"/>
            <a:ext cx="960120" cy="1182240"/>
          </a:xfrm>
          <a:prstGeom prst="rect">
            <a:avLst/>
          </a:prstGeom>
          <a:ln w="0">
            <a:noFill/>
          </a:ln>
        </p:spPr>
      </p:pic>
      <p:sp>
        <p:nvSpPr>
          <p:cNvPr id="171" name="Номер слайда 3"/>
          <p:cNvSpPr txBox="1"/>
          <p:nvPr/>
        </p:nvSpPr>
        <p:spPr>
          <a:xfrm>
            <a:off x="9345600" y="64674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B8061F6-13AB-4568-A8DC-3D4F5E91E00E}" type="slidenum">
              <a:rPr lang="ru-RU" sz="19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900" b="0" strike="noStrike" spc="-1">
              <a:latin typeface="Times New Roman"/>
            </a:endParaRPr>
          </a:p>
        </p:txBody>
      </p:sp>
      <p:graphicFrame>
        <p:nvGraphicFramePr>
          <p:cNvPr id="172" name="Таблица 4"/>
          <p:cNvGraphicFramePr/>
          <p:nvPr>
            <p:extLst>
              <p:ext uri="{D42A27DB-BD31-4B8C-83A1-F6EECF244321}">
                <p14:modId xmlns:p14="http://schemas.microsoft.com/office/powerpoint/2010/main" val="748898999"/>
              </p:ext>
            </p:extLst>
          </p:nvPr>
        </p:nvGraphicFramePr>
        <p:xfrm>
          <a:off x="3022560" y="2085840"/>
          <a:ext cx="6432120" cy="17269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Принято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40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3" name="Таблица 5"/>
          <p:cNvGraphicFramePr/>
          <p:nvPr>
            <p:extLst>
              <p:ext uri="{D42A27DB-BD31-4B8C-83A1-F6EECF244321}">
                <p14:modId xmlns:p14="http://schemas.microsoft.com/office/powerpoint/2010/main" val="1051228861"/>
              </p:ext>
            </p:extLst>
          </p:nvPr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Поступило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Принято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121680" marR="12168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4" name="TextBox 9"/>
          <p:cNvSpPr/>
          <p:nvPr/>
        </p:nvSpPr>
        <p:spPr>
          <a:xfrm>
            <a:off x="4654440" y="1509840"/>
            <a:ext cx="316836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планируемом сносе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75" name="TextBox 10"/>
          <p:cNvSpPr/>
          <p:nvPr/>
        </p:nvSpPr>
        <p:spPr>
          <a:xfrm>
            <a:off x="4654440" y="4005360"/>
            <a:ext cx="295884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 завершении сноса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28498</TotalTime>
  <Words>1553</Words>
  <Application>Microsoft Office PowerPoint</Application>
  <PresentationFormat>Произвольный</PresentationFormat>
  <Paragraphs>373</Paragraphs>
  <Slides>23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Голиков А.С.</dc:creator>
  <cp:lastModifiedBy>Arch</cp:lastModifiedBy>
  <cp:revision>2083</cp:revision>
  <dcterms:created xsi:type="dcterms:W3CDTF">2008-01-31T09:14:20Z</dcterms:created>
  <dcterms:modified xsi:type="dcterms:W3CDTF">2021-04-28T12:57:39Z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Произвольный</vt:lpwstr>
  </property>
  <property fmtid="{D5CDD505-2E9C-101B-9397-08002B2CF9AE}" pid="4" name="Slides">
    <vt:i4>23</vt:i4>
  </property>
</Properties>
</file>