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5"/>
  </p:notesMasterIdLst>
  <p:handoutMasterIdLst>
    <p:handoutMasterId r:id="rId26"/>
  </p:handoutMasterIdLst>
  <p:sldIdLst>
    <p:sldId id="410" r:id="rId2"/>
    <p:sldId id="506" r:id="rId3"/>
    <p:sldId id="532" r:id="rId4"/>
    <p:sldId id="374" r:id="rId5"/>
    <p:sldId id="533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3" r:id="rId17"/>
    <p:sldId id="538" r:id="rId18"/>
    <p:sldId id="539" r:id="rId19"/>
    <p:sldId id="524" r:id="rId20"/>
    <p:sldId id="525" r:id="rId21"/>
    <p:sldId id="526" r:id="rId22"/>
    <p:sldId id="527" r:id="rId23"/>
    <p:sldId id="528" r:id="rId24"/>
  </p:sldIdLst>
  <p:sldSz cx="12190413" cy="6859588"/>
  <p:notesSz cx="9926638" cy="6858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08013" indent="-1508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7613" indent="-3032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7213" indent="-4556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6813" indent="-608013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CD3"/>
    <a:srgbClr val="D09E00"/>
    <a:srgbClr val="FAC090"/>
    <a:srgbClr val="24EA66"/>
    <a:srgbClr val="923091"/>
    <a:srgbClr val="6ACF3B"/>
    <a:srgbClr val="FFF8E7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3201" autoAdjust="0"/>
  </p:normalViewPr>
  <p:slideViewPr>
    <p:cSldViewPr>
      <p:cViewPr varScale="1">
        <p:scale>
          <a:sx n="112" d="100"/>
          <a:sy n="112" d="100"/>
        </p:scale>
        <p:origin x="138" y="174"/>
      </p:cViewPr>
      <p:guideLst>
        <p:guide orient="horz" pos="2161"/>
        <p:guide pos="384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408" y="-84"/>
      </p:cViewPr>
      <p:guideLst>
        <p:guide orient="horz" pos="2159"/>
        <p:guide pos="312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3025" cy="3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0"/>
            <a:ext cx="4303025" cy="3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C08916-452E-4BA0-ACB6-34486873CEE3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13660"/>
            <a:ext cx="4303025" cy="3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513660"/>
            <a:ext cx="4303025" cy="3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6448D9-D674-4CE2-BC49-881046B0944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356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025" cy="34274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027" y="0"/>
            <a:ext cx="4303025" cy="342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BFA79F2-05DA-426C-92AF-CF85B1D1420C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79700" y="514350"/>
            <a:ext cx="456723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029" y="3257630"/>
            <a:ext cx="7942580" cy="308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513660"/>
            <a:ext cx="4303025" cy="3427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027" y="6513660"/>
            <a:ext cx="4303025" cy="3427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94A635-A830-452D-8E5C-C722B60992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676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0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6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2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68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3DFC430-CC1D-4107-B9CD-94656CDB047C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B2592A1-0B7D-476A-A7FB-F63A5A64324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584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74568C9-13E5-4110-94CE-3A47F397AA6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6869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47BBE6E-84DA-4603-977F-D75825D44D86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F6BEC8F-B31E-4A5E-A9FB-5821CF44754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8917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1825FF-BE3D-4FA6-B1BF-457619921A39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9941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BCFD214-9714-4248-893C-8FCC0424DC02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096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14CB2C-0131-4239-BBA4-AA50E8EB895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3013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66646E2-A2CC-4B04-A0E3-517CABA3672E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072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66646E2-A2CC-4B04-A0E3-517CABA3672E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072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E6AA731-523E-4E5E-8D24-3552A5028CC8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79788" y="192088"/>
            <a:ext cx="3060700" cy="1724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92029" y="2006791"/>
            <a:ext cx="7942580" cy="433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>
              <a:latin typeface="Arial" charset="0"/>
            </a:endParaRPr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5622027" y="6513660"/>
            <a:ext cx="4303025" cy="3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b"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EADADF6-E47C-4A72-9CC3-865D3BA4B329}" type="slidenum">
              <a:rPr lang="en-US" altLang="ru-RU"/>
              <a:pPr algn="r"/>
              <a:t>2</a:t>
            </a:fld>
            <a:endParaRPr lang="en-US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330E2E4-04B5-4D81-B899-40CDA8EB02D4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79788" y="192088"/>
            <a:ext cx="3060700" cy="1724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92029" y="2006791"/>
            <a:ext cx="7942580" cy="433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>
              <a:latin typeface="Arial" charset="0"/>
            </a:endParaRP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5622027" y="6513660"/>
            <a:ext cx="4303025" cy="3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b"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37A95D9-EAD8-45E2-A1EB-F1417AE5240B}" type="slidenum">
              <a:rPr lang="en-US" altLang="ru-RU"/>
              <a:pPr algn="r"/>
              <a:t>3</a:t>
            </a:fld>
            <a:endParaRPr lang="en-US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088" y="754063"/>
            <a:ext cx="6683375" cy="3760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108" name="Номер слайда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8DD411C-D3CD-4E53-BAF8-05F5D1EDFC3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7109" name="Нижний колонтитул 4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66646E2-A2CC-4B04-A0E3-517CABA3672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072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982FE40-F02D-4782-82AE-6AD94BE8433E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1749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EE0C030-D12A-4158-AD10-7266C4F34DD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2773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7E156CA-FFD2-4D55-92F3-8CE453144A8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3797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1288" y="515938"/>
            <a:ext cx="4564062" cy="256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281BF80-CF47-4498-8B3C-359C8970F6D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4821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7341A-CA55-4384-B194-C55E40FF53A9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C6597-B5E6-4092-A4E4-D2DB83439A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91525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4984-507C-404C-A076-1964254249CD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4D933-E201-4DC6-8D10-F216174611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84108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9C75-4144-4401-902B-B7FFDD2D82F0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A82E-7E10-4119-8372-8F2CAFAF3A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26147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374E6-47F5-4180-88DE-062B4E0751FE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2C8C-5202-4DF9-A58A-543F019493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18008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64C27-BE63-4523-9472-F7989372A542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6D7D-A506-44E1-8593-7A96900FF6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27096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0C126-6B1D-4EA5-8B56-7FB8E0041BF6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B7BA7-92CC-4859-8432-8DD1C6800A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3277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4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E114-C01C-4929-94D1-C81DD9775228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EB3E4-A01F-4A3F-8869-88B5E080C3C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64666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B738-1249-493E-8405-D2A1EA603FF7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198B4-949C-48D7-BFE7-8002A1CED4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2919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F1BC1-BDF9-449A-B50E-BFF489EBE349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4E0B-B2D9-45D8-9C7C-DE2489BE9FF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15426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8C029-7FA7-49BB-9988-7A75630D7F73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6BE4A-EAF0-4679-85D1-EACC1E61B9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5094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B9D6-5C7F-4F06-9548-171DCDCB42CE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1CF94-4C6C-43A7-9E17-F061EC0F902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486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6712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 eaLnBrk="1" hangingPunct="1"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C213BF6-824F-4A5D-98A5-1B9AE74E26DE}" type="datetime1">
              <a:rPr lang="ru-RU"/>
              <a:pPr>
                <a:defRPr/>
              </a:pPr>
              <a:t>16.04.2021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6712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 eaLnBrk="1" hangingPunct="1"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6712"/>
          </a:xfrm>
          <a:prstGeom prst="rect">
            <a:avLst/>
          </a:prstGeom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5DD947-7AD5-466F-BA6A-882E95820D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3" presetClass="entr" presetSubtype="16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allAtOnce">
        <p:tmplLst>
          <p:tmpl lvl="1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7"/>
          <p:cNvSpPr txBox="1">
            <a:spLocks noChangeArrowheads="1"/>
          </p:cNvSpPr>
          <p:nvPr/>
        </p:nvSpPr>
        <p:spPr bwMode="auto">
          <a:xfrm>
            <a:off x="1636713" y="2327275"/>
            <a:ext cx="9739312" cy="258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Информация о деятельности </a:t>
            </a:r>
          </a:p>
          <a:p>
            <a:pPr algn="ctr" eaLnBrk="1" hangingPunct="1"/>
            <a:r>
              <a:rPr lang="ru-RU" altLang="ru-RU" sz="3200" b="1" dirty="0" err="1">
                <a:latin typeface="Times New Roman" pitchFamily="18" charset="0"/>
                <a:cs typeface="Times New Roman" pitchFamily="18" charset="0"/>
              </a:rPr>
              <a:t>Главархитектуры</a:t>
            </a: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 Тверской области </a:t>
            </a:r>
          </a:p>
          <a:p>
            <a:pPr algn="ctr" eaLnBrk="1" hangingPunct="1"/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по реализации перераспределенных полномочий в области градостроительной деятельности </a:t>
            </a:r>
          </a:p>
          <a:p>
            <a:pPr algn="ctr" eaLnBrk="1" hangingPunct="1"/>
            <a:r>
              <a:rPr lang="ru-RU" altLang="ru-RU" sz="3200" b="1" i="1" dirty="0">
                <a:latin typeface="Times New Roman" pitchFamily="18" charset="0"/>
                <a:cs typeface="Times New Roman" pitchFamily="18" charset="0"/>
              </a:rPr>
              <a:t>(по состоянию на </a:t>
            </a:r>
            <a:r>
              <a:rPr lang="en-US" altLang="ru-RU" sz="3200" b="1" i="1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altLang="ru-RU" sz="3200" b="1" i="1" dirty="0">
                <a:latin typeface="Times New Roman" pitchFamily="18" charset="0"/>
                <a:cs typeface="Times New Roman" pitchFamily="18" charset="0"/>
              </a:rPr>
              <a:t>.04.2021)</a:t>
            </a:r>
          </a:p>
        </p:txBody>
      </p:sp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1182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АКТА ОСВИДЕТЕЛЬСТВОВАНИЯ ПРОВЕДЕНИЯ ОСНОВНЫХ РАБОТ ПО СТРОИТЕЛЬСТВУ ИЖС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ДЛЯ МАТЕРИНСКОГО КАПИТАЛА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7FD90A5-8D16-47E0-9F49-3062DC66A4F0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69698"/>
              </p:ext>
            </p:extLst>
          </p:nvPr>
        </p:nvGraphicFramePr>
        <p:xfrm>
          <a:off x="2159000" y="2373313"/>
          <a:ext cx="812800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11826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УВЕДОМЛЕНИЯ О ВЫЯВЛЕНИИ САМОВОЛЬНОЙ ПОСТРОЙКИ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A7A443B-D4A4-47D1-B358-FD9918962F86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15132"/>
              </p:ext>
            </p:extLst>
          </p:nvPr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Подано исков в суд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РАЗРЕШЕНИЯ НА ОТКЛОНЕНИЕ ОТ ПРЕДЕЛЬНЫХ ПАРАМЕТРОВ СТРОИТЕЛЬСТВА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4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F311EE7-5829-4E5F-B166-2142CF8119D9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48449"/>
              </p:ext>
            </p:extLst>
          </p:nvPr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919631" y="4548839"/>
            <a:ext cx="10891210" cy="6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полномочий начнется после вступления в силу постановления Правительства Тверской области, рассмотренного на заседании ПТО 07.04.2021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РАЗРЕШЕНИЯ НА УСЛОВНО-РАЗРЕШЕННЫЙ ВИД ИСПОЛЬЗОВАНИЯ ЗЕМЕЛЬНОГО УЧАСТКА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8B14401-960A-4D83-BD09-64CFC0846468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85510"/>
              </p:ext>
            </p:extLst>
          </p:nvPr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919631" y="4548839"/>
            <a:ext cx="10891210" cy="6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полномочий начнется после вступления в силу постановления Правительства Тверской области, рассмотренного на заседании ПТО 07.04.2021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ЗАЯВЛЕНИЕ О ВНЕСЕНИИ ИЗМЕНЕНИЙ В ПРАВИЛА ЗЕМЛЕПОЛЬЗОВАНИЯ И ЗАСТРОЙКИ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29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FC1973A-9622-4FA8-8D20-C6AE4CF7C571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Внесено изменений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919630" y="4548838"/>
            <a:ext cx="11026225" cy="162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полномочий начнется после вступления в силу постановления Правительства Тверской области, рассмотренного на заседании ПТО 07.04.2021; осуществляется доработка в части наделения МВК по земельным отношениям полномочиями комиссии по ПЗЗ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ЗАЯВЛЕНИЕ ОБ УТВЕРЖДЕНИИ ПРОЕКТОВ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ПЛАНИРОВКИ ТЕРРИТОРИИ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31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A436CDE-2F02-4C77-AB4A-F1987E34B827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43384"/>
              </p:ext>
            </p:extLst>
          </p:nvPr>
        </p:nvGraphicFramePr>
        <p:xfrm>
          <a:off x="1966913" y="2085975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Утверждено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919631" y="4548838"/>
            <a:ext cx="10891210" cy="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полномочий начнется после вступления в силу постановления Правительства Тверской области, рассмотренного на заседании ПТО 07.04.2021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ГРАДОСТРОИТЕЛЬНОГО ПЛАНА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ЗЕМЕЛЬНОГО УЧАСТКА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536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F5BBD0D-1A45-4D2B-B966-B13ECB83B2A8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43048"/>
              </p:ext>
            </p:extLst>
          </p:nvPr>
        </p:nvGraphicFramePr>
        <p:xfrm>
          <a:off x="1966913" y="1989634"/>
          <a:ext cx="81280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395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121920" marR="121920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919631" y="4548839"/>
            <a:ext cx="10891210" cy="6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Планируется закупка услуг по разработке ГПЗУ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топооснова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+ чертеж) на 150 ед. </a:t>
            </a:r>
          </a:p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целью недопущения продолжения нарушений сроков предоставления услуги   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57CD45-386F-4F04-BD95-B9E4735FBC2B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1414686" y="73818"/>
            <a:ext cx="104648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ПЕРЕВОД ОКАЗАНИЯ ГОСУДАРСТВЕННЫХ УСЛУГ В ЭЛЕКТРОННЫЙ ВИД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43686"/>
              </p:ext>
            </p:extLst>
          </p:nvPr>
        </p:nvGraphicFramePr>
        <p:xfrm>
          <a:off x="1549701" y="909514"/>
          <a:ext cx="10036116" cy="565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23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Наименование услуги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Правовое регулирование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Требуемые действия и ресурсы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317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НПА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Адм.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регламенты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Разрешения на строительство</a:t>
                      </a:r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согласован с Минэкономразвития,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</a:t>
                      </a:r>
                      <a:r>
                        <a:rPr lang="en-US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.04 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на рассмотрении в аппарате Правительства области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1. Подключение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Главархитектуры к СМЭВ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2. Разработка интерактивных форм для публикации на ЕПГУ</a:t>
                      </a:r>
                    </a:p>
                    <a:p>
                      <a:r>
                        <a:rPr lang="ru-RU" sz="16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3.Доработка  ведомственных информационных систем для предоставления государственных услуг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Создание официального сайта  для сбора предложений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и замечаний в рамках проведения общественных обсуждений</a:t>
                      </a:r>
                      <a:r>
                        <a:rPr lang="ru-RU" sz="16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Разрешения на ввод</a:t>
                      </a:r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согласован с Минэкономразвития,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</a:t>
                      </a:r>
                      <a:r>
                        <a:rPr lang="en-US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.04 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на рассмотрении в аппарате Правительства области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Уведомление о планируемом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строительстве ИЖС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согласован с Минэкономразвития,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</a:t>
                      </a:r>
                      <a:r>
                        <a:rPr lang="en-US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.04 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на рассмотрении в аппарате Правительства области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Уведомление об окончании строительства 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ИЖС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согласован с Минэкономразвития, по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состоянию на </a:t>
                      </a:r>
                      <a:r>
                        <a:rPr lang="en-US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.04 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на рассмотрении в аппарате Правительства области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396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57CD45-386F-4F04-BD95-B9E4735FBC2B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1421949" y="-61119"/>
            <a:ext cx="104648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ПЕРЕВОД ОКАЗАНИЯ ГОСУДАРСТВЕННЫХ УСЛУГ В ЭЛЕКТРОННЫЙ ВИД (ПРОДОЛЖЕНИЕ)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82863"/>
              </p:ext>
            </p:extLst>
          </p:nvPr>
        </p:nvGraphicFramePr>
        <p:xfrm>
          <a:off x="1565430" y="839296"/>
          <a:ext cx="10065391" cy="56829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307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Наименование услуги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Правовое регулирование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Требуемые действия и ресурсы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03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НПА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Административные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регламенты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29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Выдача ГПЗУ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разработан, после замечаний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Минэкономразвития </a:t>
                      </a:r>
                      <a:r>
                        <a:rPr lang="en-US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.04.2021 направлен на повторное согласование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1. Подключение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Главархитектуры к СМЭВ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2. Разработка интерактивных форм для публикации на ЕПГУ</a:t>
                      </a:r>
                    </a:p>
                    <a:p>
                      <a:r>
                        <a:rPr lang="ru-RU" sz="16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3.Доработке  ведомственных информационных систем для предоставления государственных услуг 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Создание официального сайта  для сбора предложений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и замечаний в рамках проведения общественных обсуждений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58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Разрешение</a:t>
                      </a:r>
                      <a:r>
                        <a:rPr lang="ru-RU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на отклонение от предельных параметров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НПА 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рассмотрен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 07.04.2021 на заседании Правительства</a:t>
                      </a:r>
                    </a:p>
                    <a:p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разработан, после замечаний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Минэкономразвития и с учетом состоявшегося 07.04.2021 обсуждения на ЗПТО </a:t>
                      </a:r>
                      <a:r>
                        <a:rPr lang="en-US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.04.2021 направлен на повторное согласование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4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Разрешения на условно-разрешенный вид использования земельного участка или объекта капитального строительства  </a:t>
                      </a:r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НПА 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рассмотрен</a:t>
                      </a:r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 07.04.2021 на заседании Правительства</a:t>
                      </a:r>
                    </a:p>
                    <a:p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Проект разработан, после замечаний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Минэкономразвития и с учетом состоявшегося 07.04.2021 обсуждения на ЗПТО </a:t>
                      </a:r>
                      <a:r>
                        <a:rPr lang="en-US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.04.2021 направлен на повторное согласование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Выдача разрешений на установку рекламных конструкций</a:t>
                      </a:r>
                      <a:endParaRPr lang="ru-RU" sz="1600" b="0" i="0" u="none" strike="noStrike" dirty="0">
                        <a:solidFill>
                          <a:srgbClr val="26262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имеется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Times New Roman" pitchFamily="18" charset="0"/>
                          <a:cs typeface="Times New Roman" pitchFamily="18" charset="0"/>
                        </a:rPr>
                        <a:t>Регламент</a:t>
                      </a:r>
                      <a:r>
                        <a:rPr lang="ru-RU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утвержден и внесен в РГУ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5690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14"/>
          <p:cNvSpPr>
            <a:spLocks noChangeArrowheads="1"/>
          </p:cNvSpPr>
          <p:nvPr/>
        </p:nvSpPr>
        <p:spPr bwMode="auto">
          <a:xfrm>
            <a:off x="1344613" y="255588"/>
            <a:ext cx="105013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НОРМАТИВНОЕ</a:t>
            </a:r>
            <a:r>
              <a:rPr lang="ru-RU" altLang="ru-RU" sz="24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РЕГУЛИРОВАНИЕ ПЕРЕДАННЫХ ПОЛНОМОЧИЙ</a:t>
            </a:r>
          </a:p>
        </p:txBody>
      </p:sp>
      <p:pic>
        <p:nvPicPr>
          <p:cNvPr id="23555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7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E782AF7-2807-4233-9EDD-09D084A5C98D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83582"/>
              </p:ext>
            </p:extLst>
          </p:nvPr>
        </p:nvGraphicFramePr>
        <p:xfrm>
          <a:off x="1585913" y="1568450"/>
          <a:ext cx="9909893" cy="417512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9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номер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НПА / проекта НПА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НПА</a:t>
                      </a:r>
                      <a:r>
                        <a:rPr lang="ru-RU" sz="16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НПА</a:t>
                      </a:r>
                      <a:r>
                        <a:rPr lang="ru-RU" sz="16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Прямоугольник 14"/>
          <p:cNvSpPr>
            <a:spLocks noChangeArrowheads="1"/>
          </p:cNvSpPr>
          <p:nvPr/>
        </p:nvSpPr>
        <p:spPr bwMode="auto">
          <a:xfrm>
            <a:off x="1504950" y="417513"/>
            <a:ext cx="9737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КАДРОВЫЕ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РЕСУРСЫ</a:t>
            </a:r>
          </a:p>
        </p:txBody>
      </p:sp>
      <p:pic>
        <p:nvPicPr>
          <p:cNvPr id="20484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368425" y="1666875"/>
            <a:ext cx="342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ru-RU" altLang="ru-RU" sz="2000" b="1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Общая штатная численность</a:t>
            </a:r>
          </a:p>
        </p:txBody>
      </p: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>
            <a:off x="4970463" y="1562100"/>
            <a:ext cx="0" cy="4613275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Скругленный прямоугольник 3"/>
          <p:cNvSpPr/>
          <p:nvPr/>
        </p:nvSpPr>
        <p:spPr>
          <a:xfrm>
            <a:off x="5184775" y="1546225"/>
            <a:ext cx="6694488" cy="947738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</a:t>
            </a:r>
            <a:r>
              <a:rPr lang="ru-RU" alt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</a:t>
            </a: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в том числе дополнительно 20 ед. с 01.01.2021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488" name="TextBox 6"/>
          <p:cNvSpPr txBox="1">
            <a:spLocks noChangeArrowheads="1"/>
          </p:cNvSpPr>
          <p:nvPr/>
        </p:nvSpPr>
        <p:spPr bwMode="auto">
          <a:xfrm>
            <a:off x="1377950" y="2862263"/>
            <a:ext cx="342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ru-RU" altLang="ru-RU" sz="2000" b="1" dirty="0">
                <a:latin typeface="Times New Roman" pitchFamily="18" charset="0"/>
                <a:cs typeface="Times New Roman" pitchFamily="18" charset="0"/>
              </a:rPr>
              <a:t>Замещено  по состоянию на </a:t>
            </a:r>
            <a:r>
              <a:rPr lang="en-US" altLang="ru-RU" sz="2000" b="1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altLang="ru-RU" sz="2000" b="1" dirty="0">
                <a:latin typeface="Times New Roman" pitchFamily="18" charset="0"/>
                <a:cs typeface="Times New Roman" pitchFamily="18" charset="0"/>
              </a:rPr>
              <a:t>.04.2021</a:t>
            </a:r>
            <a:endParaRPr lang="ru-RU" altLang="ru-RU" sz="20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3"/>
          <p:cNvSpPr/>
          <p:nvPr/>
        </p:nvSpPr>
        <p:spPr>
          <a:xfrm>
            <a:off x="5191125" y="2779713"/>
            <a:ext cx="6694488" cy="947737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ед. (с учетом декретных должностей), </a:t>
            </a:r>
          </a:p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том числе из резерва </a:t>
            </a:r>
          </a:p>
        </p:txBody>
      </p:sp>
      <p:sp>
        <p:nvSpPr>
          <p:cNvPr id="20490" name="TextBox 6"/>
          <p:cNvSpPr txBox="1">
            <a:spLocks noChangeArrowheads="1"/>
          </p:cNvSpPr>
          <p:nvPr/>
        </p:nvSpPr>
        <p:spPr bwMode="auto">
          <a:xfrm>
            <a:off x="1390650" y="4113213"/>
            <a:ext cx="3427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ru-RU" altLang="ru-RU" sz="2000" b="1">
                <a:latin typeface="Times New Roman" pitchFamily="18" charset="0"/>
                <a:cs typeface="Times New Roman" pitchFamily="18" charset="0"/>
              </a:rPr>
              <a:t>Вакантно</a:t>
            </a:r>
            <a:endParaRPr lang="ru-RU" altLang="ru-RU" sz="2000" b="1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3"/>
          <p:cNvSpPr/>
          <p:nvPr/>
        </p:nvSpPr>
        <p:spPr>
          <a:xfrm>
            <a:off x="5184775" y="4013200"/>
            <a:ext cx="6694488" cy="1947863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ед., в том числе:</a:t>
            </a:r>
          </a:p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территориального планирования – 3 ед.</a:t>
            </a:r>
          </a:p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Организационный отдел – 3 ед.</a:t>
            </a:r>
          </a:p>
          <a:p>
            <a:pPr eaLnBrk="1" hangingPunct="1">
              <a:defRPr/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наружной рекламы – 1 ед.</a:t>
            </a: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58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B3504DB-A6C0-414F-BBB6-2ACD6CBF7ED5}" type="slidenum">
              <a:rPr lang="ru-RU" sz="18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14"/>
          <p:cNvSpPr>
            <a:spLocks noChangeArrowheads="1"/>
          </p:cNvSpPr>
          <p:nvPr/>
        </p:nvSpPr>
        <p:spPr bwMode="auto">
          <a:xfrm>
            <a:off x="1344613" y="255588"/>
            <a:ext cx="105013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НОРМАТИВНОЕ</a:t>
            </a:r>
            <a:r>
              <a:rPr lang="ru-RU" altLang="ru-RU" sz="24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РЕГУЛИРОВАНИЕ ПЕРЕДАННЫХ ПОЛНОМОЧИЙ (ПРОДОЛЖЕНИЕ)</a:t>
            </a:r>
          </a:p>
        </p:txBody>
      </p:sp>
      <p:pic>
        <p:nvPicPr>
          <p:cNvPr id="24579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1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2B292F2-0F26-4364-8F13-365BF3D3011A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5576"/>
              </p:ext>
            </p:extLst>
          </p:nvPr>
        </p:nvGraphicFramePr>
        <p:xfrm>
          <a:off x="1600200" y="1355725"/>
          <a:ext cx="10075626" cy="495776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72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номер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НПА / проекта НПА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348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Вр-682049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закона Тверской области «О внесении изменений в закон Тверской области «О градостроительной деятельности на территории Тверской области» вносит изменения в закон Тверской области от 24.07.2012 № 77-ЗО «О градостроительной деятельности на территории Тверской области»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 положительно рассмотрен 02.04.2021 на комиссии по законопроектной деятельности, одобрен на заседании Правительства 07.04.2021, заседание Законодательного собрания ТО запланировано 22.04.2021</a:t>
                      </a: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545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Вр-177355</a:t>
                      </a:r>
                      <a:endParaRPr lang="ru-RU" sz="16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 положительно рассмотрен 02.04.2021 на комиссии по законопроектной деятельности, одобрен на заседании Правительства 07.04.2021, заседание Законодательного собрания ТО запланировано 22.04.2021</a:t>
                      </a: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14"/>
          <p:cNvSpPr>
            <a:spLocks noChangeArrowheads="1"/>
          </p:cNvSpPr>
          <p:nvPr/>
        </p:nvSpPr>
        <p:spPr bwMode="auto">
          <a:xfrm>
            <a:off x="1344613" y="255588"/>
            <a:ext cx="105013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НОРМАТИВНОЕ</a:t>
            </a:r>
            <a:r>
              <a:rPr lang="ru-RU" altLang="ru-RU" sz="24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РЕГУЛИРОВАНИЕ ПЕРЕДАННЫХ ПОЛНОМОЧИЙ (ПРОДОЛЖЕНИЕ)</a:t>
            </a:r>
          </a:p>
        </p:txBody>
      </p:sp>
      <p:pic>
        <p:nvPicPr>
          <p:cNvPr id="25603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53823FB-CE54-40B2-8D26-553D54C2C8FE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01786"/>
              </p:ext>
            </p:extLst>
          </p:nvPr>
        </p:nvGraphicFramePr>
        <p:xfrm>
          <a:off x="1504696" y="1271588"/>
          <a:ext cx="9976013" cy="497424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9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номер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НПА / проекта НПА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331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Вр-682502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постановления Правительства Тверской области «О внесении изменения в отдельные постановления Правительства Тверской области»</a:t>
                      </a:r>
                      <a:b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разработан, согласован с заинтересованными ИОГВ, дорабатывается в соответствии с решениями, принятыми на заседании ПТО 07.04.2021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628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Вр-792228</a:t>
                      </a:r>
                      <a:endParaRPr lang="ru-RU" sz="1600" b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Постановление ПТО «Об установлении порядка подготовки документации по планировке территории применительно к территории муниципальных образований Тверской области»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рассмотрен на заседании Правительства 07.04.2021, проект  доработан с учетом состоявшегося обсуждения и 09.04.2021 направлен на согласование в аппарат ПТО, 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.2021 </a:t>
                      </a: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согласован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14"/>
          <p:cNvSpPr>
            <a:spLocks noChangeArrowheads="1"/>
          </p:cNvSpPr>
          <p:nvPr/>
        </p:nvSpPr>
        <p:spPr bwMode="auto">
          <a:xfrm>
            <a:off x="1344613" y="255588"/>
            <a:ext cx="105013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НОРМАТИВНОЕ</a:t>
            </a:r>
            <a:r>
              <a:rPr lang="ru-RU" altLang="ru-RU" sz="24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РЕГУЛИРОВАНИЕ ПЕРЕДАННЫХ ПОЛНОМОЧИЙ (ПРОДОЛЖЕНИЕ)</a:t>
            </a:r>
          </a:p>
        </p:txBody>
      </p:sp>
      <p:pic>
        <p:nvPicPr>
          <p:cNvPr id="2662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65AA45C-F806-475E-A277-548CD31B0711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3953"/>
              </p:ext>
            </p:extLst>
          </p:nvPr>
        </p:nvGraphicFramePr>
        <p:xfrm>
          <a:off x="1377950" y="1698625"/>
          <a:ext cx="10252871" cy="267811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9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7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номер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НПА / проекта НПА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968"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Вр-159757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Постановление ПТО 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</a:t>
                      </a:r>
                      <a:b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316-пп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8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рассмотрен на заседании Правительства 07.04.2021, проект  доработан с учетом состоявшегося обсуждения и 09.04.2021 направлен на согласование в аппарат ПТО, 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.2021 </a:t>
                      </a:r>
                      <a:r>
                        <a:rPr lang="ru-RU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согласован</a:t>
                      </a:r>
                      <a:endParaRPr lang="ru-RU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32" marR="20532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14"/>
          <p:cNvSpPr>
            <a:spLocks noChangeArrowheads="1"/>
          </p:cNvSpPr>
          <p:nvPr/>
        </p:nvSpPr>
        <p:spPr bwMode="auto">
          <a:xfrm>
            <a:off x="1234666" y="101600"/>
            <a:ext cx="105013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spAutoFit/>
          </a:bodyPr>
          <a:lstStyle/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АДМИНИСТРАТИВНЫЕ</a:t>
            </a:r>
            <a:r>
              <a:rPr lang="ru-RU" altLang="ru-RU" sz="2100" b="1" dirty="0">
                <a:solidFill>
                  <a:srgbClr val="D09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РЕГЛАМЕНТЫ</a:t>
            </a:r>
          </a:p>
        </p:txBody>
      </p:sp>
      <p:pic>
        <p:nvPicPr>
          <p:cNvPr id="2765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6829425" y="3219450"/>
            <a:ext cx="5340350" cy="25812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9" tIns="45700" rIns="91399" bIns="45700" anchor="ctr"/>
          <a:lstStyle/>
          <a:p>
            <a:pPr defTabSz="914085" eaLnBrk="1" hangingPunct="1">
              <a:defRPr/>
            </a:pPr>
            <a:endParaRPr lang="ru-RU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652" indent="-285652" defTabSz="914085" eaLnBrk="1" hangingPunct="1">
              <a:buFont typeface="Wingdings" pitchFamily="2" charset="2"/>
              <a:buChar char="Ø"/>
              <a:defRPr/>
            </a:pPr>
            <a:endParaRPr lang="ru-RU" sz="19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3" name="Номер слайда 9"/>
          <p:cNvSpPr>
            <a:spLocks noGrp="1"/>
          </p:cNvSpPr>
          <p:nvPr>
            <p:ph type="sldNum" sz="quarter" idx="12"/>
          </p:nvPr>
        </p:nvSpPr>
        <p:spPr bwMode="auto">
          <a:xfrm>
            <a:off x="9336088" y="6492875"/>
            <a:ext cx="28432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E47D227-FEC0-4A92-834F-E957EA4EC78F}" type="slidenum">
              <a:rPr lang="ru-RU" altLang="ru-RU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ru-RU" alt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06500"/>
              </p:ext>
            </p:extLst>
          </p:nvPr>
        </p:nvGraphicFramePr>
        <p:xfrm>
          <a:off x="1504698" y="619375"/>
          <a:ext cx="10338052" cy="593404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8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2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строки</a:t>
                      </a: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Уведомление о планируемом строительстве ИЖС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Уведомление о соответствии построенного объекта ИЖС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ГПЗУ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на строительство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на ввод объекта в эксплуатацию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проекта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разработан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Антикоррупционная экспертиза проектов НПА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19.02.2021-05.03.2021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20.02.2021-06.03.2021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 в ГАУ МФЦ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579-ЕЯ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579-ЕЯ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579-ЕЯ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579-ЕЯ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24.02.2021 № 588-ЛТ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 № 541-ЕЯ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20.02.2021 № 551-ЕЯ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Заключение ГАУ МФЦ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от 18.03.2021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от 18.03.2021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от 03.03.2021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от 03.03.2021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Временный №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Вр- 240794 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Вр-240835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Вр-238722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Вр-238953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Вр-242716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Вр-235742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Вр-239311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Ход работы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22.03.2021 на рассмотрении в аппарате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ПТО (06.04.2021 комплект дополнен заключением </a:t>
                      </a:r>
                      <a:r>
                        <a:rPr lang="ru-RU" sz="1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22.03.2021 на рассмотрении в аппарате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ПТО (06.04.2021 комплект дополнен заключением </a:t>
                      </a:r>
                      <a:r>
                        <a:rPr lang="ru-RU" sz="1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16.04.2021 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Минэкономе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рассмотрении</a:t>
                      </a:r>
                      <a:endParaRPr lang="ru-RU" sz="1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15.04.2021 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Минэкономе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рассмотрении</a:t>
                      </a:r>
                      <a:endParaRPr lang="ru-RU" sz="1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15.04.2021 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Минэкономе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рассмотрении</a:t>
                      </a:r>
                      <a:endParaRPr lang="ru-RU" sz="1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22.03.2021 на рассмотрении в аппарате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ПТО (06.04.2021 комплект дополнен заключением </a:t>
                      </a:r>
                      <a:r>
                        <a:rPr lang="ru-RU" sz="1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12.03.2021 на рассмотрении в аппарате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ПТО (06.04.2021 комплект дополнен заключением </a:t>
                      </a:r>
                      <a:r>
                        <a:rPr lang="ru-RU" sz="1000" b="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Минэконома устранены</a:t>
                      </a:r>
                      <a:endParaRPr lang="ru-RU" sz="1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 13.04.2021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 06.04.2021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 06.04.2021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Замечания </a:t>
                      </a:r>
                      <a:r>
                        <a:rPr lang="ru-RU" sz="1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Минэконома</a:t>
                      </a: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устранены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Согласован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22.03.2021 Егоров И.И.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22.03.2021 Егоров И.И.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22.03.2021 Егоров И.И.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11.03.2021 Егоров И.И.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срок утверждения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30.04.2021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915" marR="3291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Прямоугольник 14"/>
          <p:cNvSpPr>
            <a:spLocks noChangeArrowheads="1"/>
          </p:cNvSpPr>
          <p:nvPr/>
        </p:nvSpPr>
        <p:spPr bwMode="auto">
          <a:xfrm>
            <a:off x="1504950" y="461963"/>
            <a:ext cx="9737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ДИНАМИКА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КАДРОВОЙ ОБЕСПЕЧЕННОСТИ</a:t>
            </a:r>
          </a:p>
        </p:txBody>
      </p:sp>
      <p:pic>
        <p:nvPicPr>
          <p:cNvPr id="2150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47663" y="101600"/>
            <a:ext cx="10064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20489"/>
              </p:ext>
            </p:extLst>
          </p:nvPr>
        </p:nvGraphicFramePr>
        <p:xfrm>
          <a:off x="2075657" y="1944629"/>
          <a:ext cx="8596308" cy="189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535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01.12.2020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01.01.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01.02.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01.03.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01.04.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.04.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5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ед. 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 ед.</a:t>
                      </a:r>
                    </a:p>
                  </a:txBody>
                  <a:tcPr marL="91444" marR="91444" marT="45732" marB="457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20"/>
          <p:cNvSpPr txBox="1">
            <a:spLocks/>
          </p:cNvSpPr>
          <p:nvPr/>
        </p:nvSpPr>
        <p:spPr bwMode="auto">
          <a:xfrm>
            <a:off x="572189" y="3789834"/>
            <a:ext cx="10486165" cy="6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Планируется заместить 7 вакантных единиц в срок до 31.05.2021</a:t>
            </a:r>
            <a:endParaRPr lang="ru-RU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58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B3504DB-A6C0-414F-BBB6-2ACD6CBF7ED5}" type="slidenum">
              <a:rPr lang="ru-RU" sz="18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12725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253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1938"/>
            <a:ext cx="96043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58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B3504DB-A6C0-414F-BBB6-2ACD6CBF7ED5}" type="slidenum">
              <a:rPr lang="ru-RU" sz="18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85181"/>
              </p:ext>
            </p:extLst>
          </p:nvPr>
        </p:nvGraphicFramePr>
        <p:xfrm>
          <a:off x="1390650" y="1160463"/>
          <a:ext cx="10367963" cy="517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82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</a:t>
                      </a:r>
                      <a:endParaRPr lang="ru-RU" sz="19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Потребность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Обеспеченность</a:t>
                      </a:r>
                      <a:endParaRPr lang="ru-RU" sz="19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19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15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Рабочее</a:t>
                      </a:r>
                      <a:r>
                        <a:rPr lang="ru-RU" sz="19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место сотрудников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(системный блок,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монитор)</a:t>
                      </a:r>
                      <a:endParaRPr lang="ru-RU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предоставлено во временное пользование ГКУ ТО «ЦИТ»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личные компьютеры сотрудников Главархитектуры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устаревшее имущество Главархитектуры</a:t>
                      </a:r>
                      <a:endParaRPr lang="ru-RU" sz="19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Планируемая дата поступлении техники в количестве: </a:t>
                      </a:r>
                      <a:r>
                        <a:rPr kumimoji="0" lang="ru-RU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комплектов</a:t>
                      </a:r>
                      <a:r>
                        <a:rPr lang="ru-RU" sz="19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0" lang="ru-RU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16.04  по 30.04.2021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23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МФУ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Планируемая</a:t>
                      </a: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дата поступлении техники в количестве: </a:t>
                      </a:r>
                      <a:r>
                        <a:rPr lang="ru-RU" sz="1900" b="1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единиц 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16.04  по </a:t>
                      </a: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30.04</a:t>
                      </a: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9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Мебель 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Предоставлено во временное пользование Учреждением по эксплуатации и обслуживанию зданий и помещений</a:t>
                      </a:r>
                      <a:r>
                        <a:rPr lang="ru-RU" sz="19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5.</a:t>
                      </a:r>
                      <a:endParaRPr lang="ru-RU" sz="19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19.03.2021 заявка на закупку мебели направлена в Комитет Госзаказа Тверской области</a:t>
                      </a:r>
                    </a:p>
                  </a:txBody>
                  <a:tcPr marL="121906" marR="12190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57300" y="2730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ОБЩЕЕ КОЛИЧЕСТВО ЗАЯВЛЕНИЙ, СВЯЗАННЫХ С РЕАЛИЗАЦИЕЙ ПЕРЕДАННЫХ ПОЛНОМОЧИЙ, </a:t>
            </a:r>
            <a:b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ПОСТУПИВШИХ С 1 ЯНВАРЯ ПО 9 АПРЕЛЯ 2021 ГОДА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57CD45-386F-4F04-BD95-B9E4735FBC2B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99162"/>
              </p:ext>
            </p:extLst>
          </p:nvPr>
        </p:nvGraphicFramePr>
        <p:xfrm>
          <a:off x="2447925" y="2085975"/>
          <a:ext cx="7678738" cy="28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9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181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1565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181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484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88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Процент исполнения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31 %</a:t>
                      </a:r>
                    </a:p>
                  </a:txBody>
                  <a:tcPr marL="121886" marR="121886" marT="60966" marB="60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4388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57300" y="2730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РАЗРЕШЕНИЙ НА СТРОИТЕЛЬСТВО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09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655BCFE-CA10-4D49-BF98-BFD7B41D29A4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46398"/>
              </p:ext>
            </p:extLst>
          </p:nvPr>
        </p:nvGraphicFramePr>
        <p:xfrm>
          <a:off x="2192338" y="2085975"/>
          <a:ext cx="8126412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164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ВЫДАЧА РАЗРЕШЕНИЙ НА ВВОД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12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C97BF49-37C5-4738-89B8-8D9BF653D5BD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97447"/>
              </p:ext>
            </p:extLst>
          </p:nvPr>
        </p:nvGraphicFramePr>
        <p:xfrm>
          <a:off x="2159000" y="2092325"/>
          <a:ext cx="812800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121920" marR="121920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УВЕДОМЛЕНИЯ ПО ИЖС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14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F1655DC-85E9-4B3C-B149-9E5DD619EB0E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17026"/>
              </p:ext>
            </p:extLst>
          </p:nvPr>
        </p:nvGraphicFramePr>
        <p:xfrm>
          <a:off x="2543175" y="1893888"/>
          <a:ext cx="73914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664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</a:t>
                      </a:r>
                    </a:p>
                  </a:txBody>
                  <a:tcPr marL="121896" marR="121896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40743"/>
              </p:ext>
            </p:extLst>
          </p:nvPr>
        </p:nvGraphicFramePr>
        <p:xfrm>
          <a:off x="2543175" y="4581525"/>
          <a:ext cx="739140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896" marR="121896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121896" marR="121896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Выдано</a:t>
                      </a:r>
                    </a:p>
                  </a:txBody>
                  <a:tcPr marL="121896" marR="121896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121896" marR="121896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Заголовок 20"/>
          <p:cNvSpPr txBox="1">
            <a:spLocks/>
          </p:cNvSpPr>
          <p:nvPr/>
        </p:nvSpPr>
        <p:spPr>
          <a:xfrm>
            <a:off x="2398713" y="3856038"/>
            <a:ext cx="7392987" cy="647700"/>
          </a:xfrm>
          <a:prstGeom prst="rect">
            <a:avLst/>
          </a:prstGeom>
          <a:noFill/>
        </p:spPr>
        <p:txBody>
          <a:bodyPr lIns="121917" tIns="60958" rIns="121917" bIns="60958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2400" dirty="0">
                <a:latin typeface="Times New Roman" pitchFamily="18" charset="0"/>
                <a:ea typeface="+mn-ea"/>
                <a:cs typeface="Times New Roman" pitchFamily="18" charset="0"/>
              </a:rPr>
              <a:t>Об окончании строительства или реконструкции ИЖС</a:t>
            </a:r>
          </a:p>
        </p:txBody>
      </p:sp>
      <p:sp>
        <p:nvSpPr>
          <p:cNvPr id="6172" name="TextBox 10"/>
          <p:cNvSpPr txBox="1">
            <a:spLocks noChangeArrowheads="1"/>
          </p:cNvSpPr>
          <p:nvPr/>
        </p:nvSpPr>
        <p:spPr bwMode="auto">
          <a:xfrm>
            <a:off x="2366963" y="1306513"/>
            <a:ext cx="8128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О планируемом строительстве или реконструкции ИЖС</a:t>
            </a:r>
            <a:endParaRPr lang="ru-RU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98563" y="260350"/>
            <a:ext cx="10464800" cy="912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УВЕДОМЛЕНИЯ ПО СНОСУ</a:t>
            </a:r>
            <a:endParaRPr lang="ru-RU" sz="24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17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4963" y="260350"/>
            <a:ext cx="9604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45613" y="6467475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EFB3281-D28D-47A4-B7C6-251CA568B90D}" type="slidenum">
              <a:rPr lang="ru-RU" sz="1900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19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00184"/>
              </p:ext>
            </p:extLst>
          </p:nvPr>
        </p:nvGraphicFramePr>
        <p:xfrm>
          <a:off x="3022600" y="2085975"/>
          <a:ext cx="643255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17" marR="121917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21917" marR="121917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Принято</a:t>
                      </a:r>
                    </a:p>
                  </a:txBody>
                  <a:tcPr marL="121917" marR="121917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21917" marR="121917" marT="60925" marB="6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12577"/>
              </p:ext>
            </p:extLst>
          </p:nvPr>
        </p:nvGraphicFramePr>
        <p:xfrm>
          <a:off x="3022600" y="4581525"/>
          <a:ext cx="643255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Поступило</a:t>
                      </a:r>
                    </a:p>
                  </a:txBody>
                  <a:tcPr marL="121917" marR="121917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21917" marR="121917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Принято</a:t>
                      </a:r>
                    </a:p>
                  </a:txBody>
                  <a:tcPr marL="121917" marR="121917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21917" marR="121917" marT="60981" marB="60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95" name="TextBox 9"/>
          <p:cNvSpPr txBox="1">
            <a:spLocks noChangeArrowheads="1"/>
          </p:cNvSpPr>
          <p:nvPr/>
        </p:nvSpPr>
        <p:spPr bwMode="auto">
          <a:xfrm>
            <a:off x="4654550" y="1509713"/>
            <a:ext cx="3168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О планируемом сносе</a:t>
            </a:r>
            <a:endParaRPr lang="ru-RU"/>
          </a:p>
        </p:txBody>
      </p:sp>
      <p:sp>
        <p:nvSpPr>
          <p:cNvPr id="7196" name="TextBox 10"/>
          <p:cNvSpPr txBox="1">
            <a:spLocks noChangeArrowheads="1"/>
          </p:cNvSpPr>
          <p:nvPr/>
        </p:nvSpPr>
        <p:spPr bwMode="auto">
          <a:xfrm>
            <a:off x="4654550" y="4005263"/>
            <a:ext cx="29591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О завершении сноса</a:t>
            </a:r>
            <a:endParaRPr lang="ru-RU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28128</TotalTime>
  <Words>1468</Words>
  <Application>Microsoft Office PowerPoint</Application>
  <PresentationFormat>Произвольный</PresentationFormat>
  <Paragraphs>361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ОБЕСПЕЧЕННОСТЬ НОВЫХ СТРУКТУРНЫХ ПОДРАЗДЕЛЕНИЙ ПЕРСОНАЛЬНЫМИ КОМПЬЮТЕРАМИ И МЕБЕЛЬЮ</vt:lpstr>
      <vt:lpstr>ОБЩЕЕ КОЛИЧЕСТВО ЗАЯВЛЕНИЙ, СВЯЗАННЫХ С РЕАЛИЗАЦИЕЙ ПЕРЕДАННЫХ ПОЛНОМОЧИЙ,  ПОСТУПИВШИХ С 1 ЯНВАРЯ ПО 9 АПРЕЛЯ 2021 ГОДА</vt:lpstr>
      <vt:lpstr>ВЫДАЧА РАЗРЕШЕНИЙ НА СТРОИТЕЛЬСТВО</vt:lpstr>
      <vt:lpstr>ВЫДАЧА РАЗРЕШЕНИЙ НА ВВОД</vt:lpstr>
      <vt:lpstr>УВЕДОМЛЕНИЯ ПО ИЖС</vt:lpstr>
      <vt:lpstr>УВЕДОМЛЕНИЯ ПО СНОСУ</vt:lpstr>
      <vt:lpstr>ВЫДАЧА АКТА ОСВИДЕТЕЛЬСТВОВАНИЯ ПРОВЕДЕНИЯ ОСНОВНЫХ РАБОТ ПО СТРОИТЕЛЬСТВУ ИЖС  ДЛЯ МАТЕРИНСКОГО КАПИТАЛА</vt:lpstr>
      <vt:lpstr>УВЕДОМЛЕНИЯ О ВЫЯВЛЕНИИ САМОВОЛЬНОЙ ПОСТРОЙКИ</vt:lpstr>
      <vt:lpstr>ВЫДАЧА РАЗРЕШЕНИЯ НА ОТКЛОНЕНИЕ ОТ ПРЕДЕЛЬНЫХ ПАРАМЕТРОВ СТРОИТЕЛЬСТВА</vt:lpstr>
      <vt:lpstr>ВЫДАЧА РАЗРЕШЕНИЯ НА УСЛОВНО-РАЗРЕШЕННЫЙ ВИД ИСПОЛЬЗОВАНИЯ ЗЕМЕЛЬНОГО УЧАСТКА</vt:lpstr>
      <vt:lpstr>ЗАЯВЛЕНИЕ О ВНЕСЕНИИ ИЗМЕНЕНИЙ В ПРАВИЛА ЗЕМЛЕПОЛЬЗОВАНИЯ И ЗАСТРОЙКИ</vt:lpstr>
      <vt:lpstr>ЗАЯВЛЕНИЕ ОБ УТВЕРЖДЕНИИ ПРОЕКТОВ  ПЛАНИРОВКИ ТЕРРИТОРИИ</vt:lpstr>
      <vt:lpstr>ВЫДАЧА ГРАДОСТРОИТЕЛЬНОГО ПЛАНА  ЗЕМЕЛЬНОГО УЧАСТКА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Голиков А.С.</dc:creator>
  <cp:lastModifiedBy>Смялковский Павел Евгеньевич</cp:lastModifiedBy>
  <cp:revision>2064</cp:revision>
  <cp:lastPrinted>2021-04-02T15:58:47Z</cp:lastPrinted>
  <dcterms:created xsi:type="dcterms:W3CDTF">2008-01-31T09:14:20Z</dcterms:created>
  <dcterms:modified xsi:type="dcterms:W3CDTF">2021-04-16T19:07:21Z</dcterms:modified>
</cp:coreProperties>
</file>