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829" r:id="rId2"/>
    <p:sldId id="827" r:id="rId3"/>
  </p:sldIdLst>
  <p:sldSz cx="9144000" cy="5143500" type="screen16x9"/>
  <p:notesSz cx="6797675" cy="987425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FF3300"/>
    <a:srgbClr val="E6F0F8"/>
    <a:srgbClr val="92D050"/>
    <a:srgbClr val="FFD966"/>
    <a:srgbClr val="CEE1F2"/>
    <a:srgbClr val="EDEDED"/>
    <a:srgbClr val="FF7F27"/>
    <a:srgbClr val="1D4999"/>
    <a:srgbClr val="E25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 autoAdjust="0"/>
    <p:restoredTop sz="96433" autoAdjust="0"/>
  </p:normalViewPr>
  <p:slideViewPr>
    <p:cSldViewPr snapToObjects="1" showGuides="1">
      <p:cViewPr>
        <p:scale>
          <a:sx n="150" d="100"/>
          <a:sy n="150" d="100"/>
        </p:scale>
        <p:origin x="-24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0" i="0" u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Объёмы</a:t>
            </a:r>
            <a:r>
              <a:rPr lang="ru-RU" sz="1800" b="0" i="0" u="none" baseline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выдачи и расхода мазута М</a:t>
            </a:r>
            <a:r>
              <a:rPr lang="ru-RU" sz="1800" b="0" i="0" u="none" strike="noStrike" baseline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b="0" i="0" u="none" baseline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ru-RU" sz="1800" b="0" i="0" u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8660905468542575"/>
          <c:y val="4.3016900561184263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8.9861820908787915E-2"/>
          <c:y val="0.14496740818783124"/>
          <c:w val="0.90398868110236219"/>
          <c:h val="0.61758213996037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Остаток на котельных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 sz="1300" baseline="0">
                    <a:latin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Лист1!$A$2:$A$8</c:f>
              <c:strCache>
                <c:ptCount val="7"/>
                <c:pt idx="0">
                  <c:v>02.04</c:v>
                </c:pt>
                <c:pt idx="1">
                  <c:v>03.04</c:v>
                </c:pt>
                <c:pt idx="2">
                  <c:v>04.04</c:v>
                </c:pt>
                <c:pt idx="3">
                  <c:v>05.04</c:v>
                </c:pt>
                <c:pt idx="4">
                  <c:v>06.04</c:v>
                </c:pt>
                <c:pt idx="5">
                  <c:v>07.04</c:v>
                </c:pt>
                <c:pt idx="6">
                  <c:v>08.04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203.4</c:v>
                </c:pt>
                <c:pt idx="1">
                  <c:v>212.4</c:v>
                </c:pt>
                <c:pt idx="2">
                  <c:v>230.4</c:v>
                </c:pt>
                <c:pt idx="3">
                  <c:v>167.4</c:v>
                </c:pt>
                <c:pt idx="4" formatCode="0.0">
                  <c:v>282.39999999999998</c:v>
                </c:pt>
                <c:pt idx="5" formatCode="0.0">
                  <c:v>323.39999999999998</c:v>
                </c:pt>
                <c:pt idx="6">
                  <c:v>336.4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Выдано мазута</c:v>
                </c:pt>
              </c:strCache>
            </c:strRef>
          </c:tx>
          <c:spPr>
            <a:solidFill>
              <a:srgbClr val="00B0F0"/>
            </a:solidFill>
            <a:ln w="12700">
              <a:solidFill>
                <a:schemeClr val="tx1"/>
              </a:solidFill>
            </a:ln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sz="1300"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300"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300"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300"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/>
              <c:txPr>
                <a:bodyPr/>
                <a:lstStyle/>
                <a:p>
                  <a:pPr>
                    <a:defRPr sz="1300"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3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Лист1!$A$2:$A$8</c:f>
              <c:strCache>
                <c:ptCount val="7"/>
                <c:pt idx="0">
                  <c:v>02.04</c:v>
                </c:pt>
                <c:pt idx="1">
                  <c:v>03.04</c:v>
                </c:pt>
                <c:pt idx="2">
                  <c:v>04.04</c:v>
                </c:pt>
                <c:pt idx="3">
                  <c:v>05.04</c:v>
                </c:pt>
                <c:pt idx="4">
                  <c:v>06.04</c:v>
                </c:pt>
                <c:pt idx="5">
                  <c:v>07.04</c:v>
                </c:pt>
                <c:pt idx="6">
                  <c:v>08.04</c:v>
                </c:pt>
              </c:strCache>
            </c:strRef>
          </c:cat>
          <c:val>
            <c:numRef>
              <c:f>Лист1!$C$2:$C$8</c:f>
              <c:numCache>
                <c:formatCode>0</c:formatCode>
                <c:ptCount val="7"/>
                <c:pt idx="0">
                  <c:v>70</c:v>
                </c:pt>
                <c:pt idx="1">
                  <c:v>81</c:v>
                </c:pt>
                <c:pt idx="2">
                  <c:v>0</c:v>
                </c:pt>
                <c:pt idx="3" formatCode="0.0">
                  <c:v>178</c:v>
                </c:pt>
                <c:pt idx="4">
                  <c:v>92</c:v>
                </c:pt>
                <c:pt idx="5">
                  <c:v>81</c:v>
                </c:pt>
                <c:pt idx="6">
                  <c:v>116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Расход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chemeClr val="tx1"/>
              </a:solidFill>
            </a:ln>
          </c:spPr>
          <c:invertIfNegative val="0"/>
          <c:dLbls>
            <c:dLbl>
              <c:idx val="1"/>
              <c:layout>
                <c:manualLayout>
                  <c:x val="0"/>
                  <c:y val="8.39483282345322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5528853090347472E-3"/>
                  <c:y val="8.51836245837183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8.147807425191239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7732424220512637E-3"/>
                  <c:y val="8.147807425191239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7.900782026929256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2.9394885451949336E-3"/>
                  <c:y val="8.51836245837183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3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Лист1!$A$2:$A$8</c:f>
              <c:strCache>
                <c:ptCount val="7"/>
                <c:pt idx="0">
                  <c:v>02.04</c:v>
                </c:pt>
                <c:pt idx="1">
                  <c:v>03.04</c:v>
                </c:pt>
                <c:pt idx="2">
                  <c:v>04.04</c:v>
                </c:pt>
                <c:pt idx="3">
                  <c:v>05.04</c:v>
                </c:pt>
                <c:pt idx="4">
                  <c:v>06.04</c:v>
                </c:pt>
                <c:pt idx="5">
                  <c:v>07.04</c:v>
                </c:pt>
                <c:pt idx="6">
                  <c:v>08.04</c:v>
                </c:pt>
              </c:strCache>
            </c:strRef>
          </c:cat>
          <c:val>
            <c:numRef>
              <c:f>Лист1!$D$2:$D$8</c:f>
              <c:numCache>
                <c:formatCode>0</c:formatCode>
                <c:ptCount val="7"/>
                <c:pt idx="0">
                  <c:v>61</c:v>
                </c:pt>
                <c:pt idx="1">
                  <c:v>63</c:v>
                </c:pt>
                <c:pt idx="2">
                  <c:v>63</c:v>
                </c:pt>
                <c:pt idx="3">
                  <c:v>63</c:v>
                </c:pt>
                <c:pt idx="4">
                  <c:v>51</c:v>
                </c:pt>
                <c:pt idx="5">
                  <c:v>68</c:v>
                </c:pt>
                <c:pt idx="6">
                  <c:v>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overlap val="-1"/>
        <c:axId val="83968384"/>
        <c:axId val="83969920"/>
      </c:barChart>
      <c:catAx>
        <c:axId val="83968384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txPr>
          <a:bodyPr/>
          <a:lstStyle/>
          <a:p>
            <a:pPr>
              <a:defRPr sz="1500" baseline="0">
                <a:latin typeface="Times New Roman" panose="02020603050405020304" pitchFamily="18" charset="0"/>
              </a:defRPr>
            </a:pPr>
            <a:endParaRPr lang="ru-RU"/>
          </a:p>
        </c:txPr>
        <c:crossAx val="83969920"/>
        <c:crosses val="autoZero"/>
        <c:auto val="1"/>
        <c:lblAlgn val="ctr"/>
        <c:lblOffset val="100"/>
        <c:noMultiLvlLbl val="0"/>
      </c:catAx>
      <c:valAx>
        <c:axId val="83969920"/>
        <c:scaling>
          <c:orientation val="minMax"/>
          <c:max val="4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 baseline="0">
                <a:latin typeface="Times New Roman" panose="02020603050405020304" pitchFamily="18" charset="0"/>
              </a:defRPr>
            </a:pPr>
            <a:endParaRPr lang="ru-RU"/>
          </a:p>
        </c:txPr>
        <c:crossAx val="83968384"/>
        <c:crosses val="autoZero"/>
        <c:crossBetween val="between"/>
        <c:majorUnit val="100"/>
        <c:minorUnit val="4"/>
      </c:valAx>
    </c:plotArea>
    <c:legend>
      <c:legendPos val="b"/>
      <c:layout>
        <c:manualLayout>
          <c:xMode val="edge"/>
          <c:yMode val="edge"/>
          <c:x val="6.7284839837753366E-2"/>
          <c:y val="0.85396405819407595"/>
          <c:w val="0.59310996594505672"/>
          <c:h val="0.10127330025661105"/>
        </c:manualLayout>
      </c:layout>
      <c:overlay val="0"/>
      <c:txPr>
        <a:bodyPr/>
        <a:lstStyle/>
        <a:p>
          <a:pPr>
            <a:defRPr baseline="0">
              <a:latin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600" baseline="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r">
              <a:defRPr sz="1200"/>
            </a:lvl1pPr>
          </a:lstStyle>
          <a:p>
            <a:fld id="{79B8FC72-B822-41C3-9CBE-399E58D03830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r">
              <a:defRPr sz="1200"/>
            </a:lvl1pPr>
          </a:lstStyle>
          <a:p>
            <a:fld id="{6C021CFE-0AAA-411E-8F60-43549142F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35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D05E20F5-24CB-4E55-A727-7DC8B5AF34D8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5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8805F569-3D9A-4DE9-80F3-98A738D6C7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3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6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4F7-7D1C-4305-816D-6182987F199C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827520" y="51470"/>
            <a:ext cx="8064960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>
                <a:solidFill>
                  <a:schemeClr val="tx1"/>
                </a:solidFill>
              </a:rPr>
              <a:t>МОНИТОРИНГ РАБОТЫ СИСТЕМ ЖИЗНЕОБЕСПЕЧЕНИЯ г. НЕЛИДОВО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699574"/>
            <a:ext cx="2700000" cy="28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67979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сводка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8.0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.2021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51017"/>
              </p:ext>
            </p:extLst>
          </p:nvPr>
        </p:nvGraphicFramePr>
        <p:xfrm>
          <a:off x="251521" y="954038"/>
          <a:ext cx="270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 погоды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Ночь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+6</a:t>
                      </a:r>
                      <a:r>
                        <a:rPr lang="ru-RU" sz="1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31840" y="411510"/>
            <a:ext cx="5724000" cy="1152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1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–, тепло–, </a:t>
            </a:r>
            <a:r>
              <a:rPr lang="ru-RU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водоснабжения работают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штатном </a:t>
            </a:r>
            <a:r>
              <a:rPr lang="ru-RU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режиме*.</a:t>
            </a:r>
            <a:endParaRPr lang="ru-RU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Суточная подпитка тепловых сетей составляет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ru-RU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3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06.04.2021</a:t>
            </a:r>
            <a:r>
              <a:rPr lang="en-US" sz="1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сбой </a:t>
            </a:r>
            <a:r>
              <a:rPr lang="ru-RU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котельного оборудования на котельной № </a:t>
            </a:r>
            <a:r>
              <a:rPr lang="ru-RU" sz="1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</a:t>
            </a:r>
            <a:r>
              <a:rPr lang="en-US" sz="1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 введён </a:t>
            </a:r>
            <a:r>
              <a:rPr lang="ru-RU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</a:t>
            </a:r>
            <a:r>
              <a:rPr lang="ru-RU" sz="12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котлоагрегат</a:t>
            </a:r>
            <a:r>
              <a:rPr lang="ru-RU" sz="1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котельной № </a:t>
            </a:r>
            <a:r>
              <a:rPr lang="ru-RU" sz="1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en-US" sz="1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ремонт произведен в этот же день</a:t>
            </a:r>
            <a:endParaRPr lang="ru-RU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21509"/>
              </p:ext>
            </p:extLst>
          </p:nvPr>
        </p:nvGraphicFramePr>
        <p:xfrm>
          <a:off x="251520" y="1635646"/>
          <a:ext cx="8604000" cy="33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2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Обеспеченность топливом отопительных котельных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algn="l"/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</a:t>
                      </a:r>
                      <a:b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115,54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07.04.2021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336,4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дней)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07.04.2021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.2021: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 по договору</a:t>
                      </a:r>
                      <a:b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 областного резерва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43,45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 потребность до конца ОЗП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 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893,38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07.04.2021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57,6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дней)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07.04.2021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16,4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.2021: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b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u="none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двум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контрактам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377,5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 потребность до конца ОЗП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153,2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4659646"/>
            <a:ext cx="329735" cy="324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3147478"/>
            <a:ext cx="329735" cy="324000"/>
          </a:xfrm>
          <a:prstGeom prst="rect">
            <a:avLst/>
          </a:prstGeom>
        </p:spPr>
      </p:pic>
      <p:pic>
        <p:nvPicPr>
          <p:cNvPr id="17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79478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91646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yt3.ggpht.com/a/AGF-l79gazWyWOw-eTKZCV_x3Ieft3vA3PK03e1MCg=s900-c-k-c0xffffffff-no-rj-m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6" y="354355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cdn5.vectorstock.com/i/1000x1000/69/74/oil-barrels-icon-in-black-style-isolated-on-white-vector-1274697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154" b="8239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55"/>
          <a:stretch/>
        </p:blipFill>
        <p:spPr bwMode="auto">
          <a:xfrm>
            <a:off x="827584" y="1995350"/>
            <a:ext cx="327714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kesarev_dv\Desktop\Новая папка\ТЭЦ.jp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71310"/>
            <a:ext cx="29842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vatars.mds.yandex.net/get-zen_doc/1705407/pub_5eee3b9ef1d451486f2d130b_5eee3bb4fcac0565ee6df85c/scale_12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153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3567" y="51470"/>
            <a:ext cx="580001" cy="720000"/>
          </a:xfrm>
          <a:prstGeom prst="rect">
            <a:avLst/>
          </a:prstGeom>
          <a:noFill/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643462" y="72958"/>
            <a:ext cx="8249018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600" dirty="0" smtClean="0"/>
              <a:t>ДИНАМИКА РАСХОДА ТОПЛИВА </a:t>
            </a:r>
            <a:r>
              <a:rPr lang="ru-RU" altLang="ru-RU" sz="1600" dirty="0"/>
              <a:t>(МАЗУТ </a:t>
            </a:r>
            <a:r>
              <a:rPr lang="ru-RU" altLang="ru-RU" sz="1600" dirty="0" smtClean="0"/>
              <a:t>М</a:t>
            </a:r>
            <a:r>
              <a:rPr lang="ru-RU" sz="1600" dirty="0" smtClean="0"/>
              <a:t>–</a:t>
            </a:r>
            <a:r>
              <a:rPr lang="ru-RU" altLang="ru-RU" sz="1600" dirty="0" smtClean="0"/>
              <a:t>100)</a:t>
            </a:r>
            <a:r>
              <a:rPr lang="ru-RU" altLang="ru-RU" sz="1600" dirty="0"/>
              <a:t> </a:t>
            </a:r>
            <a:r>
              <a:rPr lang="ru-RU" sz="1600" dirty="0" smtClean="0"/>
              <a:t>НА </a:t>
            </a:r>
            <a:r>
              <a:rPr lang="ru-RU" sz="1600" dirty="0"/>
              <a:t>КОТЕЛЬНЫХ </a:t>
            </a:r>
            <a:r>
              <a:rPr lang="ru-RU" sz="1600" dirty="0" smtClean="0"/>
              <a:t>г. </a:t>
            </a:r>
            <a:r>
              <a:rPr lang="ru-RU" sz="1600" dirty="0"/>
              <a:t>НЕЛИДОВО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462" y="4280778"/>
            <a:ext cx="57606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01.04.2021 начата выдача </a:t>
            </a:r>
            <a:r>
              <a:rPr lang="ru-RU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862,85 </a:t>
            </a:r>
            <a:r>
              <a:rPr lang="ru-RU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(уже выдано </a:t>
            </a:r>
            <a:r>
              <a:rPr lang="ru-RU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819</a:t>
            </a: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,4</a:t>
            </a:r>
            <a:r>
              <a:rPr lang="ru-RU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02.04.2021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08.04.2021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выдано </a:t>
            </a:r>
            <a:r>
              <a:rPr lang="ru-RU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618 </a:t>
            </a:r>
            <a:r>
              <a:rPr lang="ru-RU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(израсходовано </a:t>
            </a: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ru-RU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69" y="483518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2331987121"/>
              </p:ext>
            </p:extLst>
          </p:nvPr>
        </p:nvGraphicFramePr>
        <p:xfrm>
          <a:off x="0" y="555526"/>
          <a:ext cx="8892479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79346"/>
              </p:ext>
            </p:extLst>
          </p:nvPr>
        </p:nvGraphicFramePr>
        <p:xfrm>
          <a:off x="2448480" y="3435846"/>
          <a:ext cx="6444000" cy="79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  <a:endParaRPr lang="ru-RU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02.04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03.04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04.04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05.04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06.04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07.04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08.04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Среднесуточная</a:t>
                      </a:r>
                      <a:r>
                        <a:rPr lang="ru-RU" sz="13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температура</a:t>
                      </a:r>
                    </a:p>
                    <a:p>
                      <a:pPr algn="r"/>
                      <a:r>
                        <a:rPr lang="ru-RU" sz="13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наружного воздуха, </a:t>
                      </a:r>
                      <a:r>
                        <a:rPr lang="ru-RU" sz="1300" b="1" baseline="30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3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3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  <a:endParaRPr lang="ru-RU" sz="13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+5,5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721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7804</TotalTime>
  <Words>261</Words>
  <Application>Microsoft Office PowerPoint</Application>
  <PresentationFormat>Экран (16:9)</PresentationFormat>
  <Paragraphs>66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Дмитрий Валерьевич Кесарев</cp:lastModifiedBy>
  <cp:revision>539</cp:revision>
  <cp:lastPrinted>2021-03-25T14:11:22Z</cp:lastPrinted>
  <dcterms:created xsi:type="dcterms:W3CDTF">2019-10-17T12:12:26Z</dcterms:created>
  <dcterms:modified xsi:type="dcterms:W3CDTF">2021-04-08T15:28:53Z</dcterms:modified>
</cp:coreProperties>
</file>