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68" r:id="rId2"/>
    <p:sldId id="828" r:id="rId3"/>
    <p:sldId id="829" r:id="rId4"/>
    <p:sldId id="836" r:id="rId5"/>
    <p:sldId id="841" r:id="rId6"/>
    <p:sldId id="830" r:id="rId7"/>
    <p:sldId id="327" r:id="rId8"/>
    <p:sldId id="331" r:id="rId9"/>
    <p:sldId id="332" r:id="rId10"/>
    <p:sldId id="333" r:id="rId11"/>
    <p:sldId id="846" r:id="rId12"/>
    <p:sldId id="831" r:id="rId13"/>
    <p:sldId id="833" r:id="rId14"/>
    <p:sldId id="838" r:id="rId15"/>
    <p:sldId id="744" r:id="rId16"/>
    <p:sldId id="745" r:id="rId17"/>
    <p:sldId id="839" r:id="rId18"/>
    <p:sldId id="843" r:id="rId19"/>
    <p:sldId id="844" r:id="rId20"/>
    <p:sldId id="845" r:id="rId21"/>
  </p:sldIdLst>
  <p:sldSz cx="9144000" cy="5143500" type="screen16x9"/>
  <p:notesSz cx="6807200" cy="99393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bedevana" initials="l" lastIdx="1" clrIdx="0">
    <p:extLst>
      <p:ext uri="{19B8F6BF-5375-455C-9EA6-DF929625EA0E}">
        <p15:presenceInfo xmlns:p15="http://schemas.microsoft.com/office/powerpoint/2012/main" userId="lebedeva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E9DA"/>
    <a:srgbClr val="FAC090"/>
    <a:srgbClr val="FCD5B5"/>
    <a:srgbClr val="FABA86"/>
    <a:srgbClr val="EAFCD4"/>
    <a:srgbClr val="C9E9E9"/>
    <a:srgbClr val="E1F8D8"/>
    <a:srgbClr val="EFF4F5"/>
    <a:srgbClr val="D4FCF2"/>
    <a:srgbClr val="78C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7" autoAdjust="0"/>
    <p:restoredTop sz="94683" autoAdjust="0"/>
  </p:normalViewPr>
  <p:slideViewPr>
    <p:cSldViewPr>
      <p:cViewPr varScale="1">
        <p:scale>
          <a:sx n="161" d="100"/>
          <a:sy n="161" d="100"/>
        </p:scale>
        <p:origin x="11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_____Microsoft_Excel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Microsoft_Excel1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172.16.25.47\&#1086;&#1073;&#1084;&#1077;&#1085;%20&#1089;%20&#1088;&#1091;&#1082;&#1086;&#1074;&#1086;&#1076;&#1080;&#1090;&#1077;&#1083;&#1077;&#1084;%20(&#1085;&#1077;%20&#1084;&#1091;&#1089;&#1086;&#1088;&#1080;&#1090;&#1100;!\&#1052;&#1059;&#1055;%20&#1043;&#1086;&#1088;&#1074;&#1086;&#1076;&#1086;&#1082;&#1072;&#1085;&#1072;&#1083;%20&#1076;&#1083;&#1103;%20&#1072;&#1085;&#1072;&#1083;&#1080;&#1079;&#1072;\&#1059;&#1087;&#1088;&#1086;&#1097;&#1077;&#1085;&#1085;&#1099;&#1077;%20&#1088;&#1072;&#1089;&#1095;&#1077;&#1090;&#1099;%20&#1076;&#1074;&#1091;&#1093;%20&#1074;&#1072;&#1088;&#1080;&#1072;&#1085;&#1090;&#1086;&#1074;%20&#1087;&#1086;%20&#1053;&#1077;&#1083;&#1080;&#1076;&#1086;&#1074;&#1086;%20(07.03.202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</a:ln>
          </c:spPr>
          <c:marker>
            <c:symbol val="circle"/>
            <c:size val="7"/>
            <c:spPr>
              <a:solidFill>
                <a:schemeClr val="accent3">
                  <a:lumMod val="75000"/>
                </a:schemeClr>
              </a:solidFill>
            </c:spPr>
          </c:marker>
          <c:dLbls>
            <c:dLbl>
              <c:idx val="0"/>
              <c:layout>
                <c:manualLayout>
                  <c:x val="-1.2475546210356387E-2"/>
                  <c:y val="-4.386693683706544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</a:t>
                    </a:r>
                    <a:r>
                      <a:rPr lang="en-US" baseline="0" dirty="0"/>
                      <a:t> 105,85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90A-4645-8B31-9EC31138A1BD}"/>
                </c:ext>
              </c:extLst>
            </c:dLbl>
            <c:dLbl>
              <c:idx val="1"/>
              <c:layout>
                <c:manualLayout>
                  <c:x val="-7.099344730927333E-2"/>
                  <c:y val="5.080698199472057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2 360,25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90A-4645-8B31-9EC31138A1BD}"/>
                </c:ext>
              </c:extLst>
            </c:dLbl>
            <c:dLbl>
              <c:idx val="2"/>
              <c:layout>
                <c:manualLayout>
                  <c:x val="-1.415267427550785E-2"/>
                  <c:y val="-8.221683223261147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2 371,8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90A-4645-8B31-9EC31138A1BD}"/>
                </c:ext>
              </c:extLst>
            </c:dLbl>
            <c:dLbl>
              <c:idx val="3"/>
              <c:layout>
                <c:manualLayout>
                  <c:x val="-4.1891178757915849E-2"/>
                  <c:y val="5.3115806540722212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2 371,8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90A-4645-8B31-9EC31138A1BD}"/>
                </c:ext>
              </c:extLst>
            </c:dLbl>
            <c:dLbl>
              <c:idx val="4"/>
              <c:layout>
                <c:manualLayout>
                  <c:x val="-2.1832205868124142E-2"/>
                  <c:y val="3.924936453842645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3 187,78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90A-4645-8B31-9EC31138A1BD}"/>
                </c:ext>
              </c:extLst>
            </c:dLbl>
            <c:dLbl>
              <c:idx val="5"/>
              <c:layout>
                <c:manualLayout>
                  <c:x val="-4.0551049883346298E-3"/>
                  <c:y val="3.924947081468171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3 187,78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90A-4645-8B31-9EC31138A1BD}"/>
                </c:ext>
              </c:extLst>
            </c:dLbl>
            <c:dLbl>
              <c:idx val="6"/>
              <c:layout>
                <c:manualLayout>
                  <c:x val="-0.10817788408125593"/>
                  <c:y val="-3.580699975490939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4 064,01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90A-4645-8B31-9EC31138A1BD}"/>
                </c:ext>
              </c:extLst>
            </c:dLbl>
            <c:dLbl>
              <c:idx val="7"/>
              <c:layout>
                <c:manualLayout>
                  <c:x val="-4.2436657679061303E-2"/>
                  <c:y val="-5.6599809118955284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3 737,9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90A-4645-8B31-9EC31138A1BD}"/>
                </c:ext>
              </c:extLst>
            </c:dLbl>
            <c:dLbl>
              <c:idx val="8"/>
              <c:layout>
                <c:manualLayout>
                  <c:x val="-2.0350302957791139E-2"/>
                  <c:y val="-5.890836043128296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3 737,9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90A-4645-8B31-9EC31138A1BD}"/>
                </c:ext>
              </c:extLst>
            </c:dLbl>
            <c:dLbl>
              <c:idx val="9"/>
              <c:layout>
                <c:manualLayout>
                  <c:x val="-4.4267529244455461E-3"/>
                  <c:y val="4.155814313271681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3 511,57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90A-4645-8B31-9EC31138A1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50" b="1">
                    <a:solidFill>
                      <a:schemeClr val="accent3">
                        <a:lumMod val="75000"/>
                      </a:schemeClr>
                    </a:solidFill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Лист1!$A$2:$A$11</c:f>
              <c:numCache>
                <c:formatCode>dd/mm/yyyy</c:formatCode>
                <c:ptCount val="10"/>
                <c:pt idx="0">
                  <c:v>42552</c:v>
                </c:pt>
                <c:pt idx="1">
                  <c:v>42736</c:v>
                </c:pt>
                <c:pt idx="2">
                  <c:v>42917</c:v>
                </c:pt>
                <c:pt idx="3">
                  <c:v>43101</c:v>
                </c:pt>
                <c:pt idx="4">
                  <c:v>43282</c:v>
                </c:pt>
                <c:pt idx="5">
                  <c:v>43466</c:v>
                </c:pt>
                <c:pt idx="6">
                  <c:v>43647</c:v>
                </c:pt>
                <c:pt idx="7">
                  <c:v>43831</c:v>
                </c:pt>
                <c:pt idx="8">
                  <c:v>44013</c:v>
                </c:pt>
                <c:pt idx="9">
                  <c:v>44197</c:v>
                </c:pt>
              </c:numCache>
            </c:num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3105.8500000000008</c:v>
                </c:pt>
                <c:pt idx="1">
                  <c:v>2360.25</c:v>
                </c:pt>
                <c:pt idx="2">
                  <c:v>2371.1799999999998</c:v>
                </c:pt>
                <c:pt idx="3">
                  <c:v>2371.1799999999998</c:v>
                </c:pt>
                <c:pt idx="4">
                  <c:v>3187.7799999999997</c:v>
                </c:pt>
                <c:pt idx="5">
                  <c:v>3187.7799999999997</c:v>
                </c:pt>
                <c:pt idx="6">
                  <c:v>4064.01</c:v>
                </c:pt>
                <c:pt idx="7">
                  <c:v>3737.9</c:v>
                </c:pt>
                <c:pt idx="8">
                  <c:v>3737.9</c:v>
                </c:pt>
                <c:pt idx="9">
                  <c:v>3511.57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90A-4645-8B31-9EC31138A1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5312280"/>
        <c:axId val="295311496"/>
      </c:lineChart>
      <c:dateAx>
        <c:axId val="295312280"/>
        <c:scaling>
          <c:orientation val="minMax"/>
        </c:scaling>
        <c:delete val="0"/>
        <c:axPos val="b"/>
        <c:numFmt formatCode="dd/mm/yyyy" sourceLinked="1"/>
        <c:majorTickMark val="out"/>
        <c:minorTickMark val="none"/>
        <c:tickLblPos val="nextTo"/>
        <c:txPr>
          <a:bodyPr/>
          <a:lstStyle/>
          <a:p>
            <a:pPr>
              <a:defRPr sz="1500"/>
            </a:pPr>
            <a:endParaRPr lang="ru-RU"/>
          </a:p>
        </c:txPr>
        <c:crossAx val="295311496"/>
        <c:crosses val="autoZero"/>
        <c:auto val="1"/>
        <c:lblOffset val="100"/>
        <c:baseTimeUnit val="months"/>
        <c:majorUnit val="6"/>
        <c:majorTimeUnit val="months"/>
      </c:dateAx>
      <c:valAx>
        <c:axId val="295311496"/>
        <c:scaling>
          <c:orientation val="minMax"/>
          <c:max val="4800"/>
          <c:min val="2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500"/>
            </a:pPr>
            <a:endParaRPr lang="ru-RU"/>
          </a:p>
        </c:txPr>
        <c:crossAx val="2953122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цена в тарифе</c:v>
                </c:pt>
              </c:strCache>
            </c:strRef>
          </c:tx>
          <c:spPr>
            <a:ln>
              <a:solidFill>
                <a:srgbClr val="9BBB59">
                  <a:lumMod val="50000"/>
                </a:srgbClr>
              </a:solidFill>
            </a:ln>
          </c:spPr>
          <c:marker>
            <c:symbol val="diamond"/>
            <c:size val="8"/>
            <c:spPr>
              <a:solidFill>
                <a:srgbClr val="9BBB59">
                  <a:lumMod val="50000"/>
                </a:srgbClr>
              </a:solidFill>
              <a:ln>
                <a:solidFill>
                  <a:srgbClr val="9BBB59">
                    <a:lumMod val="50000"/>
                  </a:srgbClr>
                </a:solidFill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EBE-415F-8E2A-010DB790DA3B}"/>
                </c:ext>
              </c:extLst>
            </c:dLbl>
            <c:dLbl>
              <c:idx val="1"/>
              <c:layout>
                <c:manualLayout>
                  <c:x val="-6.1520012691657779E-2"/>
                  <c:y val="-3.92493761401539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EBE-415F-8E2A-010DB790DA3B}"/>
                </c:ext>
              </c:extLst>
            </c:dLbl>
            <c:dLbl>
              <c:idx val="2"/>
              <c:layout>
                <c:manualLayout>
                  <c:x val="-4.45417923649509E-2"/>
                  <c:y val="3.77573292271072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EBE-415F-8E2A-010DB790DA3B}"/>
                </c:ext>
              </c:extLst>
            </c:dLbl>
            <c:dLbl>
              <c:idx val="3"/>
              <c:layout>
                <c:manualLayout>
                  <c:x val="-5.6140080737412806E-2"/>
                  <c:y val="-2.77054337918303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EBE-415F-8E2A-010DB790DA3B}"/>
                </c:ext>
              </c:extLst>
            </c:dLbl>
            <c:dLbl>
              <c:idx val="4"/>
              <c:layout>
                <c:manualLayout>
                  <c:x val="-5.9258907129977008E-2"/>
                  <c:y val="5.56931926604735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EBE-415F-8E2A-010DB790DA3B}"/>
                </c:ext>
              </c:extLst>
            </c:dLbl>
            <c:dLbl>
              <c:idx val="5"/>
              <c:layout>
                <c:manualLayout>
                  <c:x val="-4.4814598591609418E-2"/>
                  <c:y val="5.56931926604735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EBE-415F-8E2A-010DB790DA3B}"/>
                </c:ext>
              </c:extLst>
            </c:dLbl>
            <c:dLbl>
              <c:idx val="6"/>
              <c:layout>
                <c:manualLayout>
                  <c:x val="-2.0974598019728074E-2"/>
                  <c:y val="2.91262013956873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EBE-415F-8E2A-010DB790DA3B}"/>
                </c:ext>
              </c:extLst>
            </c:dLbl>
            <c:dLbl>
              <c:idx val="7"/>
              <c:layout>
                <c:manualLayout>
                  <c:x val="-6.9566923119653498E-2"/>
                  <c:y val="-3.52936428228121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EBE-415F-8E2A-010DB790DA3B}"/>
                </c:ext>
              </c:extLst>
            </c:dLbl>
            <c:dLbl>
              <c:idx val="8"/>
              <c:layout>
                <c:manualLayout>
                  <c:x val="-3.4718364626152652E-2"/>
                  <c:y val="5.63254182495890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EBE-415F-8E2A-010DB790DA3B}"/>
                </c:ext>
              </c:extLst>
            </c:dLbl>
            <c:dLbl>
              <c:idx val="9"/>
              <c:layout>
                <c:manualLayout>
                  <c:x val="-3.9661725620231472E-3"/>
                  <c:y val="-4.53866112388496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290029206156581"/>
                      <c:h val="6.102441217663039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0EBE-415F-8E2A-010DB790DA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aseline="0">
                    <a:solidFill>
                      <a:schemeClr val="accent3">
                        <a:lumMod val="50000"/>
                      </a:schemeClr>
                    </a:solidFill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Лист1!$A$2:$A$11</c:f>
              <c:numCache>
                <c:formatCode>m/d/yyyy</c:formatCode>
                <c:ptCount val="10"/>
                <c:pt idx="0">
                  <c:v>42552</c:v>
                </c:pt>
                <c:pt idx="1">
                  <c:v>42736</c:v>
                </c:pt>
                <c:pt idx="2">
                  <c:v>42917</c:v>
                </c:pt>
                <c:pt idx="3">
                  <c:v>43101</c:v>
                </c:pt>
                <c:pt idx="4">
                  <c:v>43282</c:v>
                </c:pt>
                <c:pt idx="5">
                  <c:v>43466</c:v>
                </c:pt>
                <c:pt idx="6">
                  <c:v>43647</c:v>
                </c:pt>
                <c:pt idx="7">
                  <c:v>43831</c:v>
                </c:pt>
                <c:pt idx="8">
                  <c:v>44013</c:v>
                </c:pt>
                <c:pt idx="9">
                  <c:v>44228</c:v>
                </c:pt>
              </c:numCache>
            </c:numRef>
          </c:cat>
          <c:val>
            <c:numRef>
              <c:f>Лист1!$B$2:$B$11</c:f>
              <c:numCache>
                <c:formatCode>#,##0.00</c:formatCode>
                <c:ptCount val="10"/>
                <c:pt idx="0">
                  <c:v>11154</c:v>
                </c:pt>
                <c:pt idx="1">
                  <c:v>11154</c:v>
                </c:pt>
                <c:pt idx="2">
                  <c:v>9989</c:v>
                </c:pt>
                <c:pt idx="3">
                  <c:v>11214.42</c:v>
                </c:pt>
                <c:pt idx="4">
                  <c:v>11117.3</c:v>
                </c:pt>
                <c:pt idx="5">
                  <c:v>11117.3</c:v>
                </c:pt>
                <c:pt idx="6">
                  <c:v>15503.05</c:v>
                </c:pt>
                <c:pt idx="7">
                  <c:v>17645.34</c:v>
                </c:pt>
                <c:pt idx="8">
                  <c:v>17821.8</c:v>
                </c:pt>
                <c:pt idx="9">
                  <c:v>17821.8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0EBE-415F-8E2A-010DB790DA3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цена приобретения</c:v>
                </c:pt>
              </c:strCache>
            </c:strRef>
          </c:tx>
          <c:dLbls>
            <c:dLbl>
              <c:idx val="0"/>
              <c:layout>
                <c:manualLayout>
                  <c:x val="-1.8986138292326479E-2"/>
                  <c:y val="2.60721071864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EBE-415F-8E2A-010DB790DA3B}"/>
                </c:ext>
              </c:extLst>
            </c:dLbl>
            <c:dLbl>
              <c:idx val="1"/>
              <c:layout>
                <c:manualLayout>
                  <c:x val="-4.2163851452402722E-2"/>
                  <c:y val="2.53965683612067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EBE-415F-8E2A-010DB790DA3B}"/>
                </c:ext>
              </c:extLst>
            </c:dLbl>
            <c:dLbl>
              <c:idx val="2"/>
              <c:layout>
                <c:manualLayout>
                  <c:x val="-5.3021071394014567E-2"/>
                  <c:y val="-3.69405783891072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EBE-415F-8E2A-010DB790DA3B}"/>
                </c:ext>
              </c:extLst>
            </c:dLbl>
            <c:dLbl>
              <c:idx val="3"/>
              <c:layout>
                <c:manualLayout>
                  <c:x val="-2.8128819020108876E-2"/>
                  <c:y val="5.5017653835202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EBE-415F-8E2A-010DB790DA3B}"/>
                </c:ext>
              </c:extLst>
            </c:dLbl>
            <c:dLbl>
              <c:idx val="4"/>
              <c:layout>
                <c:manualLayout>
                  <c:x val="-8.7347532966422531E-2"/>
                  <c:y val="-7.97389294690708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EBE-415F-8E2A-010DB790DA3B}"/>
                </c:ext>
              </c:extLst>
            </c:dLbl>
            <c:dLbl>
              <c:idx val="5"/>
              <c:layout>
                <c:manualLayout>
                  <c:x val="-0.12818287284318836"/>
                  <c:y val="1.30665697368942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EBE-415F-8E2A-010DB790DA3B}"/>
                </c:ext>
              </c:extLst>
            </c:dLbl>
            <c:dLbl>
              <c:idx val="6"/>
              <c:layout>
                <c:manualLayout>
                  <c:x val="-8.5965695780776827E-2"/>
                  <c:y val="-3.30403701509786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EBE-415F-8E2A-010DB790DA3B}"/>
                </c:ext>
              </c:extLst>
            </c:dLbl>
            <c:dLbl>
              <c:idx val="7"/>
              <c:layout>
                <c:manualLayout>
                  <c:x val="-5.3332960049273521E-2"/>
                  <c:y val="2.27918591786137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EBE-415F-8E2A-010DB790DA3B}"/>
                </c:ext>
              </c:extLst>
            </c:dLbl>
            <c:dLbl>
              <c:idx val="8"/>
              <c:layout>
                <c:manualLayout>
                  <c:x val="-8.1965919385025593E-2"/>
                  <c:y val="-8.25026092533314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EBE-415F-8E2A-010DB790DA3B}"/>
                </c:ext>
              </c:extLst>
            </c:dLbl>
            <c:dLbl>
              <c:idx val="9"/>
              <c:layout>
                <c:manualLayout>
                  <c:x val="-4.2182011827745634E-2"/>
                  <c:y val="-1.31559032864656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EBE-415F-8E2A-010DB790DA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aseline="0">
                    <a:solidFill>
                      <a:srgbClr val="C00000"/>
                    </a:solidFill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Лист1!$A$2:$A$11</c:f>
              <c:numCache>
                <c:formatCode>m/d/yyyy</c:formatCode>
                <c:ptCount val="10"/>
                <c:pt idx="0">
                  <c:v>42552</c:v>
                </c:pt>
                <c:pt idx="1">
                  <c:v>42736</c:v>
                </c:pt>
                <c:pt idx="2">
                  <c:v>42917</c:v>
                </c:pt>
                <c:pt idx="3">
                  <c:v>43101</c:v>
                </c:pt>
                <c:pt idx="4">
                  <c:v>43282</c:v>
                </c:pt>
                <c:pt idx="5">
                  <c:v>43466</c:v>
                </c:pt>
                <c:pt idx="6">
                  <c:v>43647</c:v>
                </c:pt>
                <c:pt idx="7">
                  <c:v>43831</c:v>
                </c:pt>
                <c:pt idx="8">
                  <c:v>44013</c:v>
                </c:pt>
                <c:pt idx="9">
                  <c:v>44228</c:v>
                </c:pt>
              </c:numCache>
            </c:numRef>
          </c:cat>
          <c:val>
            <c:numRef>
              <c:f>Лист1!$C$2:$C$11</c:f>
              <c:numCache>
                <c:formatCode>#,##0.00</c:formatCode>
                <c:ptCount val="10"/>
                <c:pt idx="0">
                  <c:v>8827.7900000000009</c:v>
                </c:pt>
                <c:pt idx="1">
                  <c:v>9690.3700000000008</c:v>
                </c:pt>
                <c:pt idx="2">
                  <c:v>12005.1</c:v>
                </c:pt>
                <c:pt idx="3">
                  <c:v>9926</c:v>
                </c:pt>
                <c:pt idx="4">
                  <c:v>11633.45</c:v>
                </c:pt>
                <c:pt idx="5">
                  <c:v>16865.14</c:v>
                </c:pt>
                <c:pt idx="6">
                  <c:v>18883.009999999998</c:v>
                </c:pt>
                <c:pt idx="7">
                  <c:v>16669.02</c:v>
                </c:pt>
                <c:pt idx="8">
                  <c:v>17821.8</c:v>
                </c:pt>
                <c:pt idx="9">
                  <c:v>23400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0EBE-415F-8E2A-010DB790DA3B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цена рыночная</c:v>
                </c:pt>
              </c:strCache>
            </c:strRef>
          </c:tx>
          <c:spPr>
            <a:ln>
              <a:solidFill>
                <a:srgbClr val="F79646">
                  <a:lumMod val="75000"/>
                </a:srgbClr>
              </a:solidFill>
            </a:ln>
          </c:spPr>
          <c:marker>
            <c:spPr>
              <a:solidFill>
                <a:srgbClr val="F79646">
                  <a:lumMod val="75000"/>
                </a:srgbClr>
              </a:solidFill>
              <a:ln>
                <a:solidFill>
                  <a:srgbClr val="F79646">
                    <a:lumMod val="75000"/>
                  </a:srgbClr>
                </a:solidFill>
              </a:ln>
            </c:spPr>
          </c:marker>
          <c:dLbls>
            <c:dLbl>
              <c:idx val="0"/>
              <c:layout>
                <c:manualLayout>
                  <c:x val="1.0175151478895507E-2"/>
                  <c:y val="-0.1625230747574151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F25-44F9-8CF3-D728BF26D78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F25-44F9-8CF3-D728BF26D78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F25-44F9-8CF3-D728BF26D784}"/>
                </c:ext>
              </c:extLst>
            </c:dLbl>
            <c:dLbl>
              <c:idx val="3"/>
              <c:layout>
                <c:manualLayout>
                  <c:x val="-0.103447373368771"/>
                  <c:y val="-7.18852061427028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F25-44F9-8CF3-D728BF26D784}"/>
                </c:ext>
              </c:extLst>
            </c:dLbl>
            <c:dLbl>
              <c:idx val="4"/>
              <c:layout>
                <c:manualLayout>
                  <c:x val="-5.5963333133925292E-2"/>
                  <c:y val="-6.87597623973679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F25-44F9-8CF3-D728BF26D784}"/>
                </c:ext>
              </c:extLst>
            </c:dLbl>
            <c:dLbl>
              <c:idx val="5"/>
              <c:layout>
                <c:manualLayout>
                  <c:x val="5.0875757394476294E-3"/>
                  <c:y val="1.25017749813396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F25-44F9-8CF3-D728BF26D784}"/>
                </c:ext>
              </c:extLst>
            </c:dLbl>
            <c:dLbl>
              <c:idx val="6"/>
              <c:layout>
                <c:manualLayout>
                  <c:x val="-6.7834343192636716E-3"/>
                  <c:y val="-2.81289937080141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F25-44F9-8CF3-D728BF26D784}"/>
                </c:ext>
              </c:extLst>
            </c:dLbl>
            <c:dLbl>
              <c:idx val="9"/>
              <c:layout>
                <c:manualLayout>
                  <c:x val="-0.10514323194858691"/>
                  <c:y val="-3.125443745334920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F25-44F9-8CF3-D728BF26D784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aseline="0">
                    <a:solidFill>
                      <a:schemeClr val="accent6">
                        <a:lumMod val="75000"/>
                      </a:schemeClr>
                    </a:solidFill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Лист1!$A$2:$A$11</c:f>
              <c:numCache>
                <c:formatCode>m/d/yyyy</c:formatCode>
                <c:ptCount val="10"/>
                <c:pt idx="0">
                  <c:v>42552</c:v>
                </c:pt>
                <c:pt idx="1">
                  <c:v>42736</c:v>
                </c:pt>
                <c:pt idx="2">
                  <c:v>42917</c:v>
                </c:pt>
                <c:pt idx="3">
                  <c:v>43101</c:v>
                </c:pt>
                <c:pt idx="4">
                  <c:v>43282</c:v>
                </c:pt>
                <c:pt idx="5">
                  <c:v>43466</c:v>
                </c:pt>
                <c:pt idx="6">
                  <c:v>43647</c:v>
                </c:pt>
                <c:pt idx="7">
                  <c:v>43831</c:v>
                </c:pt>
                <c:pt idx="8">
                  <c:v>44013</c:v>
                </c:pt>
                <c:pt idx="9">
                  <c:v>44228</c:v>
                </c:pt>
              </c:numCache>
            </c:numRef>
          </c:cat>
          <c:val>
            <c:numRef>
              <c:f>Лист1!$D$2:$D$11</c:f>
              <c:numCache>
                <c:formatCode>General</c:formatCode>
                <c:ptCount val="10"/>
                <c:pt idx="0">
                  <c:v>10024.23</c:v>
                </c:pt>
                <c:pt idx="1">
                  <c:v>10154.01</c:v>
                </c:pt>
                <c:pt idx="2">
                  <c:v>11684.57</c:v>
                </c:pt>
                <c:pt idx="3">
                  <c:v>13772.27</c:v>
                </c:pt>
                <c:pt idx="4">
                  <c:v>18122.79</c:v>
                </c:pt>
                <c:pt idx="5">
                  <c:v>17236.689999999999</c:v>
                </c:pt>
                <c:pt idx="6">
                  <c:v>9559.2900000000009</c:v>
                </c:pt>
                <c:pt idx="7">
                  <c:v>7261.71</c:v>
                </c:pt>
                <c:pt idx="8">
                  <c:v>12717.46</c:v>
                </c:pt>
                <c:pt idx="9">
                  <c:v>21772.41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25-44F9-8CF3-D728BF26D7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5689160"/>
        <c:axId val="285691904"/>
      </c:lineChart>
      <c:dateAx>
        <c:axId val="2856891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ru-RU"/>
          </a:p>
        </c:txPr>
        <c:crossAx val="285691904"/>
        <c:crosses val="autoZero"/>
        <c:auto val="1"/>
        <c:lblOffset val="100"/>
        <c:baseTimeUnit val="months"/>
        <c:majorUnit val="6"/>
        <c:majorTimeUnit val="months"/>
      </c:dateAx>
      <c:valAx>
        <c:axId val="285691904"/>
        <c:scaling>
          <c:orientation val="minMax"/>
          <c:max val="24000"/>
          <c:min val="6000"/>
        </c:scaling>
        <c:delete val="0"/>
        <c:axPos val="l"/>
        <c:majorGridlines/>
        <c:numFmt formatCode="#,##0.00" sourceLinked="1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ru-RU"/>
          </a:p>
        </c:txPr>
        <c:crossAx val="285689160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1600" baseline="0">
                <a:solidFill>
                  <a:schemeClr val="accent3">
                    <a:lumMod val="75000"/>
                  </a:schemeClr>
                </a:solidFill>
              </a:defRPr>
            </a:pPr>
            <a:endParaRPr lang="ru-RU"/>
          </a:p>
        </c:txPr>
      </c:legendEntry>
      <c:legendEntry>
        <c:idx val="1"/>
        <c:txPr>
          <a:bodyPr/>
          <a:lstStyle/>
          <a:p>
            <a:pPr>
              <a:defRPr sz="1600" baseline="0">
                <a:solidFill>
                  <a:srgbClr val="C45B58"/>
                </a:solidFill>
              </a:defRPr>
            </a:pPr>
            <a:endParaRPr lang="ru-RU"/>
          </a:p>
        </c:txPr>
      </c:legendEntry>
      <c:legendEntry>
        <c:idx val="2"/>
        <c:txPr>
          <a:bodyPr/>
          <a:lstStyle/>
          <a:p>
            <a:pPr>
              <a:defRPr sz="1600" baseline="0">
                <a:solidFill>
                  <a:schemeClr val="accent6">
                    <a:lumMod val="75000"/>
                  </a:schemeClr>
                </a:solidFill>
              </a:defRPr>
            </a:pPr>
            <a:endParaRPr lang="ru-RU"/>
          </a:p>
        </c:txPr>
      </c:legendEntry>
      <c:layout>
        <c:manualLayout>
          <c:xMode val="edge"/>
          <c:yMode val="edge"/>
          <c:x val="0.10517327668720569"/>
          <c:y val="5.4480422048110676E-2"/>
          <c:w val="0.29944629549708152"/>
          <c:h val="0.24130542156206725"/>
        </c:manualLayout>
      </c:layout>
      <c:overlay val="1"/>
      <c:txPr>
        <a:bodyPr/>
        <a:lstStyle/>
        <a:p>
          <a:pPr>
            <a:defRPr sz="1600" baseline="0"/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600">
          <a:latin typeface="Times New Roman" pitchFamily="18" charset="0"/>
          <a:cs typeface="Times New Roman" pitchFamily="18" charset="0"/>
        </a:defRPr>
      </a:pPr>
      <a:endParaRPr lang="ru-RU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chemeClr val="accent6">
                  <a:lumMod val="50000"/>
                </a:schemeClr>
              </a:solidFill>
            </a:ln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1-53D0-4AC2-89DE-9FC682F61DB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6-53D0-4AC2-89DE-9FC682F61DBF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4-53D0-4AC2-89DE-9FC682F61DB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3-53D0-4AC2-89DE-9FC682F61DB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2-53D0-4AC2-89DE-9FC682F61DBF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8-53D0-4AC2-89DE-9FC682F61DBF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5-53D0-4AC2-89DE-9FC682F61DBF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7-53D0-4AC2-89DE-9FC682F61DBF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B-53D0-4AC2-89DE-9FC682F61DBF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9-53D0-4AC2-89DE-9FC682F61DBF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A-53D0-4AC2-89DE-9FC682F61DBF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C-53D0-4AC2-89DE-9FC682F61DBF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D-53D0-4AC2-89DE-9FC682F61DBF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E-53D0-4AC2-89DE-9FC682F61DBF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3-53D0-4AC2-89DE-9FC682F61DBF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2-53D0-4AC2-89DE-9FC682F61DBF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1-53D0-4AC2-89DE-9FC682F61DBF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DF-53D0-4AC2-89DE-9FC682F61DBF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0-53D0-4AC2-89DE-9FC682F61DBF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5-53D0-4AC2-89DE-9FC682F61DBF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4-53D0-4AC2-89DE-9FC682F61DBF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6-53D0-4AC2-89DE-9FC682F61DBF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9-53D0-4AC2-89DE-9FC682F61DBF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7-53D0-4AC2-89DE-9FC682F61DBF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8-53D0-4AC2-89DE-9FC682F61DBF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B-53D0-4AC2-89DE-9FC682F61DBF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F-53D0-4AC2-89DE-9FC682F61DBF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A-53D0-4AC2-89DE-9FC682F61DBF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E-53D0-4AC2-89DE-9FC682F61DBF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D-53D0-4AC2-89DE-9FC682F61DBF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0-53D0-4AC2-89DE-9FC682F61DBF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EC-53D0-4AC2-89DE-9FC682F61DBF}"/>
                </c:ext>
              </c:extLst>
            </c:dLbl>
            <c:dLbl>
              <c:idx val="3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1-53D0-4AC2-89DE-9FC682F61DBF}"/>
                </c:ext>
              </c:extLst>
            </c:dLbl>
            <c:dLbl>
              <c:idx val="3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3-53D0-4AC2-89DE-9FC682F61DBF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2-53D0-4AC2-89DE-9FC682F61DBF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4-53D0-4AC2-89DE-9FC682F61DBF}"/>
                </c:ext>
              </c:extLst>
            </c:dLbl>
            <c:dLbl>
              <c:idx val="3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7-53D0-4AC2-89DE-9FC682F61DBF}"/>
                </c:ext>
              </c:extLst>
            </c:dLbl>
            <c:dLbl>
              <c:idx val="3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6-53D0-4AC2-89DE-9FC682F61DBF}"/>
                </c:ext>
              </c:extLst>
            </c:dLbl>
            <c:dLbl>
              <c:idx val="3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5-53D0-4AC2-89DE-9FC682F61DBF}"/>
                </c:ext>
              </c:extLst>
            </c:dLbl>
            <c:dLbl>
              <c:idx val="40"/>
              <c:layout>
                <c:manualLayout>
                  <c:x val="-1.4671721200842633E-2"/>
                  <c:y val="2.57276089403441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D-53D0-4AC2-89DE-9FC682F61DBF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B-53D0-4AC2-89DE-9FC682F61DBF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A-53D0-4AC2-89DE-9FC682F61DBF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9-53D0-4AC2-89DE-9FC682F61DBF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C-53D0-4AC2-89DE-9FC682F61DBF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8-53D0-4AC2-89DE-9FC682F61DBF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F-53D0-4AC2-89DE-9FC682F61DBF}"/>
                </c:ext>
              </c:extLst>
            </c:dLbl>
            <c:dLbl>
              <c:idx val="4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FE-53D0-4AC2-89DE-9FC682F61DBF}"/>
                </c:ext>
              </c:extLst>
            </c:dLbl>
            <c:dLbl>
              <c:idx val="4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2-53D0-4AC2-89DE-9FC682F61DBF}"/>
                </c:ext>
              </c:extLst>
            </c:dLbl>
            <c:dLbl>
              <c:idx val="4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1-53D0-4AC2-89DE-9FC682F61DBF}"/>
                </c:ext>
              </c:extLst>
            </c:dLbl>
            <c:dLbl>
              <c:idx val="5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0-53D0-4AC2-89DE-9FC682F61DBF}"/>
                </c:ext>
              </c:extLst>
            </c:dLbl>
            <c:dLbl>
              <c:idx val="51"/>
              <c:layout>
                <c:manualLayout>
                  <c:x val="-1.1411338711766399E-2"/>
                  <c:y val="-8.68306801736613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89-47E5-8254-1F97A5CBC645}"/>
                </c:ext>
              </c:extLst>
            </c:dLbl>
            <c:dLbl>
              <c:idx val="5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4-53D0-4AC2-89DE-9FC682F61DBF}"/>
                </c:ext>
              </c:extLst>
            </c:dLbl>
            <c:dLbl>
              <c:idx val="5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7-53D0-4AC2-89DE-9FC682F61DBF}"/>
                </c:ext>
              </c:extLst>
            </c:dLbl>
            <c:dLbl>
              <c:idx val="5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3-53D0-4AC2-89DE-9FC682F61DBF}"/>
                </c:ext>
              </c:extLst>
            </c:dLbl>
            <c:dLbl>
              <c:idx val="5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6-53D0-4AC2-89DE-9FC682F61DBF}"/>
                </c:ext>
              </c:extLst>
            </c:dLbl>
            <c:dLbl>
              <c:idx val="5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5-53D0-4AC2-89DE-9FC682F61DBF}"/>
                </c:ext>
              </c:extLst>
            </c:dLbl>
            <c:dLbl>
              <c:idx val="5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9-53D0-4AC2-89DE-9FC682F61DBF}"/>
                </c:ext>
              </c:extLst>
            </c:dLbl>
            <c:dLbl>
              <c:idx val="5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8-53D0-4AC2-89DE-9FC682F61DBF}"/>
                </c:ext>
              </c:extLst>
            </c:dLbl>
            <c:dLbl>
              <c:idx val="5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B-53D0-4AC2-89DE-9FC682F61DBF}"/>
                </c:ext>
              </c:extLst>
            </c:dLbl>
            <c:dLbl>
              <c:idx val="6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10A-53D0-4AC2-89DE-9FC682F61DBF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'Кассовый разрыв перевод на щепу'!$D$59:$BL$59</c:f>
              <c:numCache>
                <c:formatCode>mmm\-yy</c:formatCode>
                <c:ptCount val="61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  <c:pt idx="6">
                  <c:v>44440</c:v>
                </c:pt>
                <c:pt idx="7">
                  <c:v>44470</c:v>
                </c:pt>
                <c:pt idx="8">
                  <c:v>44501</c:v>
                </c:pt>
                <c:pt idx="9">
                  <c:v>44531</c:v>
                </c:pt>
                <c:pt idx="10">
                  <c:v>44562</c:v>
                </c:pt>
                <c:pt idx="11">
                  <c:v>44593</c:v>
                </c:pt>
                <c:pt idx="12">
                  <c:v>44621</c:v>
                </c:pt>
                <c:pt idx="13">
                  <c:v>44652</c:v>
                </c:pt>
                <c:pt idx="14">
                  <c:v>44682</c:v>
                </c:pt>
                <c:pt idx="15">
                  <c:v>44713</c:v>
                </c:pt>
                <c:pt idx="16">
                  <c:v>44743</c:v>
                </c:pt>
                <c:pt idx="17">
                  <c:v>44774</c:v>
                </c:pt>
                <c:pt idx="18">
                  <c:v>44805</c:v>
                </c:pt>
                <c:pt idx="19">
                  <c:v>44835</c:v>
                </c:pt>
                <c:pt idx="20">
                  <c:v>44866</c:v>
                </c:pt>
                <c:pt idx="21">
                  <c:v>44896</c:v>
                </c:pt>
                <c:pt idx="22">
                  <c:v>44927</c:v>
                </c:pt>
                <c:pt idx="23">
                  <c:v>44958</c:v>
                </c:pt>
                <c:pt idx="24">
                  <c:v>44986</c:v>
                </c:pt>
                <c:pt idx="25">
                  <c:v>45017</c:v>
                </c:pt>
                <c:pt idx="26">
                  <c:v>45047</c:v>
                </c:pt>
                <c:pt idx="27">
                  <c:v>45078</c:v>
                </c:pt>
                <c:pt idx="28">
                  <c:v>45108</c:v>
                </c:pt>
                <c:pt idx="29">
                  <c:v>45139</c:v>
                </c:pt>
                <c:pt idx="30">
                  <c:v>45170</c:v>
                </c:pt>
                <c:pt idx="31">
                  <c:v>45200</c:v>
                </c:pt>
                <c:pt idx="32">
                  <c:v>45231</c:v>
                </c:pt>
                <c:pt idx="33">
                  <c:v>45261</c:v>
                </c:pt>
                <c:pt idx="34">
                  <c:v>45292</c:v>
                </c:pt>
                <c:pt idx="35">
                  <c:v>45323</c:v>
                </c:pt>
                <c:pt idx="36">
                  <c:v>45352</c:v>
                </c:pt>
                <c:pt idx="37">
                  <c:v>45383</c:v>
                </c:pt>
                <c:pt idx="38">
                  <c:v>45413</c:v>
                </c:pt>
                <c:pt idx="39">
                  <c:v>45444</c:v>
                </c:pt>
                <c:pt idx="40">
                  <c:v>45474</c:v>
                </c:pt>
                <c:pt idx="41">
                  <c:v>45505</c:v>
                </c:pt>
                <c:pt idx="42">
                  <c:v>45536</c:v>
                </c:pt>
                <c:pt idx="43">
                  <c:v>45566</c:v>
                </c:pt>
                <c:pt idx="44">
                  <c:v>45597</c:v>
                </c:pt>
                <c:pt idx="45">
                  <c:v>45627</c:v>
                </c:pt>
                <c:pt idx="46">
                  <c:v>45658</c:v>
                </c:pt>
                <c:pt idx="47">
                  <c:v>45689</c:v>
                </c:pt>
                <c:pt idx="48">
                  <c:v>45717</c:v>
                </c:pt>
                <c:pt idx="49">
                  <c:v>45748</c:v>
                </c:pt>
                <c:pt idx="50">
                  <c:v>45778</c:v>
                </c:pt>
                <c:pt idx="51">
                  <c:v>45809</c:v>
                </c:pt>
                <c:pt idx="52">
                  <c:v>45839</c:v>
                </c:pt>
                <c:pt idx="53">
                  <c:v>45870</c:v>
                </c:pt>
                <c:pt idx="54">
                  <c:v>45901</c:v>
                </c:pt>
                <c:pt idx="55">
                  <c:v>45931</c:v>
                </c:pt>
                <c:pt idx="56">
                  <c:v>45962</c:v>
                </c:pt>
                <c:pt idx="57">
                  <c:v>45992</c:v>
                </c:pt>
                <c:pt idx="58">
                  <c:v>46023</c:v>
                </c:pt>
                <c:pt idx="59">
                  <c:v>46054</c:v>
                </c:pt>
                <c:pt idx="60">
                  <c:v>46082</c:v>
                </c:pt>
              </c:numCache>
            </c:numRef>
          </c:cat>
          <c:val>
            <c:numRef>
              <c:f>'Кассовый разрыв перевод на щепу'!$D$60:$BL$60</c:f>
              <c:numCache>
                <c:formatCode>#,##0.00</c:formatCode>
                <c:ptCount val="61"/>
                <c:pt idx="0">
                  <c:v>13880.304632070203</c:v>
                </c:pt>
                <c:pt idx="1">
                  <c:v>33555.205881309666</c:v>
                </c:pt>
                <c:pt idx="2">
                  <c:v>43065.240942471188</c:v>
                </c:pt>
                <c:pt idx="3">
                  <c:v>48147.43556438051</c:v>
                </c:pt>
                <c:pt idx="4">
                  <c:v>52158.840295050279</c:v>
                </c:pt>
                <c:pt idx="5">
                  <c:v>56056.582204653074</c:v>
                </c:pt>
                <c:pt idx="6">
                  <c:v>60618.935933762419</c:v>
                </c:pt>
                <c:pt idx="7">
                  <c:v>68275.68067026799</c:v>
                </c:pt>
                <c:pt idx="8">
                  <c:v>83950.236959214104</c:v>
                </c:pt>
                <c:pt idx="9">
                  <c:v>103992.9939757158</c:v>
                </c:pt>
                <c:pt idx="10">
                  <c:v>125419.99629129539</c:v>
                </c:pt>
                <c:pt idx="11">
                  <c:v>145119.54147077849</c:v>
                </c:pt>
                <c:pt idx="12">
                  <c:v>163934.44964274875</c:v>
                </c:pt>
                <c:pt idx="13">
                  <c:v>182606.71006164784</c:v>
                </c:pt>
                <c:pt idx="14">
                  <c:v>191632.10993559807</c:v>
                </c:pt>
                <c:pt idx="15">
                  <c:v>196455.31388857789</c:v>
                </c:pt>
                <c:pt idx="16">
                  <c:v>200262.2958310954</c:v>
                </c:pt>
                <c:pt idx="17">
                  <c:v>203961.40725533056</c:v>
                </c:pt>
                <c:pt idx="18">
                  <c:v>208291.26161515145</c:v>
                </c:pt>
                <c:pt idx="19">
                  <c:v>215557.81558002045</c:v>
                </c:pt>
                <c:pt idx="20">
                  <c:v>230433.59021646029</c:v>
                </c:pt>
                <c:pt idx="21">
                  <c:v>249454.96032571577</c:v>
                </c:pt>
                <c:pt idx="22">
                  <c:v>272092.69374712574</c:v>
                </c:pt>
                <c:pt idx="23">
                  <c:v>292905.36020079511</c:v>
                </c:pt>
                <c:pt idx="24">
                  <c:v>312783.40330137755</c:v>
                </c:pt>
                <c:pt idx="25">
                  <c:v>332510.73834865284</c:v>
                </c:pt>
                <c:pt idx="26">
                  <c:v>342046.11774325697</c:v>
                </c:pt>
                <c:pt idx="27">
                  <c:v>347141.85646193242</c:v>
                </c:pt>
                <c:pt idx="28">
                  <c:v>351163.95162417402</c:v>
                </c:pt>
                <c:pt idx="29">
                  <c:v>355072.08105285477</c:v>
                </c:pt>
                <c:pt idx="30">
                  <c:v>359646.59349783108</c:v>
                </c:pt>
                <c:pt idx="31">
                  <c:v>367323.7435315242</c:v>
                </c:pt>
                <c:pt idx="32">
                  <c:v>383040.07266132702</c:v>
                </c:pt>
                <c:pt idx="33">
                  <c:v>403136.24381496577</c:v>
                </c:pt>
                <c:pt idx="34">
                  <c:v>427018.92226185062</c:v>
                </c:pt>
                <c:pt idx="35">
                  <c:v>448976.16556365357</c:v>
                </c:pt>
                <c:pt idx="36">
                  <c:v>469947.38660805085</c:v>
                </c:pt>
                <c:pt idx="37">
                  <c:v>490759.61152375065</c:v>
                </c:pt>
                <c:pt idx="38">
                  <c:v>500819.38189524034</c:v>
                </c:pt>
                <c:pt idx="39">
                  <c:v>506195.35691014037</c:v>
                </c:pt>
                <c:pt idx="40">
                  <c:v>510438.64415336499</c:v>
                </c:pt>
                <c:pt idx="41">
                  <c:v>514561.69820371957</c:v>
                </c:pt>
                <c:pt idx="42">
                  <c:v>519387.78250027361</c:v>
                </c:pt>
                <c:pt idx="43">
                  <c:v>527487.13159278373</c:v>
                </c:pt>
                <c:pt idx="44">
                  <c:v>544067.76835465583</c:v>
                </c:pt>
                <c:pt idx="45">
                  <c:v>565269.11323938705</c:v>
                </c:pt>
                <c:pt idx="46">
                  <c:v>589151.7916862719</c:v>
                </c:pt>
                <c:pt idx="47">
                  <c:v>611109.0349880748</c:v>
                </c:pt>
                <c:pt idx="48">
                  <c:v>632080.25603247213</c:v>
                </c:pt>
                <c:pt idx="49">
                  <c:v>652892.48094817193</c:v>
                </c:pt>
                <c:pt idx="50">
                  <c:v>662952.25131966162</c:v>
                </c:pt>
                <c:pt idx="51">
                  <c:v>668328.22633456171</c:v>
                </c:pt>
                <c:pt idx="52">
                  <c:v>672571.51357778627</c:v>
                </c:pt>
                <c:pt idx="53">
                  <c:v>676694.56762814079</c:v>
                </c:pt>
                <c:pt idx="54">
                  <c:v>681520.65192469477</c:v>
                </c:pt>
                <c:pt idx="55">
                  <c:v>689620.00101720495</c:v>
                </c:pt>
                <c:pt idx="56">
                  <c:v>706200.63777907705</c:v>
                </c:pt>
                <c:pt idx="57">
                  <c:v>727401.98266380816</c:v>
                </c:pt>
                <c:pt idx="58">
                  <c:v>751284.66111069301</c:v>
                </c:pt>
                <c:pt idx="59">
                  <c:v>773241.9044124959</c:v>
                </c:pt>
                <c:pt idx="60">
                  <c:v>794213.12545689323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D0-4AC2-89DE-9FC682F61DBF}"/>
            </c:ext>
          </c:extLst>
        </c:ser>
        <c:ser>
          <c:idx val="1"/>
          <c:order val="1"/>
          <c:spPr>
            <a:ln>
              <a:solidFill>
                <a:schemeClr val="accent3">
                  <a:lumMod val="75000"/>
                </a:schemeClr>
              </a:solidFill>
            </a:ln>
          </c:spPr>
          <c:marker>
            <c:symbol val="none"/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6-53D0-4AC2-89DE-9FC682F61DBF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5-53D0-4AC2-89DE-9FC682F61DB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4-53D0-4AC2-89DE-9FC682F61DB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E-53D0-4AC2-89DE-9FC682F61DBF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3-53D0-4AC2-89DE-9FC682F61DBF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2-53D0-4AC2-89DE-9FC682F61DBF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1-53D0-4AC2-89DE-9FC682F61DBF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0-53D0-4AC2-89DE-9FC682F61DBF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F-53D0-4AC2-89DE-9FC682F61DBF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7-53D0-4AC2-89DE-9FC682F61DBF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9-53D0-4AC2-89DE-9FC682F61DBF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8-53D0-4AC2-89DE-9FC682F61DBF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B-53D0-4AC2-89DE-9FC682F61DBF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A-53D0-4AC2-89DE-9FC682F61DBF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F-53D0-4AC2-89DE-9FC682F61DBF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E-53D0-4AC2-89DE-9FC682F61DBF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D-53D0-4AC2-89DE-9FC682F61DBF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9C-53D0-4AC2-89DE-9FC682F61DBF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1-53D0-4AC2-89DE-9FC682F61DBF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0-53D0-4AC2-89DE-9FC682F61DBF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3-53D0-4AC2-89DE-9FC682F61DBF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2-53D0-4AC2-89DE-9FC682F61DBF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4-53D0-4AC2-89DE-9FC682F61DBF}"/>
                </c:ext>
              </c:extLst>
            </c:dLbl>
            <c:dLbl>
              <c:idx val="25"/>
              <c:layout>
                <c:manualLayout>
                  <c:x val="-4.6412971658119924E-2"/>
                  <c:y val="4.18073645280591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259-4899-A6BA-EB2756C2516F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7-53D0-4AC2-89DE-9FC682F61DBF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6-53D0-4AC2-89DE-9FC682F61DBF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5-53D0-4AC2-89DE-9FC682F61DBF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B-53D0-4AC2-89DE-9FC682F61DBF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A-53D0-4AC2-89DE-9FC682F61DBF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9-53D0-4AC2-89DE-9FC682F61DBF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8-53D0-4AC2-89DE-9FC682F61DBF}"/>
                </c:ext>
              </c:extLst>
            </c:dLbl>
            <c:dLbl>
              <c:idx val="3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F-53D0-4AC2-89DE-9FC682F61DBF}"/>
                </c:ext>
              </c:extLst>
            </c:dLbl>
            <c:dLbl>
              <c:idx val="3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C-53D0-4AC2-89DE-9FC682F61DBF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D-53D0-4AC2-89DE-9FC682F61DBF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AE-53D0-4AC2-89DE-9FC682F61DBF}"/>
                </c:ext>
              </c:extLst>
            </c:dLbl>
            <c:dLbl>
              <c:idx val="3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1-53D0-4AC2-89DE-9FC682F61DBF}"/>
                </c:ext>
              </c:extLst>
            </c:dLbl>
            <c:dLbl>
              <c:idx val="3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4-53D0-4AC2-89DE-9FC682F61DBF}"/>
                </c:ext>
              </c:extLst>
            </c:dLbl>
            <c:dLbl>
              <c:idx val="3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0-53D0-4AC2-89DE-9FC682F61DBF}"/>
                </c:ext>
              </c:extLst>
            </c:dLbl>
            <c:dLbl>
              <c:idx val="4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5-53D0-4AC2-89DE-9FC682F61DBF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3-53D0-4AC2-89DE-9FC682F61DBF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6-53D0-4AC2-89DE-9FC682F61DBF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2-53D0-4AC2-89DE-9FC682F61DBF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B-53D0-4AC2-89DE-9FC682F61DBF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7-53D0-4AC2-89DE-9FC682F61DBF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A-53D0-4AC2-89DE-9FC682F61DBF}"/>
                </c:ext>
              </c:extLst>
            </c:dLbl>
            <c:dLbl>
              <c:idx val="4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E-53D0-4AC2-89DE-9FC682F61DBF}"/>
                </c:ext>
              </c:extLst>
            </c:dLbl>
            <c:dLbl>
              <c:idx val="4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0-53D0-4AC2-89DE-9FC682F61DBF}"/>
                </c:ext>
              </c:extLst>
            </c:dLbl>
            <c:dLbl>
              <c:idx val="4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D-53D0-4AC2-89DE-9FC682F61DBF}"/>
                </c:ext>
              </c:extLst>
            </c:dLbl>
            <c:dLbl>
              <c:idx val="5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9-53D0-4AC2-89DE-9FC682F61DBF}"/>
                </c:ext>
              </c:extLst>
            </c:dLbl>
            <c:dLbl>
              <c:idx val="5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C-53D0-4AC2-89DE-9FC682F61DBF}"/>
                </c:ext>
              </c:extLst>
            </c:dLbl>
            <c:dLbl>
              <c:idx val="5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4-53D0-4AC2-89DE-9FC682F61DBF}"/>
                </c:ext>
              </c:extLst>
            </c:dLbl>
            <c:dLbl>
              <c:idx val="5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8-53D0-4AC2-89DE-9FC682F61DBF}"/>
                </c:ext>
              </c:extLst>
            </c:dLbl>
            <c:dLbl>
              <c:idx val="5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2-53D0-4AC2-89DE-9FC682F61DBF}"/>
                </c:ext>
              </c:extLst>
            </c:dLbl>
            <c:dLbl>
              <c:idx val="5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F-53D0-4AC2-89DE-9FC682F61DBF}"/>
                </c:ext>
              </c:extLst>
            </c:dLbl>
            <c:dLbl>
              <c:idx val="5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7-53D0-4AC2-89DE-9FC682F61DBF}"/>
                </c:ext>
              </c:extLst>
            </c:dLbl>
            <c:dLbl>
              <c:idx val="5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5-53D0-4AC2-89DE-9FC682F61DBF}"/>
                </c:ext>
              </c:extLst>
            </c:dLbl>
            <c:dLbl>
              <c:idx val="5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1-53D0-4AC2-89DE-9FC682F61DBF}"/>
                </c:ext>
              </c:extLst>
            </c:dLbl>
            <c:dLbl>
              <c:idx val="5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3-53D0-4AC2-89DE-9FC682F61DBF}"/>
                </c:ext>
              </c:extLst>
            </c:dLbl>
            <c:dLbl>
              <c:idx val="6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6-53D0-4AC2-89DE-9FC682F61DBF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'Кассовый разрыв перевод на щепу'!$D$59:$BL$59</c:f>
              <c:numCache>
                <c:formatCode>mmm\-yy</c:formatCode>
                <c:ptCount val="61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  <c:pt idx="6">
                  <c:v>44440</c:v>
                </c:pt>
                <c:pt idx="7">
                  <c:v>44470</c:v>
                </c:pt>
                <c:pt idx="8">
                  <c:v>44501</c:v>
                </c:pt>
                <c:pt idx="9">
                  <c:v>44531</c:v>
                </c:pt>
                <c:pt idx="10">
                  <c:v>44562</c:v>
                </c:pt>
                <c:pt idx="11">
                  <c:v>44593</c:v>
                </c:pt>
                <c:pt idx="12">
                  <c:v>44621</c:v>
                </c:pt>
                <c:pt idx="13">
                  <c:v>44652</c:v>
                </c:pt>
                <c:pt idx="14">
                  <c:v>44682</c:v>
                </c:pt>
                <c:pt idx="15">
                  <c:v>44713</c:v>
                </c:pt>
                <c:pt idx="16">
                  <c:v>44743</c:v>
                </c:pt>
                <c:pt idx="17">
                  <c:v>44774</c:v>
                </c:pt>
                <c:pt idx="18">
                  <c:v>44805</c:v>
                </c:pt>
                <c:pt idx="19">
                  <c:v>44835</c:v>
                </c:pt>
                <c:pt idx="20">
                  <c:v>44866</c:v>
                </c:pt>
                <c:pt idx="21">
                  <c:v>44896</c:v>
                </c:pt>
                <c:pt idx="22">
                  <c:v>44927</c:v>
                </c:pt>
                <c:pt idx="23">
                  <c:v>44958</c:v>
                </c:pt>
                <c:pt idx="24">
                  <c:v>44986</c:v>
                </c:pt>
                <c:pt idx="25">
                  <c:v>45017</c:v>
                </c:pt>
                <c:pt idx="26">
                  <c:v>45047</c:v>
                </c:pt>
                <c:pt idx="27">
                  <c:v>45078</c:v>
                </c:pt>
                <c:pt idx="28">
                  <c:v>45108</c:v>
                </c:pt>
                <c:pt idx="29">
                  <c:v>45139</c:v>
                </c:pt>
                <c:pt idx="30">
                  <c:v>45170</c:v>
                </c:pt>
                <c:pt idx="31">
                  <c:v>45200</c:v>
                </c:pt>
                <c:pt idx="32">
                  <c:v>45231</c:v>
                </c:pt>
                <c:pt idx="33">
                  <c:v>45261</c:v>
                </c:pt>
                <c:pt idx="34">
                  <c:v>45292</c:v>
                </c:pt>
                <c:pt idx="35">
                  <c:v>45323</c:v>
                </c:pt>
                <c:pt idx="36">
                  <c:v>45352</c:v>
                </c:pt>
                <c:pt idx="37">
                  <c:v>45383</c:v>
                </c:pt>
                <c:pt idx="38">
                  <c:v>45413</c:v>
                </c:pt>
                <c:pt idx="39">
                  <c:v>45444</c:v>
                </c:pt>
                <c:pt idx="40">
                  <c:v>45474</c:v>
                </c:pt>
                <c:pt idx="41">
                  <c:v>45505</c:v>
                </c:pt>
                <c:pt idx="42">
                  <c:v>45536</c:v>
                </c:pt>
                <c:pt idx="43">
                  <c:v>45566</c:v>
                </c:pt>
                <c:pt idx="44">
                  <c:v>45597</c:v>
                </c:pt>
                <c:pt idx="45">
                  <c:v>45627</c:v>
                </c:pt>
                <c:pt idx="46">
                  <c:v>45658</c:v>
                </c:pt>
                <c:pt idx="47">
                  <c:v>45689</c:v>
                </c:pt>
                <c:pt idx="48">
                  <c:v>45717</c:v>
                </c:pt>
                <c:pt idx="49">
                  <c:v>45748</c:v>
                </c:pt>
                <c:pt idx="50">
                  <c:v>45778</c:v>
                </c:pt>
                <c:pt idx="51">
                  <c:v>45809</c:v>
                </c:pt>
                <c:pt idx="52">
                  <c:v>45839</c:v>
                </c:pt>
                <c:pt idx="53">
                  <c:v>45870</c:v>
                </c:pt>
                <c:pt idx="54">
                  <c:v>45901</c:v>
                </c:pt>
                <c:pt idx="55">
                  <c:v>45931</c:v>
                </c:pt>
                <c:pt idx="56">
                  <c:v>45962</c:v>
                </c:pt>
                <c:pt idx="57">
                  <c:v>45992</c:v>
                </c:pt>
                <c:pt idx="58">
                  <c:v>46023</c:v>
                </c:pt>
                <c:pt idx="59">
                  <c:v>46054</c:v>
                </c:pt>
                <c:pt idx="60">
                  <c:v>46082</c:v>
                </c:pt>
              </c:numCache>
            </c:numRef>
          </c:cat>
          <c:val>
            <c:numRef>
              <c:f>'Кассовый разрыв перевод на щепу'!$D$61:$BL$61</c:f>
              <c:numCache>
                <c:formatCode>#,##0.00</c:formatCode>
                <c:ptCount val="61"/>
                <c:pt idx="0">
                  <c:v>391279.83405131946</c:v>
                </c:pt>
                <c:pt idx="1">
                  <c:v>376767.62316204753</c:v>
                </c:pt>
                <c:pt idx="2">
                  <c:v>364676.72210053628</c:v>
                </c:pt>
                <c:pt idx="3">
                  <c:v>358397.79879872495</c:v>
                </c:pt>
                <c:pt idx="4">
                  <c:v>353031.37457254971</c:v>
                </c:pt>
                <c:pt idx="5">
                  <c:v>347761.81082293141</c:v>
                </c:pt>
                <c:pt idx="6">
                  <c:v>341925.88230285892</c:v>
                </c:pt>
                <c:pt idx="7">
                  <c:v>332288.03019191447</c:v>
                </c:pt>
                <c:pt idx="8">
                  <c:v>321642.43270839134</c:v>
                </c:pt>
                <c:pt idx="9">
                  <c:v>299919.23635190225</c:v>
                </c:pt>
                <c:pt idx="10">
                  <c:v>284035.65490852232</c:v>
                </c:pt>
                <c:pt idx="11">
                  <c:v>263832.39609140658</c:v>
                </c:pt>
                <c:pt idx="12">
                  <c:v>244399.92799094674</c:v>
                </c:pt>
                <c:pt idx="13">
                  <c:v>225091.74992457469</c:v>
                </c:pt>
                <c:pt idx="14">
                  <c:v>215353.91693631883</c:v>
                </c:pt>
                <c:pt idx="15">
                  <c:v>210442.45278301209</c:v>
                </c:pt>
                <c:pt idx="16">
                  <c:v>209708.41089613849</c:v>
                </c:pt>
                <c:pt idx="17">
                  <c:v>208980.02971186594</c:v>
                </c:pt>
                <c:pt idx="18">
                  <c:v>207993.31875171623</c:v>
                </c:pt>
                <c:pt idx="19">
                  <c:v>200401.72432418831</c:v>
                </c:pt>
                <c:pt idx="20">
                  <c:v>185771.21725368523</c:v>
                </c:pt>
                <c:pt idx="21">
                  <c:v>164708.88404982985</c:v>
                </c:pt>
                <c:pt idx="22">
                  <c:v>142268.60056258875</c:v>
                </c:pt>
                <c:pt idx="23">
                  <c:v>121398.61870421818</c:v>
                </c:pt>
                <c:pt idx="24">
                  <c:v>101332.7939533262</c:v>
                </c:pt>
                <c:pt idx="25">
                  <c:v>81396.639568385232</c:v>
                </c:pt>
                <c:pt idx="26">
                  <c:v>76054.545517433435</c:v>
                </c:pt>
                <c:pt idx="27">
                  <c:v>74532.352384222482</c:v>
                </c:pt>
                <c:pt idx="28">
                  <c:v>70439.036336480291</c:v>
                </c:pt>
                <c:pt idx="29">
                  <c:v>67026.259626088926</c:v>
                </c:pt>
                <c:pt idx="30">
                  <c:v>65952.53357987653</c:v>
                </c:pt>
                <c:pt idx="31">
                  <c:v>59310.36367210203</c:v>
                </c:pt>
                <c:pt idx="32">
                  <c:v>44745.424019576996</c:v>
                </c:pt>
                <c:pt idx="33">
                  <c:v>23403.336436645983</c:v>
                </c:pt>
                <c:pt idx="34">
                  <c:v>1375.1041172136647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D0-4AC2-89DE-9FC682F61DBF}"/>
            </c:ext>
          </c:extLst>
        </c:ser>
        <c:ser>
          <c:idx val="2"/>
          <c:order val="2"/>
          <c:spPr>
            <a:ln>
              <a:solidFill>
                <a:schemeClr val="accent3">
                  <a:lumMod val="50000"/>
                </a:schemeClr>
              </a:solidFill>
            </a:ln>
          </c:spPr>
          <c:marker>
            <c:symbol val="none"/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53D0-4AC2-89DE-9FC682F61DBF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C-53D0-4AC2-89DE-9FC682F61DB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53D0-4AC2-89DE-9FC682F61DB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1-53D0-4AC2-89DE-9FC682F61DBF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E-53D0-4AC2-89DE-9FC682F61DBF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0-53D0-4AC2-89DE-9FC682F61DBF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2-53D0-4AC2-89DE-9FC682F61DBF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53D0-4AC2-89DE-9FC682F61DBF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53D0-4AC2-89DE-9FC682F61DBF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53D0-4AC2-89DE-9FC682F61DBF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53D0-4AC2-89DE-9FC682F61DBF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53D0-4AC2-89DE-9FC682F61DBF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53D0-4AC2-89DE-9FC682F61DBF}"/>
                </c:ext>
              </c:extLst>
            </c:dLbl>
            <c:dLbl>
              <c:idx val="14"/>
              <c:layout>
                <c:manualLayout>
                  <c:x val="-3.2603824890761741E-3"/>
                  <c:y val="-2.25116578228011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89-47E5-8254-1F97A5CBC645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53D0-4AC2-89DE-9FC682F61DBF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D-53D0-4AC2-89DE-9FC682F61DBF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C-53D0-4AC2-89DE-9FC682F61DBF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53D0-4AC2-89DE-9FC682F61DBF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53D0-4AC2-89DE-9FC682F61DBF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53D0-4AC2-89DE-9FC682F61DBF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53D0-4AC2-89DE-9FC682F61DBF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53D0-4AC2-89DE-9FC682F61DBF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0-53D0-4AC2-89DE-9FC682F61DBF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1-53D0-4AC2-89DE-9FC682F61DBF}"/>
                </c:ext>
              </c:extLst>
            </c:dLbl>
            <c:dLbl>
              <c:idx val="25"/>
              <c:layout>
                <c:manualLayout>
                  <c:x val="-5.9772988463732065E-17"/>
                  <c:y val="-3.85914134105161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889-47E5-8254-1F97A5CBC645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2-53D0-4AC2-89DE-9FC682F61DBF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8-53D0-4AC2-89DE-9FC682F61DBF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7-53D0-4AC2-89DE-9FC682F61DBF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6-53D0-4AC2-89DE-9FC682F61DBF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5-53D0-4AC2-89DE-9FC682F61DBF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3-53D0-4AC2-89DE-9FC682F61DBF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4-53D0-4AC2-89DE-9FC682F61DBF}"/>
                </c:ext>
              </c:extLst>
            </c:dLbl>
            <c:dLbl>
              <c:idx val="3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D-53D0-4AC2-89DE-9FC682F61DBF}"/>
                </c:ext>
              </c:extLst>
            </c:dLbl>
            <c:dLbl>
              <c:idx val="3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E-53D0-4AC2-89DE-9FC682F61DBF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C-53D0-4AC2-89DE-9FC682F61DBF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B-53D0-4AC2-89DE-9FC682F61DBF}"/>
                </c:ext>
              </c:extLst>
            </c:dLbl>
            <c:dLbl>
              <c:idx val="3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A-53D0-4AC2-89DE-9FC682F61DBF}"/>
                </c:ext>
              </c:extLst>
            </c:dLbl>
            <c:dLbl>
              <c:idx val="3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9-53D0-4AC2-89DE-9FC682F61DBF}"/>
                </c:ext>
              </c:extLst>
            </c:dLbl>
            <c:dLbl>
              <c:idx val="3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F-53D0-4AC2-89DE-9FC682F61DBF}"/>
                </c:ext>
              </c:extLst>
            </c:dLbl>
            <c:dLbl>
              <c:idx val="4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4-53D0-4AC2-89DE-9FC682F61DBF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3-53D0-4AC2-89DE-9FC682F61DBF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0-53D0-4AC2-89DE-9FC682F61DBF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2-53D0-4AC2-89DE-9FC682F61DBF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1-53D0-4AC2-89DE-9FC682F61DBF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9-53D0-4AC2-89DE-9FC682F61DBF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8-53D0-4AC2-89DE-9FC682F61DBF}"/>
                </c:ext>
              </c:extLst>
            </c:dLbl>
            <c:dLbl>
              <c:idx val="4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7-53D0-4AC2-89DE-9FC682F61DBF}"/>
                </c:ext>
              </c:extLst>
            </c:dLbl>
            <c:dLbl>
              <c:idx val="4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A-53D0-4AC2-89DE-9FC682F61DBF}"/>
                </c:ext>
              </c:extLst>
            </c:dLbl>
            <c:dLbl>
              <c:idx val="4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6-53D0-4AC2-89DE-9FC682F61DBF}"/>
                </c:ext>
              </c:extLst>
            </c:dLbl>
            <c:dLbl>
              <c:idx val="5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5-53D0-4AC2-89DE-9FC682F61DBF}"/>
                </c:ext>
              </c:extLst>
            </c:dLbl>
            <c:dLbl>
              <c:idx val="5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F-53D0-4AC2-89DE-9FC682F61DBF}"/>
                </c:ext>
              </c:extLst>
            </c:dLbl>
            <c:dLbl>
              <c:idx val="5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B-53D0-4AC2-89DE-9FC682F61DBF}"/>
                </c:ext>
              </c:extLst>
            </c:dLbl>
            <c:dLbl>
              <c:idx val="5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E-53D0-4AC2-89DE-9FC682F61DBF}"/>
                </c:ext>
              </c:extLst>
            </c:dLbl>
            <c:dLbl>
              <c:idx val="5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C-53D0-4AC2-89DE-9FC682F61DBF}"/>
                </c:ext>
              </c:extLst>
            </c:dLbl>
            <c:dLbl>
              <c:idx val="5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D-53D0-4AC2-89DE-9FC682F61DBF}"/>
                </c:ext>
              </c:extLst>
            </c:dLbl>
            <c:dLbl>
              <c:idx val="5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1-53D0-4AC2-89DE-9FC682F61DBF}"/>
                </c:ext>
              </c:extLst>
            </c:dLbl>
            <c:dLbl>
              <c:idx val="5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3-53D0-4AC2-89DE-9FC682F61DBF}"/>
                </c:ext>
              </c:extLst>
            </c:dLbl>
            <c:dLbl>
              <c:idx val="5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0-53D0-4AC2-89DE-9FC682F61DBF}"/>
                </c:ext>
              </c:extLst>
            </c:dLbl>
            <c:dLbl>
              <c:idx val="5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5-53D0-4AC2-89DE-9FC682F61DBF}"/>
                </c:ext>
              </c:extLst>
            </c:dLbl>
            <c:dLbl>
              <c:idx val="6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2-53D0-4AC2-89DE-9FC682F61DBF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'Кассовый разрыв перевод на щепу'!$D$59:$BL$59</c:f>
              <c:numCache>
                <c:formatCode>mmm\-yy</c:formatCode>
                <c:ptCount val="61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  <c:pt idx="6">
                  <c:v>44440</c:v>
                </c:pt>
                <c:pt idx="7">
                  <c:v>44470</c:v>
                </c:pt>
                <c:pt idx="8">
                  <c:v>44501</c:v>
                </c:pt>
                <c:pt idx="9">
                  <c:v>44531</c:v>
                </c:pt>
                <c:pt idx="10">
                  <c:v>44562</c:v>
                </c:pt>
                <c:pt idx="11">
                  <c:v>44593</c:v>
                </c:pt>
                <c:pt idx="12">
                  <c:v>44621</c:v>
                </c:pt>
                <c:pt idx="13">
                  <c:v>44652</c:v>
                </c:pt>
                <c:pt idx="14">
                  <c:v>44682</c:v>
                </c:pt>
                <c:pt idx="15">
                  <c:v>44713</c:v>
                </c:pt>
                <c:pt idx="16">
                  <c:v>44743</c:v>
                </c:pt>
                <c:pt idx="17">
                  <c:v>44774</c:v>
                </c:pt>
                <c:pt idx="18">
                  <c:v>44805</c:v>
                </c:pt>
                <c:pt idx="19">
                  <c:v>44835</c:v>
                </c:pt>
                <c:pt idx="20">
                  <c:v>44866</c:v>
                </c:pt>
                <c:pt idx="21">
                  <c:v>44896</c:v>
                </c:pt>
                <c:pt idx="22">
                  <c:v>44927</c:v>
                </c:pt>
                <c:pt idx="23">
                  <c:v>44958</c:v>
                </c:pt>
                <c:pt idx="24">
                  <c:v>44986</c:v>
                </c:pt>
                <c:pt idx="25">
                  <c:v>45017</c:v>
                </c:pt>
                <c:pt idx="26">
                  <c:v>45047</c:v>
                </c:pt>
                <c:pt idx="27">
                  <c:v>45078</c:v>
                </c:pt>
                <c:pt idx="28">
                  <c:v>45108</c:v>
                </c:pt>
                <c:pt idx="29">
                  <c:v>45139</c:v>
                </c:pt>
                <c:pt idx="30">
                  <c:v>45170</c:v>
                </c:pt>
                <c:pt idx="31">
                  <c:v>45200</c:v>
                </c:pt>
                <c:pt idx="32">
                  <c:v>45231</c:v>
                </c:pt>
                <c:pt idx="33">
                  <c:v>45261</c:v>
                </c:pt>
                <c:pt idx="34">
                  <c:v>45292</c:v>
                </c:pt>
                <c:pt idx="35">
                  <c:v>45323</c:v>
                </c:pt>
                <c:pt idx="36">
                  <c:v>45352</c:v>
                </c:pt>
                <c:pt idx="37">
                  <c:v>45383</c:v>
                </c:pt>
                <c:pt idx="38">
                  <c:v>45413</c:v>
                </c:pt>
                <c:pt idx="39">
                  <c:v>45444</c:v>
                </c:pt>
                <c:pt idx="40">
                  <c:v>45474</c:v>
                </c:pt>
                <c:pt idx="41">
                  <c:v>45505</c:v>
                </c:pt>
                <c:pt idx="42">
                  <c:v>45536</c:v>
                </c:pt>
                <c:pt idx="43">
                  <c:v>45566</c:v>
                </c:pt>
                <c:pt idx="44">
                  <c:v>45597</c:v>
                </c:pt>
                <c:pt idx="45">
                  <c:v>45627</c:v>
                </c:pt>
                <c:pt idx="46">
                  <c:v>45658</c:v>
                </c:pt>
                <c:pt idx="47">
                  <c:v>45689</c:v>
                </c:pt>
                <c:pt idx="48">
                  <c:v>45717</c:v>
                </c:pt>
                <c:pt idx="49">
                  <c:v>45748</c:v>
                </c:pt>
                <c:pt idx="50">
                  <c:v>45778</c:v>
                </c:pt>
                <c:pt idx="51">
                  <c:v>45809</c:v>
                </c:pt>
                <c:pt idx="52">
                  <c:v>45839</c:v>
                </c:pt>
                <c:pt idx="53">
                  <c:v>45870</c:v>
                </c:pt>
                <c:pt idx="54">
                  <c:v>45901</c:v>
                </c:pt>
                <c:pt idx="55">
                  <c:v>45931</c:v>
                </c:pt>
                <c:pt idx="56">
                  <c:v>45962</c:v>
                </c:pt>
                <c:pt idx="57">
                  <c:v>45992</c:v>
                </c:pt>
                <c:pt idx="58">
                  <c:v>46023</c:v>
                </c:pt>
                <c:pt idx="59">
                  <c:v>46054</c:v>
                </c:pt>
                <c:pt idx="60">
                  <c:v>46082</c:v>
                </c:pt>
              </c:numCache>
            </c:numRef>
          </c:cat>
          <c:val>
            <c:numRef>
              <c:f>'Кассовый разрыв перевод на щепу'!$D$62:$BL$62</c:f>
              <c:numCache>
                <c:formatCode>#,##0.00</c:formatCode>
                <c:ptCount val="61"/>
                <c:pt idx="0">
                  <c:v>749667.86252464121</c:v>
                </c:pt>
                <c:pt idx="1">
                  <c:v>721863.36770766473</c:v>
                </c:pt>
                <c:pt idx="2">
                  <c:v>698697.9521509019</c:v>
                </c:pt>
                <c:pt idx="3">
                  <c:v>686667.92504245741</c:v>
                </c:pt>
                <c:pt idx="4">
                  <c:v>676386.18949431367</c:v>
                </c:pt>
                <c:pt idx="5">
                  <c:v>666290.03260395979</c:v>
                </c:pt>
                <c:pt idx="6">
                  <c:v>655108.75598617352</c:v>
                </c:pt>
                <c:pt idx="7">
                  <c:v>636643.22987783677</c:v>
                </c:pt>
                <c:pt idx="8">
                  <c:v>616246.92621930526</c:v>
                </c:pt>
                <c:pt idx="9">
                  <c:v>574626.63106850453</c:v>
                </c:pt>
                <c:pt idx="10">
                  <c:v>544194.67543561361</c:v>
                </c:pt>
                <c:pt idx="11">
                  <c:v>505486.48621809116</c:v>
                </c:pt>
                <c:pt idx="12">
                  <c:v>468255.08414552914</c:v>
                </c:pt>
                <c:pt idx="13">
                  <c:v>431261.81405953789</c:v>
                </c:pt>
                <c:pt idx="14">
                  <c:v>412604.73079935071</c:v>
                </c:pt>
                <c:pt idx="15">
                  <c:v>403194.67049659317</c:v>
                </c:pt>
                <c:pt idx="16">
                  <c:v>401788.29182729556</c:v>
                </c:pt>
                <c:pt idx="17">
                  <c:v>400392.75871263689</c:v>
                </c:pt>
                <c:pt idx="18">
                  <c:v>398502.28179036331</c:v>
                </c:pt>
                <c:pt idx="19">
                  <c:v>383957.25832541165</c:v>
                </c:pt>
                <c:pt idx="20">
                  <c:v>355926.11537170358</c:v>
                </c:pt>
                <c:pt idx="21">
                  <c:v>315571.99297999073</c:v>
                </c:pt>
                <c:pt idx="22">
                  <c:v>272577.80341968592</c:v>
                </c:pt>
                <c:pt idx="23">
                  <c:v>232592.21426039215</c:v>
                </c:pt>
                <c:pt idx="24">
                  <c:v>194147.34017873358</c:v>
                </c:pt>
                <c:pt idx="25">
                  <c:v>155950.90646536279</c:v>
                </c:pt>
                <c:pt idx="26">
                  <c:v>145715.78602197859</c:v>
                </c:pt>
                <c:pt idx="27">
                  <c:v>142799.35851098585</c:v>
                </c:pt>
                <c:pt idx="28">
                  <c:v>134956.8191693181</c:v>
                </c:pt>
                <c:pt idx="29">
                  <c:v>128418.15093471287</c:v>
                </c:pt>
                <c:pt idx="30">
                  <c:v>126360.95851141127</c:v>
                </c:pt>
                <c:pt idx="31">
                  <c:v>113634.97346452098</c:v>
                </c:pt>
                <c:pt idx="32">
                  <c:v>85729.453611747944</c:v>
                </c:pt>
                <c:pt idx="33">
                  <c:v>44839.339203216688</c:v>
                </c:pt>
                <c:pt idx="34">
                  <c:v>2634.614090960778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D0-4AC2-89DE-9FC682F61DBF}"/>
            </c:ext>
          </c:extLst>
        </c:ser>
        <c:ser>
          <c:idx val="4"/>
          <c:order val="3"/>
          <c:spPr>
            <a:ln>
              <a:solidFill>
                <a:srgbClr val="FF0000"/>
              </a:solidFill>
            </a:ln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3D0-4AC2-89DE-9FC682F61DB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3D0-4AC2-89DE-9FC682F61DBF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3D0-4AC2-89DE-9FC682F61DB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3D0-4AC2-89DE-9FC682F61DB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3D0-4AC2-89DE-9FC682F61DBF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3D0-4AC2-89DE-9FC682F61DBF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3D0-4AC2-89DE-9FC682F61DBF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53D0-4AC2-89DE-9FC682F61DBF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3D0-4AC2-89DE-9FC682F61DBF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8-53D0-4AC2-89DE-9FC682F61DBF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53D0-4AC2-89DE-9FC682F61DBF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3D0-4AC2-89DE-9FC682F61DBF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53D0-4AC2-89DE-9FC682F61DBF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6-53D0-4AC2-89DE-9FC682F61DBF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3D0-4AC2-89DE-9FC682F61DBF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53D0-4AC2-89DE-9FC682F61DBF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4-53D0-4AC2-89DE-9FC682F61DBF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53D0-4AC2-89DE-9FC682F61DBF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E-53D0-4AC2-89DE-9FC682F61DBF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2-53D0-4AC2-89DE-9FC682F61DBF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53D0-4AC2-89DE-9FC682F61DBF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53D0-4AC2-89DE-9FC682F61DBF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53D0-4AC2-89DE-9FC682F61DBF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53D0-4AC2-89DE-9FC682F61DBF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53D0-4AC2-89DE-9FC682F61DBF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53D0-4AC2-89DE-9FC682F61DBF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53D0-4AC2-89DE-9FC682F61DBF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53D0-4AC2-89DE-9FC682F61DBF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53D0-4AC2-89DE-9FC682F61DBF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53D0-4AC2-89DE-9FC682F61DBF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53D0-4AC2-89DE-9FC682F61DBF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53D0-4AC2-89DE-9FC682F61DBF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53D0-4AC2-89DE-9FC682F61DBF}"/>
                </c:ext>
              </c:extLst>
            </c:dLbl>
            <c:dLbl>
              <c:idx val="33"/>
              <c:layout>
                <c:manualLayout>
                  <c:x val="-3.9124589868913429E-2"/>
                  <c:y val="-2.89435600578871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A-53D0-4AC2-89DE-9FC682F61DBF}"/>
                </c:ext>
              </c:extLst>
            </c:dLbl>
            <c:dLbl>
              <c:idx val="3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53D0-4AC2-89DE-9FC682F61DBF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53D0-4AC2-89DE-9FC682F61DBF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53D0-4AC2-89DE-9FC682F61DBF}"/>
                </c:ext>
              </c:extLst>
            </c:dLbl>
            <c:dLbl>
              <c:idx val="3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53D0-4AC2-89DE-9FC682F61DBF}"/>
                </c:ext>
              </c:extLst>
            </c:dLbl>
            <c:dLbl>
              <c:idx val="3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53D0-4AC2-89DE-9FC682F61DBF}"/>
                </c:ext>
              </c:extLst>
            </c:dLbl>
            <c:dLbl>
              <c:idx val="39"/>
              <c:layout>
                <c:manualLayout>
                  <c:x val="-2.9343442401685026E-2"/>
                  <c:y val="-3.85914134105161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0-53D0-4AC2-89DE-9FC682F61DBF}"/>
                </c:ext>
              </c:extLst>
            </c:dLbl>
            <c:dLbl>
              <c:idx val="4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53D0-4AC2-89DE-9FC682F61DBF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53D0-4AC2-89DE-9FC682F61DBF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53D0-4AC2-89DE-9FC682F61DBF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53D0-4AC2-89DE-9FC682F61DBF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53D0-4AC2-89DE-9FC682F61DBF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53D0-4AC2-89DE-9FC682F61DBF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53D0-4AC2-89DE-9FC682F61DBF}"/>
                </c:ext>
              </c:extLst>
            </c:dLbl>
            <c:dLbl>
              <c:idx val="4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53D0-4AC2-89DE-9FC682F61DBF}"/>
                </c:ext>
              </c:extLst>
            </c:dLbl>
            <c:dLbl>
              <c:idx val="4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53D0-4AC2-89DE-9FC682F61DBF}"/>
                </c:ext>
              </c:extLst>
            </c:dLbl>
            <c:dLbl>
              <c:idx val="4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53D0-4AC2-89DE-9FC682F61DBF}"/>
                </c:ext>
              </c:extLst>
            </c:dLbl>
            <c:dLbl>
              <c:idx val="5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53D0-4AC2-89DE-9FC682F61DBF}"/>
                </c:ext>
              </c:extLst>
            </c:dLbl>
            <c:dLbl>
              <c:idx val="5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53D0-4AC2-89DE-9FC682F61DBF}"/>
                </c:ext>
              </c:extLst>
            </c:dLbl>
            <c:dLbl>
              <c:idx val="5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53D0-4AC2-89DE-9FC682F61DBF}"/>
                </c:ext>
              </c:extLst>
            </c:dLbl>
            <c:dLbl>
              <c:idx val="5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3D0-4AC2-89DE-9FC682F61DBF}"/>
                </c:ext>
              </c:extLst>
            </c:dLbl>
            <c:dLbl>
              <c:idx val="5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53D0-4AC2-89DE-9FC682F61DBF}"/>
                </c:ext>
              </c:extLst>
            </c:dLbl>
            <c:dLbl>
              <c:idx val="5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53D0-4AC2-89DE-9FC682F61DBF}"/>
                </c:ext>
              </c:extLst>
            </c:dLbl>
            <c:dLbl>
              <c:idx val="5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53D0-4AC2-89DE-9FC682F61DBF}"/>
                </c:ext>
              </c:extLst>
            </c:dLbl>
            <c:dLbl>
              <c:idx val="5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53D0-4AC2-89DE-9FC682F61DBF}"/>
                </c:ext>
              </c:extLst>
            </c:dLbl>
            <c:dLbl>
              <c:idx val="5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53D0-4AC2-89DE-9FC682F61DBF}"/>
                </c:ext>
              </c:extLst>
            </c:dLbl>
            <c:dLbl>
              <c:idx val="5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53D0-4AC2-89DE-9FC682F61DBF}"/>
                </c:ext>
              </c:extLst>
            </c:dLbl>
            <c:dLbl>
              <c:idx val="6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3D0-4AC2-89DE-9FC682F61DBF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'Кассовый разрыв перевод на щепу'!$D$59:$BL$59</c:f>
              <c:numCache>
                <c:formatCode>mmm\-yy</c:formatCode>
                <c:ptCount val="61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  <c:pt idx="6">
                  <c:v>44440</c:v>
                </c:pt>
                <c:pt idx="7">
                  <c:v>44470</c:v>
                </c:pt>
                <c:pt idx="8">
                  <c:v>44501</c:v>
                </c:pt>
                <c:pt idx="9">
                  <c:v>44531</c:v>
                </c:pt>
                <c:pt idx="10">
                  <c:v>44562</c:v>
                </c:pt>
                <c:pt idx="11">
                  <c:v>44593</c:v>
                </c:pt>
                <c:pt idx="12">
                  <c:v>44621</c:v>
                </c:pt>
                <c:pt idx="13">
                  <c:v>44652</c:v>
                </c:pt>
                <c:pt idx="14">
                  <c:v>44682</c:v>
                </c:pt>
                <c:pt idx="15">
                  <c:v>44713</c:v>
                </c:pt>
                <c:pt idx="16">
                  <c:v>44743</c:v>
                </c:pt>
                <c:pt idx="17">
                  <c:v>44774</c:v>
                </c:pt>
                <c:pt idx="18">
                  <c:v>44805</c:v>
                </c:pt>
                <c:pt idx="19">
                  <c:v>44835</c:v>
                </c:pt>
                <c:pt idx="20">
                  <c:v>44866</c:v>
                </c:pt>
                <c:pt idx="21">
                  <c:v>44896</c:v>
                </c:pt>
                <c:pt idx="22">
                  <c:v>44927</c:v>
                </c:pt>
                <c:pt idx="23">
                  <c:v>44958</c:v>
                </c:pt>
                <c:pt idx="24">
                  <c:v>44986</c:v>
                </c:pt>
                <c:pt idx="25">
                  <c:v>45017</c:v>
                </c:pt>
                <c:pt idx="26">
                  <c:v>45047</c:v>
                </c:pt>
                <c:pt idx="27">
                  <c:v>45078</c:v>
                </c:pt>
                <c:pt idx="28">
                  <c:v>45108</c:v>
                </c:pt>
                <c:pt idx="29">
                  <c:v>45139</c:v>
                </c:pt>
                <c:pt idx="30">
                  <c:v>45170</c:v>
                </c:pt>
                <c:pt idx="31">
                  <c:v>45200</c:v>
                </c:pt>
                <c:pt idx="32">
                  <c:v>45231</c:v>
                </c:pt>
                <c:pt idx="33">
                  <c:v>45261</c:v>
                </c:pt>
                <c:pt idx="34">
                  <c:v>45292</c:v>
                </c:pt>
                <c:pt idx="35">
                  <c:v>45323</c:v>
                </c:pt>
                <c:pt idx="36">
                  <c:v>45352</c:v>
                </c:pt>
                <c:pt idx="37">
                  <c:v>45383</c:v>
                </c:pt>
                <c:pt idx="38">
                  <c:v>45413</c:v>
                </c:pt>
                <c:pt idx="39">
                  <c:v>45444</c:v>
                </c:pt>
                <c:pt idx="40">
                  <c:v>45474</c:v>
                </c:pt>
                <c:pt idx="41">
                  <c:v>45505</c:v>
                </c:pt>
                <c:pt idx="42">
                  <c:v>45536</c:v>
                </c:pt>
                <c:pt idx="43">
                  <c:v>45566</c:v>
                </c:pt>
                <c:pt idx="44">
                  <c:v>45597</c:v>
                </c:pt>
                <c:pt idx="45">
                  <c:v>45627</c:v>
                </c:pt>
                <c:pt idx="46">
                  <c:v>45658</c:v>
                </c:pt>
                <c:pt idx="47">
                  <c:v>45689</c:v>
                </c:pt>
                <c:pt idx="48">
                  <c:v>45717</c:v>
                </c:pt>
                <c:pt idx="49">
                  <c:v>45748</c:v>
                </c:pt>
                <c:pt idx="50">
                  <c:v>45778</c:v>
                </c:pt>
                <c:pt idx="51">
                  <c:v>45809</c:v>
                </c:pt>
                <c:pt idx="52">
                  <c:v>45839</c:v>
                </c:pt>
                <c:pt idx="53">
                  <c:v>45870</c:v>
                </c:pt>
                <c:pt idx="54">
                  <c:v>45901</c:v>
                </c:pt>
                <c:pt idx="55">
                  <c:v>45931</c:v>
                </c:pt>
                <c:pt idx="56">
                  <c:v>45962</c:v>
                </c:pt>
                <c:pt idx="57">
                  <c:v>45992</c:v>
                </c:pt>
                <c:pt idx="58">
                  <c:v>46023</c:v>
                </c:pt>
                <c:pt idx="59">
                  <c:v>46054</c:v>
                </c:pt>
                <c:pt idx="60">
                  <c:v>46082</c:v>
                </c:pt>
              </c:numCache>
            </c:numRef>
          </c:cat>
          <c:val>
            <c:numRef>
              <c:f>'Кассовый разрыв перевод на щепу'!$D$64:$BL$64</c:f>
              <c:numCache>
                <c:formatCode>#,##0.00</c:formatCode>
                <c:ptCount val="61"/>
                <c:pt idx="0">
                  <c:v>16639.103998111343</c:v>
                </c:pt>
                <c:pt idx="1">
                  <c:v>25100.17322379176</c:v>
                </c:pt>
                <c:pt idx="2">
                  <c:v>41802.150265783246</c:v>
                </c:pt>
                <c:pt idx="3">
                  <c:v>51788.887140392086</c:v>
                </c:pt>
                <c:pt idx="4">
                  <c:v>60151.669541679046</c:v>
                </c:pt>
                <c:pt idx="5">
                  <c:v>68342.071489776979</c:v>
                </c:pt>
                <c:pt idx="6">
                  <c:v>77540.420324692124</c:v>
                </c:pt>
                <c:pt idx="7">
                  <c:v>89927.47273753956</c:v>
                </c:pt>
                <c:pt idx="8">
                  <c:v>113352.57470574584</c:v>
                </c:pt>
                <c:pt idx="9">
                  <c:v>143089.86484811391</c:v>
                </c:pt>
                <c:pt idx="10">
                  <c:v>174888.26557686136</c:v>
                </c:pt>
                <c:pt idx="11">
                  <c:v>209491.08008474988</c:v>
                </c:pt>
                <c:pt idx="12">
                  <c:v>241545.51611083941</c:v>
                </c:pt>
                <c:pt idx="13">
                  <c:v>277035.09465876874</c:v>
                </c:pt>
                <c:pt idx="14">
                  <c:v>294258.22688756732</c:v>
                </c:pt>
                <c:pt idx="15">
                  <c:v>304371.97931675182</c:v>
                </c:pt>
                <c:pt idx="16">
                  <c:v>312406.91799895343</c:v>
                </c:pt>
                <c:pt idx="17">
                  <c:v>320111.52624973637</c:v>
                </c:pt>
                <c:pt idx="18">
                  <c:v>328583.98422512563</c:v>
                </c:pt>
                <c:pt idx="19">
                  <c:v>337604.78920565225</c:v>
                </c:pt>
                <c:pt idx="20">
                  <c:v>351928.54811736924</c:v>
                </c:pt>
                <c:pt idx="21">
                  <c:v>377540.18412795855</c:v>
                </c:pt>
                <c:pt idx="22">
                  <c:v>410930.89029246452</c:v>
                </c:pt>
                <c:pt idx="23">
                  <c:v>447158.67823351454</c:v>
                </c:pt>
                <c:pt idx="24">
                  <c:v>480735.28122594045</c:v>
                </c:pt>
                <c:pt idx="25">
                  <c:v>517845.83125293057</c:v>
                </c:pt>
                <c:pt idx="26">
                  <c:v>535854.54222941585</c:v>
                </c:pt>
                <c:pt idx="27">
                  <c:v>546415.40015986399</c:v>
                </c:pt>
                <c:pt idx="28">
                  <c:v>554804.80463715247</c:v>
                </c:pt>
                <c:pt idx="29">
                  <c:v>562850.75509078894</c:v>
                </c:pt>
                <c:pt idx="30">
                  <c:v>571706.38185904361</c:v>
                </c:pt>
                <c:pt idx="31">
                  <c:v>581214.29621927696</c:v>
                </c:pt>
                <c:pt idx="32">
                  <c:v>596410.94708802691</c:v>
                </c:pt>
                <c:pt idx="33">
                  <c:v>623357.61698007362</c:v>
                </c:pt>
                <c:pt idx="34">
                  <c:v>615471.1147913232</c:v>
                </c:pt>
                <c:pt idx="35">
                  <c:v>602029.50426200824</c:v>
                </c:pt>
                <c:pt idx="36">
                  <c:v>588891.49831487425</c:v>
                </c:pt>
                <c:pt idx="37">
                  <c:v>577223.0608530629</c:v>
                </c:pt>
                <c:pt idx="38">
                  <c:v>548921.32329360489</c:v>
                </c:pt>
                <c:pt idx="39">
                  <c:v>534240.39371539978</c:v>
                </c:pt>
                <c:pt idx="40">
                  <c:v>533849.35032564611</c:v>
                </c:pt>
                <c:pt idx="41">
                  <c:v>529324.37570611981</c:v>
                </c:pt>
                <c:pt idx="42">
                  <c:v>530948.15432405774</c:v>
                </c:pt>
                <c:pt idx="43">
                  <c:v>531089.26180224074</c:v>
                </c:pt>
                <c:pt idx="44">
                  <c:v>524086.59912346135</c:v>
                </c:pt>
                <c:pt idx="45">
                  <c:v>508160.99221556121</c:v>
                </c:pt>
                <c:pt idx="46">
                  <c:v>456603.59905690909</c:v>
                </c:pt>
                <c:pt idx="47">
                  <c:v>405908.29342298658</c:v>
                </c:pt>
                <c:pt idx="48">
                  <c:v>358282.60026483826</c:v>
                </c:pt>
                <c:pt idx="49">
                  <c:v>312092.20024051907</c:v>
                </c:pt>
                <c:pt idx="50">
                  <c:v>270370.84317039355</c:v>
                </c:pt>
                <c:pt idx="51">
                  <c:v>245466.56063891095</c:v>
                </c:pt>
                <c:pt idx="52">
                  <c:v>227529.29755982541</c:v>
                </c:pt>
                <c:pt idx="53">
                  <c:v>217216.16375595771</c:v>
                </c:pt>
                <c:pt idx="54">
                  <c:v>209192.656801456</c:v>
                </c:pt>
                <c:pt idx="55">
                  <c:v>197697.48010870614</c:v>
                </c:pt>
                <c:pt idx="56">
                  <c:v>179495.60949779392</c:v>
                </c:pt>
                <c:pt idx="57">
                  <c:v>135662.91088616697</c:v>
                </c:pt>
                <c:pt idx="58">
                  <c:v>83771.14180567945</c:v>
                </c:pt>
                <c:pt idx="59">
                  <c:v>29906.363243187145</c:v>
                </c:pt>
                <c:pt idx="6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3D0-4AC2-89DE-9FC682F61D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962624"/>
        <c:axId val="73964160"/>
      </c:lineChart>
      <c:dateAx>
        <c:axId val="7396262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ru-RU"/>
          </a:p>
        </c:txPr>
        <c:crossAx val="73964160"/>
        <c:crosses val="autoZero"/>
        <c:auto val="1"/>
        <c:lblOffset val="100"/>
        <c:baseTimeUnit val="months"/>
      </c:dateAx>
      <c:valAx>
        <c:axId val="73964160"/>
        <c:scaling>
          <c:orientation val="minMax"/>
        </c:scaling>
        <c:delete val="0"/>
        <c:axPos val="l"/>
        <c:majorGridlines/>
        <c:numFmt formatCode="#,##0.00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ru-RU"/>
          </a:p>
        </c:txPr>
        <c:crossAx val="739626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0.10214</cdr:x>
      <cdr:y>0</cdr:y>
    </cdr:from>
    <cdr:to>
      <cdr:x>0.24673</cdr:x>
      <cdr:y>0.0787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64900" y="-1000111"/>
          <a:ext cx="1082844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ООО «ТТСК»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36"/>
            <a:ext cx="2950529" cy="497445"/>
          </a:xfrm>
          <a:prstGeom prst="rect">
            <a:avLst/>
          </a:prstGeom>
        </p:spPr>
        <p:txBody>
          <a:bodyPr vert="horz" lIns="91544" tIns="45772" rIns="91544" bIns="45772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5086" y="36"/>
            <a:ext cx="2950529" cy="497445"/>
          </a:xfrm>
          <a:prstGeom prst="rect">
            <a:avLst/>
          </a:prstGeom>
        </p:spPr>
        <p:txBody>
          <a:bodyPr vert="horz" lIns="91544" tIns="45772" rIns="91544" bIns="45772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6580DB8-4BC4-4F40-A876-22F2BCEFC970}" type="datetimeFigureOut">
              <a:rPr lang="ru-RU"/>
              <a:pPr>
                <a:defRPr/>
              </a:pPr>
              <a:t>24.03.2021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440316"/>
            <a:ext cx="2950529" cy="497445"/>
          </a:xfrm>
          <a:prstGeom prst="rect">
            <a:avLst/>
          </a:prstGeom>
        </p:spPr>
        <p:txBody>
          <a:bodyPr vert="horz" lIns="91544" tIns="45772" rIns="91544" bIns="45772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5086" y="9440316"/>
            <a:ext cx="2950529" cy="497445"/>
          </a:xfrm>
          <a:prstGeom prst="rect">
            <a:avLst/>
          </a:prstGeom>
        </p:spPr>
        <p:txBody>
          <a:bodyPr vert="horz" lIns="91544" tIns="45772" rIns="91544" bIns="45772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0F24011-5775-4244-840F-E79DEEF19A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245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36"/>
            <a:ext cx="2950529" cy="497445"/>
          </a:xfrm>
          <a:prstGeom prst="rect">
            <a:avLst/>
          </a:prstGeom>
        </p:spPr>
        <p:txBody>
          <a:bodyPr vert="horz" lIns="91544" tIns="45772" rIns="91544" bIns="4577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5086" y="36"/>
            <a:ext cx="2950529" cy="497445"/>
          </a:xfrm>
          <a:prstGeom prst="rect">
            <a:avLst/>
          </a:prstGeom>
        </p:spPr>
        <p:txBody>
          <a:bodyPr vert="horz" lIns="91544" tIns="45772" rIns="91544" bIns="4577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D4E305-8704-48CC-95D4-C0EBF2737004}" type="datetimeFigureOut">
              <a:rPr lang="ru-RU"/>
              <a:pPr>
                <a:defRPr/>
              </a:pPr>
              <a:t>24.03.2021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4" tIns="45772" rIns="91544" bIns="45772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0421" y="4720163"/>
            <a:ext cx="5446396" cy="4473815"/>
          </a:xfrm>
          <a:prstGeom prst="rect">
            <a:avLst/>
          </a:prstGeom>
        </p:spPr>
        <p:txBody>
          <a:bodyPr vert="horz" lIns="91544" tIns="45772" rIns="91544" bIns="45772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40316"/>
            <a:ext cx="2950529" cy="497445"/>
          </a:xfrm>
          <a:prstGeom prst="rect">
            <a:avLst/>
          </a:prstGeom>
        </p:spPr>
        <p:txBody>
          <a:bodyPr vert="horz" lIns="91544" tIns="45772" rIns="91544" bIns="4577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5086" y="9440316"/>
            <a:ext cx="2950529" cy="497445"/>
          </a:xfrm>
          <a:prstGeom prst="rect">
            <a:avLst/>
          </a:prstGeom>
        </p:spPr>
        <p:txBody>
          <a:bodyPr vert="horz" lIns="91544" tIns="45772" rIns="91544" bIns="4577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A9166EB-56D5-472D-A144-A29BB7CA06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044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26225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166EB-56D5-472D-A144-A29BB7CA061C}" type="slidenum">
              <a:rPr lang="ru-RU" smtClean="0"/>
              <a:pPr>
                <a:defRPr/>
              </a:pPr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0628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79388" y="749300"/>
            <a:ext cx="6630987" cy="37306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166EB-56D5-472D-A144-A29BB7CA061C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221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79388" y="749300"/>
            <a:ext cx="6630987" cy="37306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166EB-56D5-472D-A144-A29BB7CA061C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219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79388" y="749300"/>
            <a:ext cx="6630987" cy="37306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166EB-56D5-472D-A144-A29BB7CA061C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61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655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79388" y="749300"/>
            <a:ext cx="6630987" cy="37306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166EB-56D5-472D-A144-A29BB7CA061C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770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79388" y="749300"/>
            <a:ext cx="6630987" cy="37306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166EB-56D5-472D-A144-A29BB7CA061C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408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79388" y="749300"/>
            <a:ext cx="6630987" cy="37306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166EB-56D5-472D-A144-A29BB7CA061C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168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79388" y="749300"/>
            <a:ext cx="6630987" cy="37306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166EB-56D5-472D-A144-A29BB7CA061C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448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79388" y="749300"/>
            <a:ext cx="6630987" cy="37306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166EB-56D5-472D-A144-A29BB7CA061C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393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79388" y="749300"/>
            <a:ext cx="6630987" cy="37306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166EB-56D5-472D-A144-A29BB7CA061C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38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79388" y="749300"/>
            <a:ext cx="6630987" cy="37306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166EB-56D5-472D-A144-A29BB7CA061C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770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25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79388" y="749300"/>
            <a:ext cx="6630987" cy="37306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166EB-56D5-472D-A144-A29BB7CA061C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675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79388" y="749300"/>
            <a:ext cx="6630987" cy="37306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166EB-56D5-472D-A144-A29BB7CA061C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596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73F1A-8998-43B8-B3BF-189AB21D1154}" type="datetime1">
              <a:rPr lang="ru-RU" smtClean="0"/>
              <a:pPr>
                <a:defRPr/>
              </a:pPr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4D8B8-8E35-45EA-A797-A84A3731B0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87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73F6D-B546-44D6-9A02-F13123990F86}" type="datetime1">
              <a:rPr lang="ru-RU" smtClean="0"/>
              <a:pPr>
                <a:defRPr/>
              </a:pPr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A05CA-48F7-4803-AA2A-EB4767532E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92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0F854-19A4-4658-ABCB-B7DB2B60C1CA}" type="datetime1">
              <a:rPr lang="ru-RU" smtClean="0"/>
              <a:pPr>
                <a:defRPr/>
              </a:pPr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092B2-A48B-4363-8CDE-6EA392EA6C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43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AF44D-1104-4DE5-AA5F-2A23D2DDE850}" type="datetime1">
              <a:rPr lang="ru-RU" smtClean="0"/>
              <a:pPr>
                <a:defRPr/>
              </a:pPr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ABCDC-E60A-46B3-957F-87510B7916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95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D4ECA-0E15-4006-BEBD-E232A889113A}" type="datetime1">
              <a:rPr lang="ru-RU" smtClean="0"/>
              <a:pPr>
                <a:defRPr/>
              </a:pPr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087C7-28DA-4FF9-87AD-890007A0F0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79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A17D2-2AF2-42A0-AC0D-24928DB8A2D7}" type="datetime1">
              <a:rPr lang="ru-RU" smtClean="0"/>
              <a:pPr>
                <a:defRPr/>
              </a:pPr>
              <a:t>24.03.2021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4CCE8-A77B-4DF7-9450-3855068C93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88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151337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9D4CD-42B7-40E7-A248-7B563891D14C}" type="datetime1">
              <a:rPr lang="ru-RU" smtClean="0"/>
              <a:pPr>
                <a:defRPr/>
              </a:pPr>
              <a:t>24.03.2021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DA5FE-1F67-458A-AE9E-BC44AE83B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03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B6C2A-7B84-4185-B6C4-EC3B8D678BD1}" type="datetime1">
              <a:rPr lang="ru-RU" smtClean="0"/>
              <a:pPr>
                <a:defRPr/>
              </a:pPr>
              <a:t>24.03.2021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D4C96-5F72-48BA-B53E-59EDF8D784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10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BF27B-81E6-4CCE-8747-F6EC0F976D2D}" type="datetime1">
              <a:rPr lang="ru-RU" smtClean="0"/>
              <a:pPr>
                <a:defRPr/>
              </a:pPr>
              <a:t>24.03.2021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BA755-606E-41A9-95D2-96CA3C1246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0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B14E2-CECF-47B9-936C-F7B4C12F2B31}" type="datetime1">
              <a:rPr lang="ru-RU" smtClean="0"/>
              <a:pPr>
                <a:defRPr/>
              </a:pPr>
              <a:t>24.03.2021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50991-726B-493D-B94D-FCD9595AA1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08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2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7E55D-7909-481B-8207-CF0706776790}" type="datetime1">
              <a:rPr lang="ru-RU" smtClean="0"/>
              <a:pPr>
                <a:defRPr/>
              </a:pPr>
              <a:t>24.03.2021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74775-C2F0-41C4-AAEE-C9F13D99BC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24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3168192-BD5A-416E-991C-6A58ED11AEE4}" type="datetime1">
              <a:rPr lang="ru-RU" smtClean="0"/>
              <a:pPr>
                <a:defRPr/>
              </a:pPr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87213E-6C66-44B3-83BD-AA824924E2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5.wdp"/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jpe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828562" y="1518890"/>
            <a:ext cx="792088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Текущее состояние и перспективы развития отрасли теплоснабжения </a:t>
            </a:r>
          </a:p>
          <a:p>
            <a:pPr algn="ctr" eaLnBrk="1" hangingPunct="1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Нелидовского городского округа</a:t>
            </a:r>
          </a:p>
          <a:p>
            <a:pPr algn="ctr" eaLnBrk="1" hangingPunct="1"/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TextBox 9"/>
          <p:cNvSpPr txBox="1">
            <a:spLocks noChangeArrowheads="1"/>
          </p:cNvSpPr>
          <p:nvPr/>
        </p:nvSpPr>
        <p:spPr bwMode="auto">
          <a:xfrm>
            <a:off x="3203848" y="4371950"/>
            <a:ext cx="24482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Тверь </a:t>
            </a:r>
          </a:p>
          <a:p>
            <a:pPr algn="ctr"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март 2021 года</a:t>
            </a:r>
          </a:p>
        </p:txBody>
      </p:sp>
      <p:sp>
        <p:nvSpPr>
          <p:cNvPr id="7" name="Заголовок 20"/>
          <p:cNvSpPr txBox="1">
            <a:spLocks/>
          </p:cNvSpPr>
          <p:nvPr/>
        </p:nvSpPr>
        <p:spPr bwMode="auto">
          <a:xfrm>
            <a:off x="1043608" y="123478"/>
            <a:ext cx="7720012" cy="735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0" hangingPunct="0"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МИНИСТЕРСТВО ЭНЕРГЕТИКИ И </a:t>
            </a:r>
            <a:endParaRPr lang="ru-RU" sz="1800" b="1" dirty="0" smtClean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l" eaLnBrk="0" hangingPunct="0"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ЖИЛИЩНО-КОММУНАЛЬНОГО ХОЗЯЙСТВА</a:t>
            </a:r>
          </a:p>
          <a:p>
            <a:pPr algn="l" eaLnBrk="0" hangingPunct="0">
              <a:defRPr/>
            </a:pP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ТВЕРСКОЙ </a:t>
            </a:r>
            <a:r>
              <a:rPr lang="ru-RU" sz="18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ОБЛАСТИ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6" name="Рисунок 7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53988" y="87814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447422" y="4824903"/>
            <a:ext cx="1600200" cy="273844"/>
          </a:xfrm>
        </p:spPr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95443" y="552482"/>
            <a:ext cx="13930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050" dirty="0">
                <a:latin typeface="Times New Roman" pitchFamily="18" charset="0"/>
                <a:cs typeface="Times New Roman" pitchFamily="18" charset="0"/>
              </a:rPr>
              <a:t>(в тыс. руб. с НДС)</a:t>
            </a:r>
          </a:p>
        </p:txBody>
      </p:sp>
      <p:graphicFrame>
        <p:nvGraphicFramePr>
          <p:cNvPr id="13" name="Содержимое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8374428"/>
              </p:ext>
            </p:extLst>
          </p:nvPr>
        </p:nvGraphicFramePr>
        <p:xfrm>
          <a:off x="755575" y="794585"/>
          <a:ext cx="7992887" cy="4030318"/>
        </p:xfrm>
        <a:graphic>
          <a:graphicData uri="http://schemas.openxmlformats.org/drawingml/2006/table">
            <a:tbl>
              <a:tblPr/>
              <a:tblGrid>
                <a:gridCol w="2362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875">
                  <a:extLst>
                    <a:ext uri="{9D8B030D-6E8A-4147-A177-3AD203B41FA5}">
                      <a16:colId xmlns:a16="http://schemas.microsoft.com/office/drawing/2014/main" val="2807417973"/>
                    </a:ext>
                  </a:extLst>
                </a:gridCol>
                <a:gridCol w="859267">
                  <a:extLst>
                    <a:ext uri="{9D8B030D-6E8A-4147-A177-3AD203B41FA5}">
                      <a16:colId xmlns:a16="http://schemas.microsoft.com/office/drawing/2014/main" val="3292371962"/>
                    </a:ext>
                  </a:extLst>
                </a:gridCol>
                <a:gridCol w="95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" marR="645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август</a:t>
                      </a:r>
                    </a:p>
                  </a:txBody>
                  <a:tcPr marL="6451" marR="6451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сентябрь</a:t>
                      </a:r>
                    </a:p>
                  </a:txBody>
                  <a:tcPr marL="6451" marR="6451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октябрь</a:t>
                      </a:r>
                    </a:p>
                  </a:txBody>
                  <a:tcPr marL="6451" marR="6451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ноябрь</a:t>
                      </a:r>
                    </a:p>
                  </a:txBody>
                  <a:tcPr marL="6451" marR="6451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декабрь</a:t>
                      </a:r>
                    </a:p>
                  </a:txBody>
                  <a:tcPr marL="6451" marR="6451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ВСЕГО 2022</a:t>
                      </a:r>
                    </a:p>
                  </a:txBody>
                  <a:tcPr marL="6451" marR="6451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Доходы ВСЕГО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10 912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11 964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32 017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49 107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62 792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481 329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67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Поступление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 р/с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5 329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5 428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21 048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26 653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34 080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261 760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468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Субсидия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15 296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14 875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19 021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145 462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805521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Счет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ЕРКЦ (население)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5 584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6 536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10 969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22 454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28 712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219 569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Расходы ВСЕГО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15 701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17 619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41 720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63 944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85 362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695 007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Расходы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 р/с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5 328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5 427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21 048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26 652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34 080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261 760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742013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ФОТ с отчислениями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5 239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5 239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5 239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5 239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5 397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63 030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067364"/>
                  </a:ext>
                </a:extLst>
              </a:tr>
              <a:tr h="237907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Списание по СИП (100%)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15 809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21 413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28 683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198 730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13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Расходы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со счета ЕРКЦ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5 584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6 536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10 969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22 455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28 712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219 569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списание по СИП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1 396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1 634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2 742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5 614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7 178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54 892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ГСМ и ремонт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1 204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2 310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2 880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26 665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964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общехоз. расходы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1 153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1 280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10 791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топливо и т/э ДОК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2 832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2 983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4 918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12 808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20 075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127 221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290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Расходы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не обеспеченные доходами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4 789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5 656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9 703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14 837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22 570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213 678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916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закупка топлива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2 597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3 226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6 167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8 434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14 604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149 288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00757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электроэнергия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1 036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1 213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2 035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4 166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5 327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40 736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тепловая энергия ДОК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1 439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1 841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14 077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001749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аренда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798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798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798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798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798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9 577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62552"/>
                  </a:ext>
                </a:extLst>
              </a:tr>
            </a:tbl>
          </a:graphicData>
        </a:graphic>
      </p:graphicFrame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827583" y="237013"/>
            <a:ext cx="7848872" cy="315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altLang="ru-RU" sz="1600" dirty="0"/>
              <a:t>БЮДЖЕТ ДВИЖЕНИЯ ДЕНЕЖНЫХ СРЕДСТВ ПОМЕСЯЧНО В 2022 ГОДУ</a:t>
            </a: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26" b="97581" l="4762" r="93810"/>
                    </a14:imgEffect>
                  </a14:imgLayer>
                </a14:imgProps>
              </a:ext>
            </a:extLst>
          </a:blip>
          <a:srcRect l="5005"/>
          <a:stretch>
            <a:fillRect/>
          </a:stretch>
        </p:blipFill>
        <p:spPr bwMode="auto">
          <a:xfrm>
            <a:off x="107504" y="78028"/>
            <a:ext cx="580001" cy="72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2132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643462" y="-20538"/>
            <a:ext cx="8249018" cy="58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ru-RU" altLang="ru-RU" sz="1500" dirty="0"/>
              <a:t>ПОТРЕБНОСТЬ В ТОПЛИВЕ </a:t>
            </a:r>
            <a:r>
              <a:rPr lang="ru-RU" altLang="ru-RU" sz="1600" dirty="0"/>
              <a:t>(МАЗУТ М-100)</a:t>
            </a:r>
            <a:r>
              <a:rPr lang="ru-RU" sz="1600" dirty="0"/>
              <a:t> </a:t>
            </a:r>
          </a:p>
          <a:p>
            <a:pPr lvl="0"/>
            <a:r>
              <a:rPr lang="ru-RU" sz="1600" dirty="0"/>
              <a:t>ДЛЯ КОТЕЛЬНЫХ ГОРОДА НЕЛИДОВО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13306" y="2693313"/>
            <a:ext cx="34157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ctr">
              <a:defRPr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Потребность – </a:t>
            </a:r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1 623 </a:t>
            </a:r>
            <a:r>
              <a:rPr lang="ru-RU" sz="1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(май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сентябрь)</a:t>
            </a:r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95462"/>
              </p:ext>
            </p:extLst>
          </p:nvPr>
        </p:nvGraphicFramePr>
        <p:xfrm>
          <a:off x="4719435" y="1428875"/>
          <a:ext cx="4248472" cy="13549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9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77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Выдача</a:t>
                      </a:r>
                      <a:r>
                        <a:rPr lang="ru-RU" sz="14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мазута из областного резерва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F0F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350 </a:t>
                      </a:r>
                      <a:r>
                        <a:rPr lang="ru-RU" sz="1400" b="1" u="none" strike="noStrike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26.02.2021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01.03.2021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8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1 140 </a:t>
                      </a:r>
                      <a:r>
                        <a:rPr lang="ru-RU" sz="1400" b="1" u="none" strike="noStrike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02.03.2021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16.03.2021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8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1 140 </a:t>
                      </a:r>
                      <a:r>
                        <a:rPr lang="ru-RU" sz="1400" b="1" i="0" u="none" strike="noStrike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17.03.2021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24.03.2021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502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 по состоянию на 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24.03.2021</a:t>
                      </a:r>
                      <a:r>
                        <a:rPr lang="ru-RU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выдано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2 630 </a:t>
                      </a:r>
                      <a:r>
                        <a:rPr lang="ru-RU" sz="1400" b="1" i="0" u="none" strike="noStrike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1105339" y="690212"/>
            <a:ext cx="34563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Расход мазута при температуре воздуха:</a:t>
            </a: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 град С - 85 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град С – 77 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+ 3 град С – 70 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249209" y="3378304"/>
            <a:ext cx="43204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fontAlgn="ctr">
              <a:defRPr/>
            </a:pPr>
            <a:r>
              <a:rPr lang="ru-RU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ОЗП 2021–2022 гг. (октябрь 2021 г. – апрель 2022 г)</a:t>
            </a:r>
          </a:p>
        </p:txBody>
      </p:sp>
      <p:pic>
        <p:nvPicPr>
          <p:cNvPr id="19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/>
          </a:blip>
          <a:srcRect l="5005"/>
          <a:stretch>
            <a:fillRect/>
          </a:stretch>
        </p:blipFill>
        <p:spPr bwMode="auto">
          <a:xfrm>
            <a:off x="103567" y="51470"/>
            <a:ext cx="580001" cy="720000"/>
          </a:xfrm>
          <a:prstGeom prst="rect">
            <a:avLst/>
          </a:prstGeom>
          <a:noFill/>
        </p:spPr>
      </p:pic>
      <p:cxnSp>
        <p:nvCxnSpPr>
          <p:cNvPr id="21" name="Прямая соединительная линия 20"/>
          <p:cNvCxnSpPr/>
          <p:nvPr/>
        </p:nvCxnSpPr>
        <p:spPr>
          <a:xfrm flipH="1">
            <a:off x="4572000" y="628038"/>
            <a:ext cx="0" cy="45000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1133627" y="3750613"/>
            <a:ext cx="22636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Потребность – </a:t>
            </a:r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16 769 </a:t>
            </a:r>
            <a:r>
              <a:rPr lang="ru-RU" sz="1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88464" y="668900"/>
            <a:ext cx="374441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Областной резерв топлива по состоянию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01.01.2021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3 493 </a:t>
            </a:r>
            <a:r>
              <a:rPr lang="ru-RU" sz="1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endParaRPr lang="ru-RU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24.03.2021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862 </a:t>
            </a:r>
            <a:r>
              <a:rPr lang="ru-RU" sz="1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endParaRPr lang="ru-RU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4313" y="2978063"/>
            <a:ext cx="449999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31.03.2021 – необходима выдача - </a:t>
            </a:r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862 </a:t>
            </a:r>
            <a:r>
              <a:rPr lang="ru-RU" sz="1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(до 15.04)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748" y="4433027"/>
            <a:ext cx="64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239634" y="1450119"/>
            <a:ext cx="43204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конца отопительного периода 2020–2021 гг.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1142061" y="1712019"/>
            <a:ext cx="3415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01.04 – 14.04 – </a:t>
            </a:r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862 </a:t>
            </a:r>
            <a:r>
              <a:rPr lang="ru-RU" sz="1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(резерв области)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15.04 – 30.04 – </a:t>
            </a:r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 </a:t>
            </a:r>
            <a:r>
              <a:rPr lang="ru-RU" sz="1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доп.потребность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400" i="1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249210" y="2416086"/>
            <a:ext cx="43204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Летний период 2021 г.</a:t>
            </a:r>
            <a:endParaRPr lang="ru-RU" sz="1200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4644008" y="3921899"/>
            <a:ext cx="44999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ctr">
              <a:defRPr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РАСЧЁТ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defTabSz="914400" fontAlgn="ctr">
              <a:buAutoNum type="arabicPeriod"/>
              <a:defRPr/>
            </a:pP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25 615,04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руб./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 </a:t>
            </a:r>
            <a:r>
              <a:rPr lang="ru-RU" sz="1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 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492 032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</a:t>
            </a:r>
          </a:p>
          <a:p>
            <a:pPr marL="342900" indent="-342900" defTabSz="914400" fontAlgn="ctr">
              <a:buAutoNum type="arabicPeriod"/>
              <a:defRPr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25 615,04 руб./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1 623 </a:t>
            </a:r>
            <a:r>
              <a:rPr lang="ru-RU" sz="1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41 573 210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</a:t>
            </a:r>
          </a:p>
          <a:p>
            <a:pPr marL="342900" indent="-342900" defTabSz="914400" fontAlgn="ctr">
              <a:buAutoNum type="arabicPeriod"/>
              <a:defRPr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25 615,04 руб./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16 769 </a:t>
            </a:r>
            <a:r>
              <a:rPr lang="ru-RU" sz="1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429 538 606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</a:t>
            </a:r>
          </a:p>
        </p:txBody>
      </p:sp>
      <p:pic>
        <p:nvPicPr>
          <p:cNvPr id="23" name="Picture 12" descr="https://image.freepik.com/freie-ikonen/heizung-schwarz-werkzeug_318-51283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3802" y1="14537" x2="23802" y2="14537"/>
                        <a14:foregroundMark x1="39617" y1="14377" x2="39617" y2="14377"/>
                        <a14:foregroundMark x1="57668" y1="12460" x2="57668" y2="12460"/>
                        <a14:foregroundMark x1="16454" y1="51917" x2="16454" y2="51917"/>
                        <a14:foregroundMark x1="27476" y1="48722" x2="27476" y2="48722"/>
                        <a14:foregroundMark x1="40575" y1="46326" x2="40575" y2="46326"/>
                        <a14:foregroundMark x1="53514" y1="44249" x2="53514" y2="44249"/>
                        <a14:foregroundMark x1="66613" y1="44249" x2="66613" y2="442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52" y="1750379"/>
            <a:ext cx="371053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https://img2.freepng.ru/20180519/qat/kisspng-tap-water-computer-icons-5b000ff1293253.0859754615267307371688.jp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71111" y1="80000" x2="71111" y2="80000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88" y="1802656"/>
            <a:ext cx="499834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548" y="681304"/>
            <a:ext cx="601715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Рисунок 41"/>
          <p:cNvPicPr>
            <a:picLocks noChangeAspect="1"/>
          </p:cNvPicPr>
          <p:nvPr/>
        </p:nvPicPr>
        <p:blipFill rotWithShape="1"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1" t="7901" r="14691" b="22346"/>
          <a:stretch/>
        </p:blipFill>
        <p:spPr>
          <a:xfrm>
            <a:off x="4674313" y="3880116"/>
            <a:ext cx="329735" cy="324000"/>
          </a:xfrm>
          <a:prstGeom prst="rect">
            <a:avLst/>
          </a:prstGeom>
        </p:spPr>
      </p:pic>
      <p:pic>
        <p:nvPicPr>
          <p:cNvPr id="44" name="Picture 14" descr="https://img2.freepng.ru/20180519/qat/kisspng-tap-water-computer-icons-5b000ff1293253.0859754615267307371688.jp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71111" y1="80000" x2="71111" y2="80000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6" y="2732222"/>
            <a:ext cx="499834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C:\Users\kesarev_dv\Desktop\Новая папка\ТЭЦ.jpg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71" y="780785"/>
            <a:ext cx="400685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xtLst/>
        </p:spPr>
      </p:pic>
      <p:pic>
        <p:nvPicPr>
          <p:cNvPr id="47" name="Picture 12" descr="https://image.freepik.com/freie-ikonen/heizung-schwarz-werkzeug_318-51283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3802" y1="14537" x2="23802" y2="14537"/>
                        <a14:foregroundMark x1="39617" y1="14377" x2="39617" y2="14377"/>
                        <a14:foregroundMark x1="57668" y1="12460" x2="57668" y2="12460"/>
                        <a14:foregroundMark x1="16454" y1="51917" x2="16454" y2="51917"/>
                        <a14:foregroundMark x1="27476" y1="48722" x2="27476" y2="48722"/>
                        <a14:foregroundMark x1="40575" y1="46326" x2="40575" y2="46326"/>
                        <a14:foregroundMark x1="53514" y1="44249" x2="53514" y2="44249"/>
                        <a14:foregroundMark x1="66613" y1="44249" x2="66613" y2="442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25" y="3702419"/>
            <a:ext cx="371053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4" descr="https://img2.freepng.ru/20180519/qat/kisspng-tap-water-computer-icons-5b000ff1293253.0859754615267307371688.jp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71111" y1="80000" x2="71111" y2="80000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00" y="3750581"/>
            <a:ext cx="499834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Прямоугольник 48"/>
          <p:cNvSpPr/>
          <p:nvPr/>
        </p:nvSpPr>
        <p:spPr>
          <a:xfrm>
            <a:off x="753423" y="4558606"/>
            <a:ext cx="3966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fontAlgn="ctr">
              <a:defRPr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С УЧЕТОМ ОЗП 2021-22 : </a:t>
            </a:r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21 884 </a:t>
            </a:r>
            <a:r>
              <a:rPr lang="ru-RU" sz="1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56933" y="3208226"/>
            <a:ext cx="44999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рыночная стоимость мазута на 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24.03.2021             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учётом доставки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25 615,04 </a:t>
            </a:r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руб./</a:t>
            </a:r>
            <a:r>
              <a:rPr lang="ru-RU" sz="1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2" name="Picture 8" descr="https://cdn5.vectorstock.com/i/1000x1000/69/74/oil-barrels-icon-in-black-style-isolated-on-white-vector-12746974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154" b="8239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455"/>
          <a:stretch/>
        </p:blipFill>
        <p:spPr bwMode="auto">
          <a:xfrm>
            <a:off x="557621" y="4455051"/>
            <a:ext cx="40054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4692EA6-7E84-4257-9C99-186B44FC6DA3}"/>
              </a:ext>
            </a:extLst>
          </p:cNvPr>
          <p:cNvSpPr txBox="1"/>
          <p:nvPr/>
        </p:nvSpPr>
        <p:spPr>
          <a:xfrm>
            <a:off x="8832880" y="484606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86938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>
            <a:spLocks noGrp="1"/>
          </p:cNvSpPr>
          <p:nvPr>
            <p:ph type="title"/>
          </p:nvPr>
        </p:nvSpPr>
        <p:spPr>
          <a:xfrm>
            <a:off x="828566" y="122408"/>
            <a:ext cx="7703874" cy="64010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Перечень мер, направленных на завершение ОЗП 2020/2021 годов, подготовку и прохождение ОЗП 2021/2022 годов в </a:t>
            </a:r>
            <a:r>
              <a:rPr lang="ru-RU" sz="1800" b="1" dirty="0" err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гор.Нелидово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626" y="6540501"/>
            <a:ext cx="26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Рисунок 7"/>
          <p:cNvPicPr>
            <a:picLocks noChangeAspect="1" noChangeArrowheads="1"/>
          </p:cNvPicPr>
          <p:nvPr/>
        </p:nvPicPr>
        <p:blipFill>
          <a:blip r:embed="rId4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18079" y="64234"/>
            <a:ext cx="674575" cy="84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832880" y="484606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32" name="Стрелка влево 31"/>
          <p:cNvSpPr/>
          <p:nvPr/>
        </p:nvSpPr>
        <p:spPr>
          <a:xfrm rot="10800000">
            <a:off x="3097350" y="1980343"/>
            <a:ext cx="595801" cy="463190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EFF4F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3" name="Группа 32"/>
          <p:cNvGrpSpPr/>
          <p:nvPr/>
        </p:nvGrpSpPr>
        <p:grpSpPr>
          <a:xfrm>
            <a:off x="803739" y="875223"/>
            <a:ext cx="2298647" cy="2738842"/>
            <a:chOff x="615146" y="1401539"/>
            <a:chExt cx="2345436" cy="1924512"/>
          </a:xfrm>
        </p:grpSpPr>
        <p:sp>
          <p:nvSpPr>
            <p:cNvPr id="34" name="Скругленный прямоугольник 33"/>
            <p:cNvSpPr/>
            <p:nvPr/>
          </p:nvSpPr>
          <p:spPr>
            <a:xfrm>
              <a:off x="615146" y="1401539"/>
              <a:ext cx="2345436" cy="1924512"/>
            </a:xfrm>
            <a:prstGeom prst="roundRect">
              <a:avLst>
                <a:gd name="adj" fmla="val 10000"/>
              </a:avLst>
            </a:prstGeom>
            <a:solidFill>
              <a:srgbClr val="EFF4F5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Скругленный прямоугольник 5"/>
            <p:cNvSpPr/>
            <p:nvPr/>
          </p:nvSpPr>
          <p:spPr>
            <a:xfrm>
              <a:off x="663929" y="1434567"/>
              <a:ext cx="2235524" cy="18695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400" b="0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1. Поддержание текущей операционной деятельности МУП</a:t>
              </a:r>
            </a:p>
            <a:p>
              <a:pPr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ru-RU" sz="1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Необходимы дополнительные финансовые средства в размере 73,2 млн рублей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400" b="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41035FBB-57BB-42B9-BDE6-5D9E6EFC4871}"/>
              </a:ext>
            </a:extLst>
          </p:cNvPr>
          <p:cNvGrpSpPr/>
          <p:nvPr/>
        </p:nvGrpSpPr>
        <p:grpSpPr>
          <a:xfrm>
            <a:off x="3713213" y="883121"/>
            <a:ext cx="4839289" cy="2738841"/>
            <a:chOff x="615146" y="1449703"/>
            <a:chExt cx="2345436" cy="1876348"/>
          </a:xfrm>
        </p:grpSpPr>
        <p:sp>
          <p:nvSpPr>
            <p:cNvPr id="22" name="Скругленный прямоугольник 33">
              <a:extLst>
                <a:ext uri="{FF2B5EF4-FFF2-40B4-BE49-F238E27FC236}">
                  <a16:creationId xmlns:a16="http://schemas.microsoft.com/office/drawing/2014/main" id="{99A87A03-BF5A-47B1-A8AC-AF91F456D2BD}"/>
                </a:ext>
              </a:extLst>
            </p:cNvPr>
            <p:cNvSpPr/>
            <p:nvPr/>
          </p:nvSpPr>
          <p:spPr>
            <a:xfrm>
              <a:off x="615146" y="1449703"/>
              <a:ext cx="2345436" cy="1876348"/>
            </a:xfrm>
            <a:prstGeom prst="roundRect">
              <a:avLst>
                <a:gd name="adj" fmla="val 10000"/>
              </a:avLst>
            </a:prstGeom>
            <a:solidFill>
              <a:srgbClr val="EFF4F5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Скругленный прямоугольник 5">
              <a:extLst>
                <a:ext uri="{FF2B5EF4-FFF2-40B4-BE49-F238E27FC236}">
                  <a16:creationId xmlns:a16="http://schemas.microsoft.com/office/drawing/2014/main" id="{E3971437-BB52-4B2E-9E19-B1C3824030FC}"/>
                </a:ext>
              </a:extLst>
            </p:cNvPr>
            <p:cNvSpPr/>
            <p:nvPr/>
          </p:nvSpPr>
          <p:spPr>
            <a:xfrm>
              <a:off x="667344" y="1629826"/>
              <a:ext cx="2266352" cy="16295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defTabSz="800100">
                <a:spcBef>
                  <a:spcPct val="0"/>
                </a:spcBef>
                <a:spcAft>
                  <a:spcPts val="0"/>
                </a:spcAft>
              </a:pPr>
              <a:r>
                <a:rPr lang="ru-RU" sz="1400" b="0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1.1.Предоставление мазута из резерва области 3 492 </a:t>
              </a:r>
              <a:r>
                <a:rPr lang="ru-RU" sz="1400" b="0" kern="12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тн</a:t>
              </a:r>
              <a:r>
                <a:rPr lang="ru-RU" sz="1400" b="0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</a:t>
              </a:r>
            </a:p>
            <a:p>
              <a:pPr lvl="0" defTabSz="800100">
                <a:spcBef>
                  <a:spcPct val="0"/>
                </a:spcBef>
                <a:spcAft>
                  <a:spcPts val="0"/>
                </a:spcAft>
              </a:pPr>
              <a:r>
                <a:rPr lang="ru-RU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     -    350 </a:t>
              </a:r>
              <a:r>
                <a:rPr lang="ru-RU" sz="14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тн</a:t>
              </a:r>
              <a:r>
                <a:rPr lang="ru-RU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(работа котельных 26.02 - 01.03.2021)</a:t>
              </a:r>
            </a:p>
            <a:p>
              <a:pPr lvl="0" defTabSz="800100">
                <a:spcBef>
                  <a:spcPct val="0"/>
                </a:spcBef>
                <a:spcAft>
                  <a:spcPts val="0"/>
                </a:spcAft>
              </a:pPr>
              <a:r>
                <a:rPr lang="ru-RU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     - 1 140 </a:t>
              </a:r>
              <a:r>
                <a:rPr lang="ru-RU" sz="14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тн</a:t>
              </a:r>
              <a:r>
                <a:rPr lang="ru-RU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(работа котельных 02.03 - 16.03.2021)</a:t>
              </a:r>
            </a:p>
            <a:p>
              <a:pPr lvl="0" defTabSz="800100">
                <a:spcBef>
                  <a:spcPct val="0"/>
                </a:spcBef>
                <a:spcAft>
                  <a:spcPts val="0"/>
                </a:spcAft>
              </a:pPr>
              <a:r>
                <a:rPr lang="ru-RU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     - 1 140 </a:t>
              </a:r>
              <a:r>
                <a:rPr lang="ru-RU" sz="14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тн</a:t>
              </a:r>
              <a:r>
                <a:rPr lang="ru-RU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(работа котельных 16.03 - 31.03.2021)</a:t>
              </a:r>
            </a:p>
            <a:p>
              <a:pPr lvl="0" defTabSz="800100">
                <a:spcBef>
                  <a:spcPct val="0"/>
                </a:spcBef>
                <a:spcAft>
                  <a:spcPts val="0"/>
                </a:spcAft>
              </a:pPr>
              <a:r>
                <a:rPr lang="ru-RU" sz="1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           -    862 </a:t>
              </a:r>
              <a:r>
                <a:rPr lang="ru-RU" sz="1400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тн</a:t>
              </a:r>
              <a:r>
                <a:rPr lang="ru-RU" sz="1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(работа котельных 01.04. -14.04.2021)</a:t>
              </a:r>
              <a:endParaRPr lang="ru-RU" sz="1400" b="0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lvl="0" defTabSz="800100">
                <a:spcBef>
                  <a:spcPct val="0"/>
                </a:spcBef>
                <a:spcAft>
                  <a:spcPts val="0"/>
                </a:spcAft>
              </a:pPr>
              <a:r>
                <a:rPr lang="ru-RU" sz="1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1.2.Закупка мазута (</a:t>
              </a:r>
              <a:r>
                <a:rPr lang="ru-RU" sz="1400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заверш</a:t>
              </a:r>
              <a:r>
                <a:rPr lang="ru-RU" sz="1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. ОЗП + лето) - 63,4 </a:t>
              </a:r>
              <a:r>
                <a:rPr lang="ru-RU" sz="1400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млн.руб</a:t>
              </a:r>
              <a:endParaRPr lang="ru-RU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lvl="0" defTabSz="800100">
                <a:spcBef>
                  <a:spcPct val="0"/>
                </a:spcBef>
                <a:spcAft>
                  <a:spcPts val="0"/>
                </a:spcAft>
              </a:pPr>
              <a:r>
                <a:rPr lang="ru-RU" sz="1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           -    800 </a:t>
              </a:r>
              <a:r>
                <a:rPr lang="ru-RU" sz="1400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тн</a:t>
              </a:r>
              <a:r>
                <a:rPr lang="ru-RU" sz="1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(работа котельных 15.04. -30.04.2021)</a:t>
              </a:r>
              <a:endParaRPr lang="ru-RU" sz="1400" b="0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ru-RU" sz="1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           - 1 623 </a:t>
              </a:r>
              <a:r>
                <a:rPr lang="ru-RU" sz="1400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тн</a:t>
              </a:r>
              <a:r>
                <a:rPr lang="ru-RU" sz="1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(ГВС в период        01.05. -30.09.2021)</a:t>
              </a:r>
            </a:p>
            <a:p>
              <a:pPr lvl="0" defTabSz="800100">
                <a:spcBef>
                  <a:spcPct val="0"/>
                </a:spcBef>
                <a:spcAft>
                  <a:spcPts val="0"/>
                </a:spcAft>
              </a:pPr>
              <a:r>
                <a:rPr lang="ru-RU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1.3.Закупка СУГ в </a:t>
              </a:r>
              <a:r>
                <a:rPr lang="ru-RU" sz="14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муницпальный</a:t>
              </a:r>
              <a:r>
                <a:rPr lang="ru-RU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резерв – 23,0 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млн </a:t>
              </a:r>
              <a:r>
                <a:rPr lang="ru-RU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руб</a:t>
              </a:r>
              <a:endPara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lvl="0" defTabSz="800100">
                <a:spcBef>
                  <a:spcPct val="0"/>
                </a:spcBef>
                <a:spcAft>
                  <a:spcPts val="0"/>
                </a:spcAft>
              </a:pPr>
              <a:r>
                <a:rPr lang="ru-RU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     -    490 </a:t>
              </a:r>
              <a:r>
                <a:rPr lang="ru-RU" sz="14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тн</a:t>
              </a:r>
              <a:r>
                <a:rPr lang="ru-RU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(работа котельных 02.03. -30.04.2021)</a:t>
              </a:r>
              <a:endParaRPr lang="ru-RU" sz="1400" b="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lvl="0" defTabSz="800100">
                <a:spcBef>
                  <a:spcPct val="0"/>
                </a:spcBef>
                <a:spcAft>
                  <a:spcPts val="0"/>
                </a:spcAft>
              </a:pPr>
              <a:r>
                <a:rPr lang="ru-RU" sz="1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1.4.Закупка СУГ для ГВС лето (ср-ва МУП)- 9,8 </a:t>
              </a:r>
              <a:r>
                <a:rPr lang="ru-RU" sz="1400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млн.руб</a:t>
              </a:r>
              <a:endParaRPr lang="ru-RU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lvl="0" defTabSz="800100">
                <a:spcBef>
                  <a:spcPct val="0"/>
                </a:spcBef>
                <a:spcAft>
                  <a:spcPts val="0"/>
                </a:spcAft>
              </a:pPr>
              <a:r>
                <a:rPr lang="ru-RU" sz="1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           -    222 </a:t>
              </a:r>
              <a:r>
                <a:rPr lang="ru-RU" sz="1400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тн</a:t>
              </a:r>
              <a:r>
                <a:rPr lang="ru-RU" sz="1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(работа котельных 01.05. -30.09.2021)</a:t>
              </a:r>
              <a:endParaRPr lang="ru-RU" sz="1400" b="0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600" b="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8" name="Стрелка влево 31">
            <a:extLst>
              <a:ext uri="{FF2B5EF4-FFF2-40B4-BE49-F238E27FC236}">
                <a16:creationId xmlns:a16="http://schemas.microsoft.com/office/drawing/2014/main" id="{E1C17EC6-F316-419C-9EB0-70515C2D6680}"/>
              </a:ext>
            </a:extLst>
          </p:cNvPr>
          <p:cNvSpPr/>
          <p:nvPr/>
        </p:nvSpPr>
        <p:spPr>
          <a:xfrm rot="10800000">
            <a:off x="3091300" y="4012225"/>
            <a:ext cx="595801" cy="463190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EFF4F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D6B5A20D-4EA5-4A2B-BB69-7C8C01E97B8E}"/>
              </a:ext>
            </a:extLst>
          </p:cNvPr>
          <p:cNvGrpSpPr/>
          <p:nvPr/>
        </p:nvGrpSpPr>
        <p:grpSpPr>
          <a:xfrm>
            <a:off x="792654" y="3726772"/>
            <a:ext cx="2298647" cy="992410"/>
            <a:chOff x="615146" y="1401539"/>
            <a:chExt cx="2345436" cy="1924512"/>
          </a:xfrm>
        </p:grpSpPr>
        <p:sp>
          <p:nvSpPr>
            <p:cNvPr id="40" name="Скругленный прямоугольник 33">
              <a:extLst>
                <a:ext uri="{FF2B5EF4-FFF2-40B4-BE49-F238E27FC236}">
                  <a16:creationId xmlns:a16="http://schemas.microsoft.com/office/drawing/2014/main" id="{E3D97107-3423-4372-8B75-C70F81B4C2F8}"/>
                </a:ext>
              </a:extLst>
            </p:cNvPr>
            <p:cNvSpPr/>
            <p:nvPr/>
          </p:nvSpPr>
          <p:spPr>
            <a:xfrm>
              <a:off x="615146" y="1401539"/>
              <a:ext cx="2345436" cy="1924512"/>
            </a:xfrm>
            <a:prstGeom prst="roundRect">
              <a:avLst>
                <a:gd name="adj" fmla="val 10000"/>
              </a:avLst>
            </a:prstGeom>
            <a:solidFill>
              <a:srgbClr val="EFF4F5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Скругленный прямоугольник 5">
              <a:extLst>
                <a:ext uri="{FF2B5EF4-FFF2-40B4-BE49-F238E27FC236}">
                  <a16:creationId xmlns:a16="http://schemas.microsoft.com/office/drawing/2014/main" id="{D654F96E-3C1E-431B-BD32-1180DFCB53FA}"/>
                </a:ext>
              </a:extLst>
            </p:cNvPr>
            <p:cNvSpPr/>
            <p:nvPr/>
          </p:nvSpPr>
          <p:spPr>
            <a:xfrm>
              <a:off x="670102" y="1401540"/>
              <a:ext cx="2235524" cy="18695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400" b="0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2. Консолидация активов в государственную собственность                Тверской области</a:t>
              </a:r>
            </a:p>
          </p:txBody>
        </p: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FCFDC328-1530-49D5-A9C6-85712C035C6B}"/>
              </a:ext>
            </a:extLst>
          </p:cNvPr>
          <p:cNvGrpSpPr/>
          <p:nvPr/>
        </p:nvGrpSpPr>
        <p:grpSpPr>
          <a:xfrm>
            <a:off x="3687101" y="3726775"/>
            <a:ext cx="4839289" cy="992407"/>
            <a:chOff x="615146" y="1449703"/>
            <a:chExt cx="2345436" cy="1876348"/>
          </a:xfrm>
        </p:grpSpPr>
        <p:sp>
          <p:nvSpPr>
            <p:cNvPr id="43" name="Скругленный прямоугольник 33">
              <a:extLst>
                <a:ext uri="{FF2B5EF4-FFF2-40B4-BE49-F238E27FC236}">
                  <a16:creationId xmlns:a16="http://schemas.microsoft.com/office/drawing/2014/main" id="{36D2B9C0-88C1-49DD-95BE-5D4DD3BECF03}"/>
                </a:ext>
              </a:extLst>
            </p:cNvPr>
            <p:cNvSpPr/>
            <p:nvPr/>
          </p:nvSpPr>
          <p:spPr>
            <a:xfrm>
              <a:off x="615146" y="1449703"/>
              <a:ext cx="2345436" cy="1876348"/>
            </a:xfrm>
            <a:prstGeom prst="roundRect">
              <a:avLst>
                <a:gd name="adj" fmla="val 10000"/>
              </a:avLst>
            </a:prstGeom>
            <a:solidFill>
              <a:srgbClr val="EFF4F5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u-RU" dirty="0"/>
            </a:p>
          </p:txBody>
        </p:sp>
        <p:sp>
          <p:nvSpPr>
            <p:cNvPr id="44" name="Скругленный прямоугольник 5">
              <a:extLst>
                <a:ext uri="{FF2B5EF4-FFF2-40B4-BE49-F238E27FC236}">
                  <a16:creationId xmlns:a16="http://schemas.microsoft.com/office/drawing/2014/main" id="{82B71C21-0055-4644-8728-6F32310EE9F6}"/>
                </a:ext>
              </a:extLst>
            </p:cNvPr>
            <p:cNvSpPr/>
            <p:nvPr/>
          </p:nvSpPr>
          <p:spPr>
            <a:xfrm>
              <a:off x="667344" y="1485156"/>
              <a:ext cx="2266352" cy="17742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defTabSz="800100">
                <a:spcBef>
                  <a:spcPct val="0"/>
                </a:spcBef>
                <a:spcAft>
                  <a:spcPts val="0"/>
                </a:spcAft>
              </a:pPr>
              <a:r>
                <a:rPr lang="ru-RU" sz="1400" b="0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Реорганизация </a:t>
              </a:r>
              <a:r>
                <a:rPr lang="ru-RU" sz="1400" b="0" kern="12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МУПа</a:t>
              </a:r>
              <a:r>
                <a:rPr lang="ru-RU" sz="1400" b="0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в ГУП в срок до 31.05.2021 </a:t>
              </a:r>
              <a:endParaRPr lang="ru-RU" sz="1400" b="0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54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626" y="6540501"/>
            <a:ext cx="26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Рисунок 7"/>
          <p:cNvPicPr>
            <a:picLocks noChangeAspect="1" noChangeArrowheads="1"/>
          </p:cNvPicPr>
          <p:nvPr/>
        </p:nvPicPr>
        <p:blipFill>
          <a:blip r:embed="rId4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53991" y="72747"/>
            <a:ext cx="674575" cy="84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832880" y="484606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32" name="Стрелка влево 31"/>
          <p:cNvSpPr/>
          <p:nvPr/>
        </p:nvSpPr>
        <p:spPr>
          <a:xfrm rot="10800000">
            <a:off x="3081796" y="1372296"/>
            <a:ext cx="626903" cy="463190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EFF4F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3" name="Группа 32"/>
          <p:cNvGrpSpPr/>
          <p:nvPr/>
        </p:nvGrpSpPr>
        <p:grpSpPr>
          <a:xfrm>
            <a:off x="733747" y="935920"/>
            <a:ext cx="2402814" cy="1632747"/>
            <a:chOff x="594322" y="1516290"/>
            <a:chExt cx="2345436" cy="2046216"/>
          </a:xfrm>
        </p:grpSpPr>
        <p:sp>
          <p:nvSpPr>
            <p:cNvPr id="34" name="Скругленный прямоугольник 33"/>
            <p:cNvSpPr/>
            <p:nvPr/>
          </p:nvSpPr>
          <p:spPr>
            <a:xfrm>
              <a:off x="594322" y="1516290"/>
              <a:ext cx="2345436" cy="1924512"/>
            </a:xfrm>
            <a:prstGeom prst="roundRect">
              <a:avLst>
                <a:gd name="adj" fmla="val 10000"/>
              </a:avLst>
            </a:prstGeom>
            <a:solidFill>
              <a:srgbClr val="EFF4F5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Скругленный прямоугольник 5"/>
            <p:cNvSpPr/>
            <p:nvPr/>
          </p:nvSpPr>
          <p:spPr>
            <a:xfrm>
              <a:off x="658142" y="1692950"/>
              <a:ext cx="2235524" cy="18695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400" b="0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3. Модернизация теплоэнергетического комплекса Нелидово</a:t>
              </a:r>
            </a:p>
            <a:p>
              <a:pPr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ru-RU" sz="1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Необходимы дополнительные финансовые средства в размере 87 млн рублей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400" b="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41035FBB-57BB-42B9-BDE6-5D9E6EFC4871}"/>
              </a:ext>
            </a:extLst>
          </p:cNvPr>
          <p:cNvGrpSpPr/>
          <p:nvPr/>
        </p:nvGrpSpPr>
        <p:grpSpPr>
          <a:xfrm>
            <a:off x="3708699" y="932454"/>
            <a:ext cx="4839289" cy="1482042"/>
            <a:chOff x="605076" y="1508776"/>
            <a:chExt cx="2345436" cy="1927519"/>
          </a:xfrm>
        </p:grpSpPr>
        <p:sp>
          <p:nvSpPr>
            <p:cNvPr id="22" name="Скругленный прямоугольник 33">
              <a:extLst>
                <a:ext uri="{FF2B5EF4-FFF2-40B4-BE49-F238E27FC236}">
                  <a16:creationId xmlns:a16="http://schemas.microsoft.com/office/drawing/2014/main" id="{99A87A03-BF5A-47B1-A8AC-AF91F456D2BD}"/>
                </a:ext>
              </a:extLst>
            </p:cNvPr>
            <p:cNvSpPr/>
            <p:nvPr/>
          </p:nvSpPr>
          <p:spPr>
            <a:xfrm>
              <a:off x="605076" y="1508776"/>
              <a:ext cx="2345436" cy="1876348"/>
            </a:xfrm>
            <a:prstGeom prst="roundRect">
              <a:avLst>
                <a:gd name="adj" fmla="val 10000"/>
              </a:avLst>
            </a:prstGeom>
            <a:solidFill>
              <a:srgbClr val="EFF4F5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Скругленный прямоугольник 5">
              <a:extLst>
                <a:ext uri="{FF2B5EF4-FFF2-40B4-BE49-F238E27FC236}">
                  <a16:creationId xmlns:a16="http://schemas.microsoft.com/office/drawing/2014/main" id="{E3971437-BB52-4B2E-9E19-B1C3824030FC}"/>
                </a:ext>
              </a:extLst>
            </p:cNvPr>
            <p:cNvSpPr/>
            <p:nvPr/>
          </p:nvSpPr>
          <p:spPr>
            <a:xfrm>
              <a:off x="667343" y="1740070"/>
              <a:ext cx="2266352" cy="16962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defTabSz="800100">
                <a:spcBef>
                  <a:spcPct val="0"/>
                </a:spcBef>
                <a:spcAft>
                  <a:spcPts val="0"/>
                </a:spcAft>
              </a:pPr>
              <a:r>
                <a:rPr lang="ru-RU" sz="1400" b="0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3.1.Капитальный ремонт магистральных тепловых сетей:</a:t>
              </a:r>
            </a:p>
            <a:p>
              <a:pPr lvl="0" defTabSz="800100">
                <a:spcBef>
                  <a:spcPct val="0"/>
                </a:spcBef>
                <a:spcAft>
                  <a:spcPts val="0"/>
                </a:spcAft>
              </a:pPr>
              <a:r>
                <a:rPr lang="ru-RU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- 24,4 </a:t>
              </a:r>
              <a:r>
                <a:rPr lang="ru-RU" sz="14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млн.руб</a:t>
              </a:r>
              <a:r>
                <a:rPr lang="ru-RU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(01.06 - 01.08.2021), эффект - 8,5 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млн р/год</a:t>
              </a:r>
              <a:endPara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lvl="0" defTabSz="800100">
                <a:spcBef>
                  <a:spcPct val="0"/>
                </a:spcBef>
                <a:spcAft>
                  <a:spcPts val="0"/>
                </a:spcAft>
              </a:pPr>
              <a:r>
                <a:rPr lang="ru-RU" sz="1400" b="0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3.2.Капитальный ремонт экономайзеров котельных №5-9:</a:t>
              </a:r>
            </a:p>
            <a:p>
              <a:pPr lvl="0" defTabSz="800100">
                <a:spcBef>
                  <a:spcPct val="0"/>
                </a:spcBef>
                <a:spcAft>
                  <a:spcPts val="0"/>
                </a:spcAft>
              </a:pPr>
              <a:r>
                <a:rPr lang="ru-RU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- 4,1 </a:t>
              </a:r>
              <a:r>
                <a:rPr lang="ru-RU" sz="14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млн.руб</a:t>
              </a:r>
              <a:r>
                <a:rPr lang="ru-RU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(01.06 - 01.09.2021), эффект - 7,8 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млн р/год</a:t>
              </a:r>
              <a:r>
                <a:rPr lang="ru-RU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pPr lvl="0" defTabSz="800100">
                <a:spcBef>
                  <a:spcPct val="0"/>
                </a:spcBef>
                <a:spcAft>
                  <a:spcPts val="0"/>
                </a:spcAft>
              </a:pPr>
              <a:r>
                <a:rPr lang="ru-RU" sz="1400" b="0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3.3.Перевод котла ДКВР 20/13 котельной №9 на </a:t>
              </a:r>
              <a:r>
                <a:rPr lang="ru-RU" sz="1400" b="0" kern="12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шепу</a:t>
              </a:r>
              <a:r>
                <a:rPr lang="ru-RU" sz="1400" b="0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</a:t>
              </a:r>
            </a:p>
            <a:p>
              <a:pPr lvl="0" defTabSz="800100">
                <a:spcBef>
                  <a:spcPct val="0"/>
                </a:spcBef>
                <a:spcAft>
                  <a:spcPts val="0"/>
                </a:spcAft>
              </a:pPr>
              <a:r>
                <a:rPr lang="ru-RU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- 58,5 </a:t>
              </a:r>
              <a:r>
                <a:rPr lang="ru-RU" sz="14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млн.руб</a:t>
              </a:r>
              <a:r>
                <a:rPr lang="ru-RU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(01.06 - 01.10.2021), эффект - 52,4 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млн р/год</a:t>
              </a:r>
              <a:endParaRPr lang="ru-RU" sz="1400" b="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600" b="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8" name="Стрелка влево 31">
            <a:extLst>
              <a:ext uri="{FF2B5EF4-FFF2-40B4-BE49-F238E27FC236}">
                <a16:creationId xmlns:a16="http://schemas.microsoft.com/office/drawing/2014/main" id="{E1C17EC6-F316-419C-9EB0-70515C2D6680}"/>
              </a:ext>
            </a:extLst>
          </p:cNvPr>
          <p:cNvSpPr/>
          <p:nvPr/>
        </p:nvSpPr>
        <p:spPr>
          <a:xfrm rot="10800000">
            <a:off x="3097348" y="2787274"/>
            <a:ext cx="595801" cy="463190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EFF4F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D6B5A20D-4EA5-4A2B-BB69-7C8C01E97B8E}"/>
              </a:ext>
            </a:extLst>
          </p:cNvPr>
          <p:cNvGrpSpPr/>
          <p:nvPr/>
        </p:nvGrpSpPr>
        <p:grpSpPr>
          <a:xfrm>
            <a:off x="728134" y="2547413"/>
            <a:ext cx="2402813" cy="1006579"/>
            <a:chOff x="615146" y="1401539"/>
            <a:chExt cx="2345436" cy="1951989"/>
          </a:xfrm>
        </p:grpSpPr>
        <p:sp>
          <p:nvSpPr>
            <p:cNvPr id="40" name="Скругленный прямоугольник 33">
              <a:extLst>
                <a:ext uri="{FF2B5EF4-FFF2-40B4-BE49-F238E27FC236}">
                  <a16:creationId xmlns:a16="http://schemas.microsoft.com/office/drawing/2014/main" id="{E3D97107-3423-4372-8B75-C70F81B4C2F8}"/>
                </a:ext>
              </a:extLst>
            </p:cNvPr>
            <p:cNvSpPr/>
            <p:nvPr/>
          </p:nvSpPr>
          <p:spPr>
            <a:xfrm>
              <a:off x="615146" y="1401539"/>
              <a:ext cx="2345436" cy="1924512"/>
            </a:xfrm>
            <a:prstGeom prst="roundRect">
              <a:avLst>
                <a:gd name="adj" fmla="val 10000"/>
              </a:avLst>
            </a:prstGeom>
            <a:solidFill>
              <a:srgbClr val="EFF4F5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Скругленный прямоугольник 5">
              <a:extLst>
                <a:ext uri="{FF2B5EF4-FFF2-40B4-BE49-F238E27FC236}">
                  <a16:creationId xmlns:a16="http://schemas.microsoft.com/office/drawing/2014/main" id="{D654F96E-3C1E-431B-BD32-1180DFCB53FA}"/>
                </a:ext>
              </a:extLst>
            </p:cNvPr>
            <p:cNvSpPr/>
            <p:nvPr/>
          </p:nvSpPr>
          <p:spPr>
            <a:xfrm>
              <a:off x="670100" y="1483972"/>
              <a:ext cx="2235524" cy="18695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400" b="0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4. Приобретение мазута, СУГ по минимально возможной цене</a:t>
              </a:r>
            </a:p>
          </p:txBody>
        </p: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FCFDC328-1530-49D5-A9C6-85712C035C6B}"/>
              </a:ext>
            </a:extLst>
          </p:cNvPr>
          <p:cNvGrpSpPr/>
          <p:nvPr/>
        </p:nvGrpSpPr>
        <p:grpSpPr>
          <a:xfrm>
            <a:off x="3701161" y="2508211"/>
            <a:ext cx="4839289" cy="992407"/>
            <a:chOff x="615146" y="1449703"/>
            <a:chExt cx="2345436" cy="1876348"/>
          </a:xfrm>
        </p:grpSpPr>
        <p:sp>
          <p:nvSpPr>
            <p:cNvPr id="43" name="Скругленный прямоугольник 33">
              <a:extLst>
                <a:ext uri="{FF2B5EF4-FFF2-40B4-BE49-F238E27FC236}">
                  <a16:creationId xmlns:a16="http://schemas.microsoft.com/office/drawing/2014/main" id="{36D2B9C0-88C1-49DD-95BE-5D4DD3BECF03}"/>
                </a:ext>
              </a:extLst>
            </p:cNvPr>
            <p:cNvSpPr/>
            <p:nvPr/>
          </p:nvSpPr>
          <p:spPr>
            <a:xfrm>
              <a:off x="615146" y="1449703"/>
              <a:ext cx="2345436" cy="1876348"/>
            </a:xfrm>
            <a:prstGeom prst="roundRect">
              <a:avLst>
                <a:gd name="adj" fmla="val 10000"/>
              </a:avLst>
            </a:prstGeom>
            <a:solidFill>
              <a:srgbClr val="EFF4F5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u-RU" dirty="0"/>
            </a:p>
          </p:txBody>
        </p:sp>
        <p:sp>
          <p:nvSpPr>
            <p:cNvPr id="44" name="Скругленный прямоугольник 5">
              <a:extLst>
                <a:ext uri="{FF2B5EF4-FFF2-40B4-BE49-F238E27FC236}">
                  <a16:creationId xmlns:a16="http://schemas.microsoft.com/office/drawing/2014/main" id="{82B71C21-0055-4644-8728-6F32310EE9F6}"/>
                </a:ext>
              </a:extLst>
            </p:cNvPr>
            <p:cNvSpPr/>
            <p:nvPr/>
          </p:nvSpPr>
          <p:spPr>
            <a:xfrm>
              <a:off x="667343" y="1497833"/>
              <a:ext cx="2266352" cy="17742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defTabSz="800100">
                <a:spcBef>
                  <a:spcPct val="0"/>
                </a:spcBef>
                <a:spcAft>
                  <a:spcPts val="0"/>
                </a:spcAft>
              </a:pPr>
              <a:r>
                <a:rPr lang="ru-RU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Сумма затрат на мазут и СУГ в тарифе </a:t>
              </a:r>
              <a:r>
                <a:rPr lang="ru-RU" sz="14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МУПа</a:t>
              </a:r>
              <a:r>
                <a:rPr lang="ru-RU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– 345 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млн </a:t>
              </a:r>
              <a:r>
                <a:rPr lang="ru-RU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руб</a:t>
              </a:r>
              <a:endPara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lvl="0" defTabSz="800100">
                <a:spcBef>
                  <a:spcPct val="0"/>
                </a:spcBef>
                <a:spcAft>
                  <a:spcPts val="0"/>
                </a:spcAft>
              </a:pPr>
              <a:r>
                <a:rPr lang="ru-RU" sz="1400" b="0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          - в текущем уровне цен на топливо – 540 </a:t>
              </a:r>
              <a:r>
                <a:rPr lang="ru-RU" sz="1400" b="0" kern="1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млн </a:t>
              </a:r>
              <a:r>
                <a:rPr lang="ru-RU" sz="1400" b="0" kern="12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руб</a:t>
              </a:r>
              <a:endParaRPr lang="ru-RU" sz="1400" b="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lvl="0" defTabSz="800100">
                <a:spcBef>
                  <a:spcPct val="0"/>
                </a:spcBef>
                <a:spcAft>
                  <a:spcPts val="0"/>
                </a:spcAft>
              </a:pPr>
              <a:r>
                <a:rPr lang="ru-RU" sz="1400" b="0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Закупка топлива по цене ниже установленной в тарифе даст экономию на сумму закупленного объема</a:t>
              </a:r>
              <a:endParaRPr lang="ru-RU" sz="1400" b="0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0" name="Стрелка влево 31">
            <a:extLst>
              <a:ext uri="{FF2B5EF4-FFF2-40B4-BE49-F238E27FC236}">
                <a16:creationId xmlns:a16="http://schemas.microsoft.com/office/drawing/2014/main" id="{DD42B1AB-FF96-48A0-83E9-CE495291FFDB}"/>
              </a:ext>
            </a:extLst>
          </p:cNvPr>
          <p:cNvSpPr/>
          <p:nvPr/>
        </p:nvSpPr>
        <p:spPr>
          <a:xfrm rot="10800000">
            <a:off x="3081796" y="3916133"/>
            <a:ext cx="595801" cy="463190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EFF4F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5AF5F99E-818F-41DF-A2DC-C6C90CEFB4F7}"/>
              </a:ext>
            </a:extLst>
          </p:cNvPr>
          <p:cNvGrpSpPr/>
          <p:nvPr/>
        </p:nvGrpSpPr>
        <p:grpSpPr>
          <a:xfrm>
            <a:off x="733748" y="3626848"/>
            <a:ext cx="2393466" cy="1150810"/>
            <a:chOff x="615146" y="1360084"/>
            <a:chExt cx="2345436" cy="1965967"/>
          </a:xfrm>
        </p:grpSpPr>
        <p:sp>
          <p:nvSpPr>
            <p:cNvPr id="25" name="Скругленный прямоугольник 33">
              <a:extLst>
                <a:ext uri="{FF2B5EF4-FFF2-40B4-BE49-F238E27FC236}">
                  <a16:creationId xmlns:a16="http://schemas.microsoft.com/office/drawing/2014/main" id="{420573C2-4CA4-4C4C-AA76-9C084AD15409}"/>
                </a:ext>
              </a:extLst>
            </p:cNvPr>
            <p:cNvSpPr/>
            <p:nvPr/>
          </p:nvSpPr>
          <p:spPr>
            <a:xfrm>
              <a:off x="615146" y="1360084"/>
              <a:ext cx="2345436" cy="1965967"/>
            </a:xfrm>
            <a:prstGeom prst="roundRect">
              <a:avLst>
                <a:gd name="adj" fmla="val 10000"/>
              </a:avLst>
            </a:prstGeom>
            <a:solidFill>
              <a:srgbClr val="EFF4F5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Скругленный прямоугольник 5">
              <a:extLst>
                <a:ext uri="{FF2B5EF4-FFF2-40B4-BE49-F238E27FC236}">
                  <a16:creationId xmlns:a16="http://schemas.microsoft.com/office/drawing/2014/main" id="{AFECC1CE-2608-4080-A1AE-3F9F093A66B3}"/>
                </a:ext>
              </a:extLst>
            </p:cNvPr>
            <p:cNvSpPr/>
            <p:nvPr/>
          </p:nvSpPr>
          <p:spPr>
            <a:xfrm>
              <a:off x="670102" y="1401540"/>
              <a:ext cx="2235524" cy="18695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400" b="0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5. </a:t>
              </a:r>
              <a:r>
                <a:rPr lang="ru-RU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Внесение изменений в НПА Тверской области</a:t>
              </a:r>
              <a:endParaRPr lang="ru-RU" sz="1400" b="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836A7C1B-D59C-4FF7-AF5A-87B57A72A2E0}"/>
              </a:ext>
            </a:extLst>
          </p:cNvPr>
          <p:cNvGrpSpPr/>
          <p:nvPr/>
        </p:nvGrpSpPr>
        <p:grpSpPr>
          <a:xfrm>
            <a:off x="3693149" y="3581180"/>
            <a:ext cx="4839289" cy="1366834"/>
            <a:chOff x="615146" y="1185573"/>
            <a:chExt cx="2345436" cy="2140478"/>
          </a:xfrm>
        </p:grpSpPr>
        <p:sp>
          <p:nvSpPr>
            <p:cNvPr id="28" name="Скругленный прямоугольник 33">
              <a:extLst>
                <a:ext uri="{FF2B5EF4-FFF2-40B4-BE49-F238E27FC236}">
                  <a16:creationId xmlns:a16="http://schemas.microsoft.com/office/drawing/2014/main" id="{6E843C81-D75A-46B0-AB55-2D9A6032A371}"/>
                </a:ext>
              </a:extLst>
            </p:cNvPr>
            <p:cNvSpPr/>
            <p:nvPr/>
          </p:nvSpPr>
          <p:spPr>
            <a:xfrm>
              <a:off x="615146" y="1185573"/>
              <a:ext cx="2345436" cy="2140478"/>
            </a:xfrm>
            <a:prstGeom prst="roundRect">
              <a:avLst>
                <a:gd name="adj" fmla="val 10000"/>
              </a:avLst>
            </a:prstGeom>
            <a:solidFill>
              <a:srgbClr val="EFF4F5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u-RU" dirty="0"/>
            </a:p>
          </p:txBody>
        </p:sp>
        <p:sp>
          <p:nvSpPr>
            <p:cNvPr id="29" name="Скругленный прямоугольник 5">
              <a:extLst>
                <a:ext uri="{FF2B5EF4-FFF2-40B4-BE49-F238E27FC236}">
                  <a16:creationId xmlns:a16="http://schemas.microsoft.com/office/drawing/2014/main" id="{446EC748-497F-4CD1-BBBD-8D59A760622E}"/>
                </a:ext>
              </a:extLst>
            </p:cNvPr>
            <p:cNvSpPr/>
            <p:nvPr/>
          </p:nvSpPr>
          <p:spPr>
            <a:xfrm>
              <a:off x="667344" y="1225350"/>
              <a:ext cx="2266352" cy="20340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just" defTabSz="800100">
                <a:spcBef>
                  <a:spcPct val="0"/>
                </a:spcBef>
                <a:spcAft>
                  <a:spcPts val="0"/>
                </a:spcAft>
              </a:pPr>
              <a:r>
                <a:rPr lang="ru-RU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Внесение изменений в НПА: </a:t>
              </a:r>
            </a:p>
            <a:p>
              <a:pPr lvl="0" algn="just" defTabSz="800100">
                <a:spcBef>
                  <a:spcPct val="0"/>
                </a:spcBef>
                <a:spcAft>
                  <a:spcPts val="0"/>
                </a:spcAft>
              </a:pPr>
              <a:r>
                <a:rPr lang="ru-RU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- порядок выдачи топлива из областного резерва (добавить возможность выдачи на условиях возврата - </a:t>
              </a:r>
              <a:r>
                <a:rPr lang="ru-RU" sz="14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ГУПу</a:t>
              </a:r>
              <a:r>
                <a:rPr lang="ru-RU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), </a:t>
              </a:r>
            </a:p>
            <a:p>
              <a:pPr lvl="0" algn="just" defTabSz="800100">
                <a:spcBef>
                  <a:spcPct val="0"/>
                </a:spcBef>
                <a:spcAft>
                  <a:spcPts val="0"/>
                </a:spcAft>
              </a:pPr>
              <a:r>
                <a:rPr lang="ru-RU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- закон Тверской области № 84-ЗО «Об областном бюджете на 2021 год и плановый период 2022-2023 годов, </a:t>
              </a:r>
            </a:p>
            <a:p>
              <a:pPr lvl="0" algn="just" defTabSz="800100">
                <a:spcBef>
                  <a:spcPct val="0"/>
                </a:spcBef>
                <a:spcAft>
                  <a:spcPts val="0"/>
                </a:spcAft>
              </a:pPr>
              <a:r>
                <a:rPr lang="ru-RU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- гос. программу «ЖКХ и энергетика» на 2020-2024 годы</a:t>
              </a:r>
              <a:endParaRPr lang="ru-RU" sz="1400" b="0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0" name="Заголовок 20">
            <a:extLst>
              <a:ext uri="{FF2B5EF4-FFF2-40B4-BE49-F238E27FC236}">
                <a16:creationId xmlns:a16="http://schemas.microsoft.com/office/drawing/2014/main" id="{6D3C5C89-5FA2-42AF-8F90-B7FE59A1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566" y="122408"/>
            <a:ext cx="7703874" cy="64010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Перечень мер, направленных на завершение ОЗП 2020/2021 годов, подготовку и прохождение ОЗП 2021/2022 годов в </a:t>
            </a:r>
            <a:r>
              <a:rPr lang="ru-RU" sz="1800" b="1" dirty="0" err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гор.Нелидово</a:t>
            </a:r>
            <a:endParaRPr lang="ru-RU" sz="18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3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626" y="6540501"/>
            <a:ext cx="26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Рисунок 7"/>
          <p:cNvPicPr>
            <a:picLocks noChangeAspect="1" noChangeArrowheads="1"/>
          </p:cNvPicPr>
          <p:nvPr/>
        </p:nvPicPr>
        <p:blipFill>
          <a:blip r:embed="rId4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53991" y="72747"/>
            <a:ext cx="674575" cy="84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832880" y="484606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32" name="Стрелка влево 31"/>
          <p:cNvSpPr/>
          <p:nvPr/>
        </p:nvSpPr>
        <p:spPr>
          <a:xfrm rot="10800000">
            <a:off x="3097346" y="1443944"/>
            <a:ext cx="626903" cy="463190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EFF4F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3" name="Группа 32"/>
          <p:cNvGrpSpPr/>
          <p:nvPr/>
        </p:nvGrpSpPr>
        <p:grpSpPr>
          <a:xfrm>
            <a:off x="806628" y="931038"/>
            <a:ext cx="2313455" cy="1328477"/>
            <a:chOff x="594322" y="1516290"/>
            <a:chExt cx="2258211" cy="1820519"/>
          </a:xfrm>
        </p:grpSpPr>
        <p:sp>
          <p:nvSpPr>
            <p:cNvPr id="34" name="Скругленный прямоугольник 33"/>
            <p:cNvSpPr/>
            <p:nvPr/>
          </p:nvSpPr>
          <p:spPr>
            <a:xfrm>
              <a:off x="594322" y="1516290"/>
              <a:ext cx="2258211" cy="1820519"/>
            </a:xfrm>
            <a:prstGeom prst="roundRect">
              <a:avLst>
                <a:gd name="adj" fmla="val 10000"/>
              </a:avLst>
            </a:prstGeom>
            <a:solidFill>
              <a:srgbClr val="EFF4F5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Скругленный прямоугольник 5"/>
            <p:cNvSpPr/>
            <p:nvPr/>
          </p:nvSpPr>
          <p:spPr>
            <a:xfrm>
              <a:off x="647235" y="1731924"/>
              <a:ext cx="2176144" cy="14594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ru-RU" sz="1400" b="0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. Принятие НПА о предоставлении субсидии               на компенсацию </a:t>
              </a:r>
              <a:r>
                <a:rPr lang="ru-RU" sz="1400" b="0" kern="12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межтарифной</a:t>
              </a:r>
              <a:r>
                <a:rPr lang="ru-RU" sz="1400" b="0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разницы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проект – 139 </a:t>
              </a:r>
              <a:r>
                <a:rPr lang="ru-RU" sz="1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млн рублей</a:t>
              </a:r>
              <a:endParaRPr lang="ru-RU" sz="1400" b="0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41035FBB-57BB-42B9-BDE6-5D9E6EFC4871}"/>
              </a:ext>
            </a:extLst>
          </p:cNvPr>
          <p:cNvGrpSpPr/>
          <p:nvPr/>
        </p:nvGrpSpPr>
        <p:grpSpPr>
          <a:xfrm>
            <a:off x="3718172" y="956660"/>
            <a:ext cx="4757703" cy="1328477"/>
            <a:chOff x="605076" y="1508776"/>
            <a:chExt cx="2305893" cy="1786285"/>
          </a:xfrm>
        </p:grpSpPr>
        <p:sp>
          <p:nvSpPr>
            <p:cNvPr id="22" name="Скругленный прямоугольник 33">
              <a:extLst>
                <a:ext uri="{FF2B5EF4-FFF2-40B4-BE49-F238E27FC236}">
                  <a16:creationId xmlns:a16="http://schemas.microsoft.com/office/drawing/2014/main" id="{99A87A03-BF5A-47B1-A8AC-AF91F456D2BD}"/>
                </a:ext>
              </a:extLst>
            </p:cNvPr>
            <p:cNvSpPr/>
            <p:nvPr/>
          </p:nvSpPr>
          <p:spPr>
            <a:xfrm>
              <a:off x="605076" y="1508776"/>
              <a:ext cx="2277083" cy="1700968"/>
            </a:xfrm>
            <a:prstGeom prst="roundRect">
              <a:avLst>
                <a:gd name="adj" fmla="val 10000"/>
              </a:avLst>
            </a:prstGeom>
            <a:solidFill>
              <a:srgbClr val="EFF4F5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u-RU" dirty="0"/>
            </a:p>
          </p:txBody>
        </p:sp>
        <p:sp>
          <p:nvSpPr>
            <p:cNvPr id="36" name="Скругленный прямоугольник 5">
              <a:extLst>
                <a:ext uri="{FF2B5EF4-FFF2-40B4-BE49-F238E27FC236}">
                  <a16:creationId xmlns:a16="http://schemas.microsoft.com/office/drawing/2014/main" id="{E3971437-BB52-4B2E-9E19-B1C3824030FC}"/>
                </a:ext>
              </a:extLst>
            </p:cNvPr>
            <p:cNvSpPr/>
            <p:nvPr/>
          </p:nvSpPr>
          <p:spPr>
            <a:xfrm>
              <a:off x="644617" y="1598836"/>
              <a:ext cx="2266352" cy="16962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600" b="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8" name="Стрелка влево 31">
            <a:extLst>
              <a:ext uri="{FF2B5EF4-FFF2-40B4-BE49-F238E27FC236}">
                <a16:creationId xmlns:a16="http://schemas.microsoft.com/office/drawing/2014/main" id="{E1C17EC6-F316-419C-9EB0-70515C2D6680}"/>
              </a:ext>
            </a:extLst>
          </p:cNvPr>
          <p:cNvSpPr/>
          <p:nvPr/>
        </p:nvSpPr>
        <p:spPr>
          <a:xfrm rot="10800000">
            <a:off x="3097348" y="2787274"/>
            <a:ext cx="595801" cy="463190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EFF4F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D6B5A20D-4EA5-4A2B-BB69-7C8C01E97B8E}"/>
              </a:ext>
            </a:extLst>
          </p:cNvPr>
          <p:cNvGrpSpPr/>
          <p:nvPr/>
        </p:nvGrpSpPr>
        <p:grpSpPr>
          <a:xfrm>
            <a:off x="806628" y="2358639"/>
            <a:ext cx="2317189" cy="1232837"/>
            <a:chOff x="615146" y="1401539"/>
            <a:chExt cx="2345436" cy="1951989"/>
          </a:xfrm>
        </p:grpSpPr>
        <p:sp>
          <p:nvSpPr>
            <p:cNvPr id="40" name="Скругленный прямоугольник 33">
              <a:extLst>
                <a:ext uri="{FF2B5EF4-FFF2-40B4-BE49-F238E27FC236}">
                  <a16:creationId xmlns:a16="http://schemas.microsoft.com/office/drawing/2014/main" id="{E3D97107-3423-4372-8B75-C70F81B4C2F8}"/>
                </a:ext>
              </a:extLst>
            </p:cNvPr>
            <p:cNvSpPr/>
            <p:nvPr/>
          </p:nvSpPr>
          <p:spPr>
            <a:xfrm>
              <a:off x="615146" y="1401539"/>
              <a:ext cx="2345436" cy="1924512"/>
            </a:xfrm>
            <a:prstGeom prst="roundRect">
              <a:avLst>
                <a:gd name="adj" fmla="val 10000"/>
              </a:avLst>
            </a:prstGeom>
            <a:solidFill>
              <a:srgbClr val="EFF4F5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Скругленный прямоугольник 5">
              <a:extLst>
                <a:ext uri="{FF2B5EF4-FFF2-40B4-BE49-F238E27FC236}">
                  <a16:creationId xmlns:a16="http://schemas.microsoft.com/office/drawing/2014/main" id="{D654F96E-3C1E-431B-BD32-1180DFCB53FA}"/>
                </a:ext>
              </a:extLst>
            </p:cNvPr>
            <p:cNvSpPr/>
            <p:nvPr/>
          </p:nvSpPr>
          <p:spPr>
            <a:xfrm>
              <a:off x="670100" y="1483972"/>
              <a:ext cx="2235524" cy="18695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400" b="0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7. Заключение соглашения о реструктуризации долга МУП с кредиторами </a:t>
              </a:r>
            </a:p>
          </p:txBody>
        </p: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FCFDC328-1530-49D5-A9C6-85712C035C6B}"/>
              </a:ext>
            </a:extLst>
          </p:cNvPr>
          <p:cNvGrpSpPr/>
          <p:nvPr/>
        </p:nvGrpSpPr>
        <p:grpSpPr>
          <a:xfrm>
            <a:off x="3693149" y="2358639"/>
            <a:ext cx="4767924" cy="1240185"/>
            <a:chOff x="615146" y="1449703"/>
            <a:chExt cx="2345436" cy="1876348"/>
          </a:xfrm>
        </p:grpSpPr>
        <p:sp>
          <p:nvSpPr>
            <p:cNvPr id="43" name="Скругленный прямоугольник 33">
              <a:extLst>
                <a:ext uri="{FF2B5EF4-FFF2-40B4-BE49-F238E27FC236}">
                  <a16:creationId xmlns:a16="http://schemas.microsoft.com/office/drawing/2014/main" id="{36D2B9C0-88C1-49DD-95BE-5D4DD3BECF03}"/>
                </a:ext>
              </a:extLst>
            </p:cNvPr>
            <p:cNvSpPr/>
            <p:nvPr/>
          </p:nvSpPr>
          <p:spPr>
            <a:xfrm>
              <a:off x="615146" y="1449703"/>
              <a:ext cx="2345436" cy="1876348"/>
            </a:xfrm>
            <a:prstGeom prst="roundRect">
              <a:avLst>
                <a:gd name="adj" fmla="val 10000"/>
              </a:avLst>
            </a:prstGeom>
            <a:solidFill>
              <a:srgbClr val="EFF4F5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u-RU" dirty="0"/>
            </a:p>
          </p:txBody>
        </p:sp>
        <p:sp>
          <p:nvSpPr>
            <p:cNvPr id="44" name="Скругленный прямоугольник 5">
              <a:extLst>
                <a:ext uri="{FF2B5EF4-FFF2-40B4-BE49-F238E27FC236}">
                  <a16:creationId xmlns:a16="http://schemas.microsoft.com/office/drawing/2014/main" id="{82B71C21-0055-4644-8728-6F32310EE9F6}"/>
                </a:ext>
              </a:extLst>
            </p:cNvPr>
            <p:cNvSpPr/>
            <p:nvPr/>
          </p:nvSpPr>
          <p:spPr>
            <a:xfrm>
              <a:off x="667343" y="1497833"/>
              <a:ext cx="2266352" cy="17742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defTabSz="800100">
                <a:spcBef>
                  <a:spcPct val="0"/>
                </a:spcBef>
                <a:spcAft>
                  <a:spcPts val="0"/>
                </a:spcAft>
              </a:pPr>
              <a:endParaRPr lang="ru-RU" sz="1400" b="0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0" name="Стрелка влево 31">
            <a:extLst>
              <a:ext uri="{FF2B5EF4-FFF2-40B4-BE49-F238E27FC236}">
                <a16:creationId xmlns:a16="http://schemas.microsoft.com/office/drawing/2014/main" id="{DD42B1AB-FF96-48A0-83E9-CE495291FFDB}"/>
              </a:ext>
            </a:extLst>
          </p:cNvPr>
          <p:cNvSpPr/>
          <p:nvPr/>
        </p:nvSpPr>
        <p:spPr>
          <a:xfrm rot="10800000">
            <a:off x="3112898" y="3932488"/>
            <a:ext cx="595801" cy="463190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EFF4F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5AF5F99E-818F-41DF-A2DC-C6C90CEFB4F7}"/>
              </a:ext>
            </a:extLst>
          </p:cNvPr>
          <p:cNvGrpSpPr/>
          <p:nvPr/>
        </p:nvGrpSpPr>
        <p:grpSpPr>
          <a:xfrm>
            <a:off x="813758" y="3680810"/>
            <a:ext cx="2313455" cy="1165250"/>
            <a:chOff x="615146" y="1360084"/>
            <a:chExt cx="2345436" cy="1965967"/>
          </a:xfrm>
        </p:grpSpPr>
        <p:sp>
          <p:nvSpPr>
            <p:cNvPr id="25" name="Скругленный прямоугольник 33">
              <a:extLst>
                <a:ext uri="{FF2B5EF4-FFF2-40B4-BE49-F238E27FC236}">
                  <a16:creationId xmlns:a16="http://schemas.microsoft.com/office/drawing/2014/main" id="{420573C2-4CA4-4C4C-AA76-9C084AD15409}"/>
                </a:ext>
              </a:extLst>
            </p:cNvPr>
            <p:cNvSpPr/>
            <p:nvPr/>
          </p:nvSpPr>
          <p:spPr>
            <a:xfrm>
              <a:off x="615146" y="1360084"/>
              <a:ext cx="2345436" cy="1965967"/>
            </a:xfrm>
            <a:prstGeom prst="roundRect">
              <a:avLst>
                <a:gd name="adj" fmla="val 10000"/>
              </a:avLst>
            </a:prstGeom>
            <a:solidFill>
              <a:srgbClr val="EFF4F5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Скругленный прямоугольник 5">
              <a:extLst>
                <a:ext uri="{FF2B5EF4-FFF2-40B4-BE49-F238E27FC236}">
                  <a16:creationId xmlns:a16="http://schemas.microsoft.com/office/drawing/2014/main" id="{AFECC1CE-2608-4080-A1AE-3F9F093A66B3}"/>
                </a:ext>
              </a:extLst>
            </p:cNvPr>
            <p:cNvSpPr/>
            <p:nvPr/>
          </p:nvSpPr>
          <p:spPr>
            <a:xfrm>
              <a:off x="670102" y="1401540"/>
              <a:ext cx="2235524" cy="18695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400" b="0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8. 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Сокращение </a:t>
              </a:r>
              <a:r>
                <a:rPr lang="ru-RU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дебиторской 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задолженности</a:t>
              </a:r>
              <a:endParaRPr lang="ru-RU" sz="1400" b="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836A7C1B-D59C-4FF7-AF5A-87B57A72A2E0}"/>
              </a:ext>
            </a:extLst>
          </p:cNvPr>
          <p:cNvGrpSpPr/>
          <p:nvPr/>
        </p:nvGrpSpPr>
        <p:grpSpPr>
          <a:xfrm>
            <a:off x="3693149" y="3680809"/>
            <a:ext cx="4782726" cy="1245913"/>
            <a:chOff x="615146" y="1185573"/>
            <a:chExt cx="2333183" cy="2073851"/>
          </a:xfrm>
        </p:grpSpPr>
        <p:sp>
          <p:nvSpPr>
            <p:cNvPr id="28" name="Скругленный прямоугольник 33">
              <a:extLst>
                <a:ext uri="{FF2B5EF4-FFF2-40B4-BE49-F238E27FC236}">
                  <a16:creationId xmlns:a16="http://schemas.microsoft.com/office/drawing/2014/main" id="{6E843C81-D75A-46B0-AB55-2D9A6032A371}"/>
                </a:ext>
              </a:extLst>
            </p:cNvPr>
            <p:cNvSpPr/>
            <p:nvPr/>
          </p:nvSpPr>
          <p:spPr>
            <a:xfrm>
              <a:off x="615146" y="1185573"/>
              <a:ext cx="2333183" cy="2018189"/>
            </a:xfrm>
            <a:prstGeom prst="roundRect">
              <a:avLst>
                <a:gd name="adj" fmla="val 10000"/>
              </a:avLst>
            </a:prstGeom>
            <a:solidFill>
              <a:srgbClr val="EFF4F5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u-RU" dirty="0"/>
            </a:p>
          </p:txBody>
        </p:sp>
        <p:sp>
          <p:nvSpPr>
            <p:cNvPr id="29" name="Скругленный прямоугольник 5">
              <a:extLst>
                <a:ext uri="{FF2B5EF4-FFF2-40B4-BE49-F238E27FC236}">
                  <a16:creationId xmlns:a16="http://schemas.microsoft.com/office/drawing/2014/main" id="{446EC748-497F-4CD1-BBBD-8D59A760622E}"/>
                </a:ext>
              </a:extLst>
            </p:cNvPr>
            <p:cNvSpPr/>
            <p:nvPr/>
          </p:nvSpPr>
          <p:spPr>
            <a:xfrm>
              <a:off x="667344" y="1225350"/>
              <a:ext cx="2266352" cy="20340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just" defTabSz="800100">
                <a:spcBef>
                  <a:spcPct val="0"/>
                </a:spcBef>
                <a:spcAft>
                  <a:spcPts val="0"/>
                </a:spcAft>
              </a:pPr>
              <a:endParaRPr lang="ru-RU" sz="1400" b="0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0" name="Скругленный прямоугольник 5">
            <a:extLst>
              <a:ext uri="{FF2B5EF4-FFF2-40B4-BE49-F238E27FC236}">
                <a16:creationId xmlns:a16="http://schemas.microsoft.com/office/drawing/2014/main" id="{446EC748-497F-4CD1-BBBD-8D59A760622E}"/>
              </a:ext>
            </a:extLst>
          </p:cNvPr>
          <p:cNvSpPr/>
          <p:nvPr/>
        </p:nvSpPr>
        <p:spPr>
          <a:xfrm>
            <a:off x="3849726" y="1149624"/>
            <a:ext cx="4426310" cy="9900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lvl="0" defTabSz="800100">
              <a:spcBef>
                <a:spcPct val="0"/>
              </a:spcBef>
              <a:spcAft>
                <a:spcPts val="0"/>
              </a:spcAft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Субсидия перечисляется на расчетный счет </a:t>
            </a:r>
            <a:r>
              <a:rPr lang="ru-RU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МУПа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0" defTabSz="800100">
              <a:spcBef>
                <a:spcPct val="0"/>
              </a:spcBef>
              <a:spcAft>
                <a:spcPts val="0"/>
              </a:spcAft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направляется на:</a:t>
            </a:r>
          </a:p>
          <a:p>
            <a:pPr marL="285750" lvl="0" indent="-285750" defTabSz="800100">
              <a:spcBef>
                <a:spcPct val="0"/>
              </a:spcBef>
              <a:spcAft>
                <a:spcPts val="0"/>
              </a:spcAft>
              <a:buFontTx/>
              <a:buChar char="-"/>
            </a:pPr>
            <a:r>
              <a:rPr lang="ru-RU" sz="1400" b="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оплату кредиторской задолженности,</a:t>
            </a:r>
          </a:p>
          <a:p>
            <a:pPr marL="285750" lvl="0" indent="-285750" defTabSz="800100">
              <a:spcBef>
                <a:spcPct val="0"/>
              </a:spcBef>
              <a:spcAft>
                <a:spcPts val="0"/>
              </a:spcAft>
              <a:buFontTx/>
              <a:buChar char="-"/>
            </a:pPr>
            <a:r>
              <a:rPr lang="ru-RU" sz="1400" b="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выплату заработной платы и начислений,</a:t>
            </a:r>
          </a:p>
          <a:p>
            <a:pPr marL="285750" lvl="0" indent="-285750" defTabSz="800100">
              <a:spcBef>
                <a:spcPct val="0"/>
              </a:spcBef>
              <a:spcAft>
                <a:spcPts val="0"/>
              </a:spcAft>
              <a:buFontTx/>
              <a:buChar char="-"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оплату налогов в бюджеты всех уровней.</a:t>
            </a:r>
            <a:endParaRPr lang="ru-RU" sz="1400" b="0" kern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Скругленный прямоугольник 5">
            <a:extLst>
              <a:ext uri="{FF2B5EF4-FFF2-40B4-BE49-F238E27FC236}">
                <a16:creationId xmlns:a16="http://schemas.microsoft.com/office/drawing/2014/main" id="{446EC748-497F-4CD1-BBBD-8D59A760622E}"/>
              </a:ext>
            </a:extLst>
          </p:cNvPr>
          <p:cNvSpPr/>
          <p:nvPr/>
        </p:nvSpPr>
        <p:spPr>
          <a:xfrm>
            <a:off x="3770152" y="3711521"/>
            <a:ext cx="4646280" cy="110196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lvl="0" defTabSz="800100">
              <a:spcBef>
                <a:spcPct val="0"/>
              </a:spcBef>
              <a:spcAft>
                <a:spcPts val="0"/>
              </a:spcAft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31.03.2021 – разработка плана ликвидации (снижения уровня) дебиторской задолженности в период до 30.09.2021 Администрирование работы по снижению дебиторской задолженности </a:t>
            </a:r>
            <a:r>
              <a:rPr lang="ru-RU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МУПа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силами ООО «ЕРКЦ» </a:t>
            </a:r>
            <a:endParaRPr lang="ru-RU" sz="1400" b="0" kern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Скругленный прямоугольник 5">
            <a:extLst>
              <a:ext uri="{FF2B5EF4-FFF2-40B4-BE49-F238E27FC236}">
                <a16:creationId xmlns:a16="http://schemas.microsoft.com/office/drawing/2014/main" id="{446EC748-497F-4CD1-BBBD-8D59A760622E}"/>
              </a:ext>
            </a:extLst>
          </p:cNvPr>
          <p:cNvSpPr/>
          <p:nvPr/>
        </p:nvSpPr>
        <p:spPr>
          <a:xfrm>
            <a:off x="3829254" y="2352504"/>
            <a:ext cx="4537864" cy="11704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lvl="0" defTabSz="800100">
              <a:spcBef>
                <a:spcPct val="0"/>
              </a:spcBef>
              <a:spcAft>
                <a:spcPts val="0"/>
              </a:spcAft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30.04.2021 - организация совета (собрания) кредиторов, рассмотрение проекта соглашения на заседании совета.</a:t>
            </a:r>
          </a:p>
          <a:p>
            <a:pPr lvl="0" defTabSz="800100">
              <a:spcBef>
                <a:spcPct val="0"/>
              </a:spcBef>
              <a:spcAft>
                <a:spcPts val="0"/>
              </a:spcAft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31.05.2021 – подписание единого соглашения на 5 лет, с периодом действия начиная с 01.08.2021 года.</a:t>
            </a:r>
          </a:p>
          <a:p>
            <a:pPr lvl="0" defTabSz="800100">
              <a:spcBef>
                <a:spcPct val="0"/>
              </a:spcBef>
              <a:spcAft>
                <a:spcPts val="0"/>
              </a:spcAft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31.07.2021 – подписание мировых соглашений в суде, снятие исполнительного производства </a:t>
            </a:r>
          </a:p>
        </p:txBody>
      </p:sp>
      <p:sp>
        <p:nvSpPr>
          <p:cNvPr id="31" name="Заголовок 20">
            <a:extLst>
              <a:ext uri="{FF2B5EF4-FFF2-40B4-BE49-F238E27FC236}">
                <a16:creationId xmlns:a16="http://schemas.microsoft.com/office/drawing/2014/main" id="{4ED18AF0-9AE6-44BD-808D-0DE88C97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562" y="35392"/>
            <a:ext cx="7703874" cy="76827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Перечень мероприятий, направленных на подготовку и прохождение осенне-зимнего периода в Нелидовском городском округе</a:t>
            </a:r>
          </a:p>
        </p:txBody>
      </p:sp>
    </p:spTree>
    <p:extLst>
      <p:ext uri="{BB962C8B-B14F-4D97-AF65-F5344CB8AC3E}">
        <p14:creationId xmlns:p14="http://schemas.microsoft.com/office/powerpoint/2010/main" val="94040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>
            <a:spLocks noGrp="1"/>
          </p:cNvSpPr>
          <p:nvPr>
            <p:ph type="title"/>
          </p:nvPr>
        </p:nvSpPr>
        <p:spPr>
          <a:xfrm>
            <a:off x="1115616" y="72747"/>
            <a:ext cx="7343833" cy="66804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Мероприятия по модернизации объектов теплоснабжения </a:t>
            </a:r>
            <a:r>
              <a:rPr lang="ru-RU" sz="1800" b="1" dirty="0" err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Нелидовского</a:t>
            </a: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городского округа 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626" y="6540501"/>
            <a:ext cx="26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Рисунок 7"/>
          <p:cNvPicPr>
            <a:picLocks noChangeAspect="1" noChangeArrowheads="1"/>
          </p:cNvPicPr>
          <p:nvPr/>
        </p:nvPicPr>
        <p:blipFill>
          <a:blip r:embed="rId4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32967" y="52798"/>
            <a:ext cx="674575" cy="84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832880" y="484606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206392"/>
              </p:ext>
            </p:extLst>
          </p:nvPr>
        </p:nvGraphicFramePr>
        <p:xfrm>
          <a:off x="755576" y="740797"/>
          <a:ext cx="7955901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497">
                  <a:extLst>
                    <a:ext uri="{9D8B030D-6E8A-4147-A177-3AD203B41FA5}">
                      <a16:colId xmlns:a16="http://schemas.microsoft.com/office/drawing/2014/main" val="389087541"/>
                    </a:ext>
                  </a:extLst>
                </a:gridCol>
                <a:gridCol w="3559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7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201">
                <a:tc>
                  <a:txBody>
                    <a:bodyPr/>
                    <a:lstStyle/>
                    <a:p>
                      <a:pPr algn="ctr"/>
                      <a:r>
                        <a:rPr lang="ru-RU" sz="135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3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Мероприятие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Цель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939">
                <a:tc>
                  <a:txBody>
                    <a:bodyPr/>
                    <a:lstStyle/>
                    <a:p>
                      <a:pPr algn="ctr"/>
                      <a:r>
                        <a:rPr lang="ru-RU" sz="13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3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Модернизация котельной </a:t>
                      </a:r>
                    </a:p>
                    <a:p>
                      <a:pPr algn="ctr"/>
                      <a:r>
                        <a:rPr lang="ru-RU" sz="13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9 центральной части города (перевод на щепу)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Снижение зависимости </a:t>
                      </a:r>
                    </a:p>
                    <a:p>
                      <a:pPr algn="ctr"/>
                      <a:r>
                        <a:rPr lang="ru-RU" sz="13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роста цен на мазут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Положительный экономический эффект  </a:t>
                      </a:r>
                      <a:br>
                        <a:rPr lang="ru-RU" sz="13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3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r>
                        <a:rPr lang="ru-RU" sz="13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,4 </a:t>
                      </a:r>
                      <a:r>
                        <a:rPr lang="ru-RU" sz="13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</a:t>
                      </a:r>
                      <a:r>
                        <a:rPr lang="ru-RU" sz="13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3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</a:t>
                      </a:r>
                      <a:r>
                        <a:rPr lang="ru-RU" sz="13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в год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939">
                <a:tc>
                  <a:txBody>
                    <a:bodyPr/>
                    <a:lstStyle/>
                    <a:p>
                      <a:pPr algn="ctr"/>
                      <a:r>
                        <a:rPr lang="ru-RU" sz="13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3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Капитальный ремонт магистральных тепловых сетей от котельной №9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Снижение сверхнормативных потерь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Положительный экономический эффект  </a:t>
                      </a:r>
                      <a:br>
                        <a:rPr lang="ru-RU" sz="13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3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8,5</a:t>
                      </a:r>
                      <a:r>
                        <a:rPr lang="ru-RU" sz="13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3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</a:t>
                      </a:r>
                      <a:r>
                        <a:rPr lang="ru-RU" sz="13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3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</a:t>
                      </a:r>
                      <a:r>
                        <a:rPr lang="ru-RU" sz="13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939">
                <a:tc>
                  <a:txBody>
                    <a:bodyPr/>
                    <a:lstStyle/>
                    <a:p>
                      <a:pPr algn="ctr"/>
                      <a:r>
                        <a:rPr lang="ru-RU" sz="13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3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Капитальный ремонт экономайзеров паровых котлов ДКВР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Снижение удельного расхода мазута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Положительный экономический эффект  </a:t>
                      </a:r>
                      <a:br>
                        <a:rPr lang="ru-RU" sz="13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3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7,8</a:t>
                      </a:r>
                      <a:r>
                        <a:rPr lang="ru-RU" sz="13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3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</a:t>
                      </a:r>
                      <a:r>
                        <a:rPr lang="ru-RU" sz="13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3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</a:t>
                      </a:r>
                      <a:r>
                        <a:rPr lang="ru-RU" sz="13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959736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420365"/>
              </p:ext>
            </p:extLst>
          </p:nvPr>
        </p:nvGraphicFramePr>
        <p:xfrm>
          <a:off x="755576" y="3163957"/>
          <a:ext cx="7955899" cy="1931055"/>
        </p:xfrm>
        <a:graphic>
          <a:graphicData uri="http://schemas.openxmlformats.org/drawingml/2006/table">
            <a:tbl>
              <a:tblPr/>
              <a:tblGrid>
                <a:gridCol w="315343">
                  <a:extLst>
                    <a:ext uri="{9D8B030D-6E8A-4147-A177-3AD203B41FA5}">
                      <a16:colId xmlns:a16="http://schemas.microsoft.com/office/drawing/2014/main" val="3553142031"/>
                    </a:ext>
                  </a:extLst>
                </a:gridCol>
                <a:gridCol w="3425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88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" marR="7200" marT="72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Показатель</a:t>
                      </a:r>
                    </a:p>
                  </a:txBody>
                  <a:tcPr marL="7200" marR="7200" marT="72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июнь -декабрь 2021</a:t>
                      </a:r>
                    </a:p>
                  </a:txBody>
                  <a:tcPr marL="7200" marR="7200" marT="72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 полугодие 2022</a:t>
                      </a:r>
                    </a:p>
                  </a:txBody>
                  <a:tcPr marL="7200" marR="7200" marT="72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 полугодие 2022</a:t>
                      </a:r>
                    </a:p>
                  </a:txBody>
                  <a:tcPr marL="7200" marR="7200" marT="72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 полугодие 2023</a:t>
                      </a:r>
                    </a:p>
                  </a:txBody>
                  <a:tcPr marL="7200" marR="7200" marT="72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ИТОГО</a:t>
                      </a:r>
                    </a:p>
                  </a:txBody>
                  <a:tcPr marL="7200" marR="7200" marT="72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39">
                <a:tc>
                  <a:txBody>
                    <a:bodyPr/>
                    <a:lstStyle/>
                    <a:p>
                      <a:pPr algn="ctr" fontAlgn="ctr"/>
                      <a:endParaRPr lang="ru-RU" sz="135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350" b="0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Экономический эффект от модернизации</a:t>
                      </a:r>
                      <a:r>
                        <a:rPr lang="ru-RU" sz="1350" b="0" i="0" u="none" strike="noStrike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350" b="0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всего, в т.ч.:</a:t>
                      </a:r>
                    </a:p>
                  </a:txBody>
                  <a:tcPr marL="36000" marR="36000" marT="72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42,4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59,2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36,9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53,0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191,5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0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35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35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перевод </a:t>
                      </a:r>
                      <a:r>
                        <a:rPr lang="ru-RU" sz="1350" b="0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котла ДКВР на щепу</a:t>
                      </a:r>
                    </a:p>
                  </a:txBody>
                  <a:tcPr marL="36000" marR="36000" marT="72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28,8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35,3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29,5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36,1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129,7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3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35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35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капитальный</a:t>
                      </a:r>
                      <a:r>
                        <a:rPr lang="ru-RU" sz="135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350" b="0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ремонт сетей и экономайзеров</a:t>
                      </a:r>
                    </a:p>
                  </a:txBody>
                  <a:tcPr marL="36000" marR="36000" marT="72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6,1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50" b="0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10,1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50" b="0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6,1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50" b="0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10,1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32,4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00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5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35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72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5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ввод </a:t>
                      </a:r>
                      <a:r>
                        <a:rPr lang="ru-RU" sz="1350" b="0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котельной ДОК-2</a:t>
                      </a:r>
                    </a:p>
                  </a:txBody>
                  <a:tcPr marL="36000" marR="36000" marT="72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-3,1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0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-3,5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-6,6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514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>
            <a:spLocks noGrp="1"/>
          </p:cNvSpPr>
          <p:nvPr>
            <p:ph type="title"/>
          </p:nvPr>
        </p:nvSpPr>
        <p:spPr>
          <a:xfrm>
            <a:off x="796833" y="105670"/>
            <a:ext cx="8136904" cy="76827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Характеристика мероприятий по модернизации объектов имущественного комплекса системы теплоснабжения </a:t>
            </a:r>
            <a:r>
              <a:rPr lang="ru-RU" sz="1800" b="1" dirty="0" err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Нелидовского</a:t>
            </a: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городского округа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626" y="6540501"/>
            <a:ext cx="26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Рисунок 7"/>
          <p:cNvPicPr>
            <a:picLocks noChangeAspect="1" noChangeArrowheads="1"/>
          </p:cNvPicPr>
          <p:nvPr/>
        </p:nvPicPr>
        <p:blipFill>
          <a:blip r:embed="rId4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43642" y="68198"/>
            <a:ext cx="674575" cy="84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802737" y="483748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679765"/>
              </p:ext>
            </p:extLst>
          </p:nvPr>
        </p:nvGraphicFramePr>
        <p:xfrm>
          <a:off x="683567" y="911417"/>
          <a:ext cx="8223301" cy="34503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91091">
                  <a:extLst>
                    <a:ext uri="{9D8B030D-6E8A-4147-A177-3AD203B41FA5}">
                      <a16:colId xmlns:a16="http://schemas.microsoft.com/office/drawing/2014/main" val="748459352"/>
                    </a:ext>
                  </a:extLst>
                </a:gridCol>
                <a:gridCol w="196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65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5684">
                <a:tc rowSpan="2">
                  <a:txBody>
                    <a:bodyPr/>
                    <a:lstStyle/>
                    <a:p>
                      <a:pPr algn="ctr"/>
                      <a:r>
                        <a:rPr lang="ru-RU" sz="115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lang="ru-RU" sz="115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15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Мероприятие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15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Текущее состояние </a:t>
                      </a:r>
                    </a:p>
                    <a:p>
                      <a:pPr algn="ctr"/>
                      <a:r>
                        <a:rPr lang="ru-RU" sz="115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 01.03.2021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15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Сроки реализации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15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Объемы финансирования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15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Проблемы реализации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70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5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Дата </a:t>
                      </a:r>
                    </a:p>
                    <a:p>
                      <a:pPr algn="ctr"/>
                      <a:r>
                        <a:rPr lang="ru-RU" sz="115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начала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5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Дата окончания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9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Модернизация котельной № 9 с</a:t>
                      </a:r>
                      <a:r>
                        <a:rPr lang="ru-RU" sz="115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переводом на щепу </a:t>
                      </a:r>
                      <a:r>
                        <a:rPr lang="ru-RU" sz="1150" b="1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1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Получено положи-тельное заключение госэкспертизы проекта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Май </a:t>
                      </a:r>
                    </a:p>
                    <a:p>
                      <a:pPr algn="ctr"/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Ноябрь </a:t>
                      </a:r>
                    </a:p>
                    <a:p>
                      <a:pPr algn="ctr"/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СМР:</a:t>
                      </a:r>
                      <a:r>
                        <a:rPr lang="ru-RU" sz="115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58,5 </a:t>
                      </a:r>
                      <a:r>
                        <a:rPr lang="ru-RU" sz="115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млн</a:t>
                      </a:r>
                      <a:r>
                        <a:rPr lang="ru-RU" sz="115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15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руб</a:t>
                      </a:r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Отсутствие объекта в АИП, отсутствие доли </a:t>
                      </a:r>
                      <a:r>
                        <a:rPr lang="ru-RU" sz="115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софинансирования</a:t>
                      </a:r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в бюджете МО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9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Кап.ремонт</a:t>
                      </a:r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тепловых сетей </a:t>
                      </a:r>
                      <a:r>
                        <a:rPr lang="ru-RU" sz="115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1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Получено положи-тельное заключение госэкспертизы проекта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Май </a:t>
                      </a:r>
                    </a:p>
                    <a:p>
                      <a:pPr algn="ctr"/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Июль </a:t>
                      </a:r>
                    </a:p>
                    <a:p>
                      <a:pPr algn="ctr"/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СМР: 24,4 </a:t>
                      </a:r>
                      <a:r>
                        <a:rPr lang="ru-RU" sz="115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млн</a:t>
                      </a:r>
                      <a:r>
                        <a:rPr lang="ru-RU" sz="115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15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руб</a:t>
                      </a:r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algn="ctr"/>
                      <a:endParaRPr lang="ru-RU" sz="115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Отсутствие доли </a:t>
                      </a:r>
                      <a:r>
                        <a:rPr lang="ru-RU" sz="115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софинансирования</a:t>
                      </a:r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в бюджете МО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2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Кап.ремонт</a:t>
                      </a:r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экономайзеров </a:t>
                      </a:r>
                      <a:r>
                        <a:rPr lang="ru-RU" sz="115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1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Получено положи-тельное заключение госэкспертизы проекта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Май </a:t>
                      </a:r>
                    </a:p>
                    <a:p>
                      <a:pPr algn="ctr"/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Август </a:t>
                      </a:r>
                    </a:p>
                    <a:p>
                      <a:pPr algn="ctr"/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СМР: 4,1 </a:t>
                      </a:r>
                      <a:r>
                        <a:rPr lang="ru-RU" sz="115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млн</a:t>
                      </a:r>
                      <a:r>
                        <a:rPr lang="ru-RU" sz="115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15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руб</a:t>
                      </a:r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Отсутствие доли </a:t>
                      </a:r>
                      <a:r>
                        <a:rPr lang="ru-RU" sz="115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софинансирования</a:t>
                      </a:r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в бюджете МО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396799"/>
                  </a:ext>
                </a:extLst>
              </a:tr>
              <a:tr h="7411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15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Строительство котельной по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ул. Победы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(ДОК-2) </a:t>
                      </a:r>
                      <a:r>
                        <a:rPr lang="ru-RU" sz="115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**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Получено положи-тельное заключение госэкспертизы проекта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Январь</a:t>
                      </a:r>
                    </a:p>
                    <a:p>
                      <a:pPr algn="ctr"/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2022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Август </a:t>
                      </a:r>
                    </a:p>
                    <a:p>
                      <a:pPr algn="ctr"/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2022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СМР: 55,1 </a:t>
                      </a:r>
                      <a:r>
                        <a:rPr lang="ru-RU" sz="115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млн</a:t>
                      </a:r>
                      <a:r>
                        <a:rPr lang="ru-RU" sz="115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15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руб</a:t>
                      </a:r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Отсутствие объекта в АИП, отсутствие доли </a:t>
                      </a:r>
                      <a:r>
                        <a:rPr lang="ru-RU" sz="115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софинансирования</a:t>
                      </a:r>
                      <a:r>
                        <a:rPr lang="ru-RU" sz="11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в бюджете МО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1415" y="4359393"/>
            <a:ext cx="806849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изъятие муниципального имущества в казну для реконструкции невозможно в связи с угрозой банкротства ТСО</a:t>
            </a:r>
            <a:endParaRPr lang="ru-RU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050" y="4552334"/>
            <a:ext cx="806282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 корректировка ПСД с учетом мощности котельной. Ввод в эксплуатацию котельной приведет к росту тарифа на тепловую энергию и размера субсидий из областного бюджета.</a:t>
            </a:r>
            <a:endParaRPr lang="ru-RU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750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782078" y="149916"/>
            <a:ext cx="8073498" cy="55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altLang="ru-RU" sz="1500" dirty="0"/>
              <a:t>БЮДЖЕТ ДВИЖЕНИЯ ДЕНЕЖНЫХ СРЕДСТВ МУП </a:t>
            </a:r>
          </a:p>
          <a:p>
            <a:r>
              <a:rPr lang="ru-RU" altLang="ru-RU" sz="1500" dirty="0"/>
              <a:t>С УЧЕТОМ ВЫПОЛНЕНИЯ РАБОТ ПО МОДЕРНИЗАЦИИ</a:t>
            </a:r>
          </a:p>
        </p:txBody>
      </p:sp>
      <p:pic>
        <p:nvPicPr>
          <p:cNvPr id="42" name="Рисунок 4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07504" y="51470"/>
            <a:ext cx="674574" cy="84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Номер слайда 3"/>
          <p:cNvSpPr txBox="1">
            <a:spLocks/>
          </p:cNvSpPr>
          <p:nvPr/>
        </p:nvSpPr>
        <p:spPr>
          <a:xfrm>
            <a:off x="8888896" y="4982818"/>
            <a:ext cx="281422" cy="132134"/>
          </a:xfrm>
          <a:prstGeom prst="rect">
            <a:avLst/>
          </a:prstGeom>
        </p:spPr>
        <p:txBody>
          <a:bodyPr vert="horz" lIns="49797" tIns="24899" rIns="49797" bIns="24899" rtlCol="0" anchor="ctr"/>
          <a:lstStyle>
            <a:defPPr>
              <a:defRPr lang="ru-RU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716BDD-ECB7-4C86-83A2-DDBB799AEF99}" type="slidenum">
              <a:rPr lang="ru-RU" sz="1125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17</a:t>
            </a:fld>
            <a:endParaRPr lang="ru-RU" sz="112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9432893"/>
              </p:ext>
            </p:extLst>
          </p:nvPr>
        </p:nvGraphicFramePr>
        <p:xfrm>
          <a:off x="611561" y="894688"/>
          <a:ext cx="6840760" cy="3949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3" name="Прямая соединительная линия 2"/>
          <p:cNvCxnSpPr/>
          <p:nvPr/>
        </p:nvCxnSpPr>
        <p:spPr>
          <a:xfrm>
            <a:off x="7308304" y="2255831"/>
            <a:ext cx="360040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7308304" y="2471855"/>
            <a:ext cx="3600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7308304" y="2687879"/>
            <a:ext cx="360040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7308304" y="2903903"/>
            <a:ext cx="360040" cy="0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68344" y="210194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Субсидия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72525" y="2319070"/>
            <a:ext cx="1435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Кассовый разрыв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72525" y="2544038"/>
            <a:ext cx="143597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Кредиторка</a:t>
            </a:r>
            <a:r>
              <a:rPr lang="ru-RU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68344" y="2769006"/>
            <a:ext cx="14756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Кредиторка</a:t>
            </a:r>
            <a:r>
              <a:rPr lang="ru-RU" sz="12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ВСЕГО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34653" y="740799"/>
            <a:ext cx="1393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тыс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. руб. </a:t>
            </a:r>
          </a:p>
        </p:txBody>
      </p:sp>
    </p:spTree>
    <p:extLst>
      <p:ext uri="{BB962C8B-B14F-4D97-AF65-F5344CB8AC3E}">
        <p14:creationId xmlns:p14="http://schemas.microsoft.com/office/powerpoint/2010/main" val="3049498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447422" y="4824903"/>
            <a:ext cx="1600200" cy="2738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3414" y="991665"/>
            <a:ext cx="13930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050" dirty="0">
                <a:latin typeface="Times New Roman" pitchFamily="18" charset="0"/>
                <a:cs typeface="Times New Roman" pitchFamily="18" charset="0"/>
              </a:rPr>
              <a:t>(в тыс. руб. с НДС)</a:t>
            </a:r>
          </a:p>
        </p:txBody>
      </p:sp>
      <p:graphicFrame>
        <p:nvGraphicFramePr>
          <p:cNvPr id="13" name="Содержимое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412376"/>
              </p:ext>
            </p:extLst>
          </p:nvPr>
        </p:nvGraphicFramePr>
        <p:xfrm>
          <a:off x="687505" y="1275606"/>
          <a:ext cx="7992887" cy="3101743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807417973"/>
                    </a:ext>
                  </a:extLst>
                </a:gridCol>
                <a:gridCol w="912769">
                  <a:extLst>
                    <a:ext uri="{9D8B030D-6E8A-4147-A177-3AD203B41FA5}">
                      <a16:colId xmlns:a16="http://schemas.microsoft.com/office/drawing/2014/main" val="3292371962"/>
                    </a:ext>
                  </a:extLst>
                </a:gridCol>
                <a:gridCol w="959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7945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Показатель</a:t>
                      </a:r>
                    </a:p>
                  </a:txBody>
                  <a:tcPr marL="6451" marR="645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2021</a:t>
                      </a:r>
                    </a:p>
                  </a:txBody>
                  <a:tcPr marL="6451" marR="6451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2022</a:t>
                      </a:r>
                    </a:p>
                  </a:txBody>
                  <a:tcPr marL="6451" marR="6451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2023</a:t>
                      </a:r>
                    </a:p>
                  </a:txBody>
                  <a:tcPr marL="6451" marR="6451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2024</a:t>
                      </a:r>
                    </a:p>
                  </a:txBody>
                  <a:tcPr marL="6451" marR="6451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2025</a:t>
                      </a:r>
                    </a:p>
                  </a:txBody>
                  <a:tcPr marL="6451" marR="6451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2026</a:t>
                      </a:r>
                    </a:p>
                  </a:txBody>
                  <a:tcPr marL="6451" marR="6451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540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Входящий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cash flow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412 965,38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481 329,23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505 727,70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530 255,53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551 465,75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573 524,38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861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Исходящий</a:t>
                      </a:r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cash flow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708 141,06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695 007,29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733 818,27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454 351,96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206 690,87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214 958,50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861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/>
                      <a:r>
                        <a:rPr lang="ru-RU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Дельта</a:t>
                      </a:r>
                      <a:r>
                        <a:rPr lang="ru-RU" sz="14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доходы-расходы</a:t>
                      </a:r>
                      <a:endParaRPr lang="ru-RU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-295 175,67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-213 678,06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-228 090,57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75 903,58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344 774,89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358 565,88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805521"/>
                  </a:ext>
                </a:extLst>
              </a:tr>
              <a:tr h="89653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Кредитование предприятия в виде топлива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295 175,67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213 678,06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228 090,57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827583" y="195486"/>
            <a:ext cx="7848872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altLang="ru-RU" sz="1800" dirty="0"/>
              <a:t>БЮДЖЕТ ДВИЖЕНИЯ ДЕНЕЖНЫХ СРЕДСТВ В 2021-2026 ГОДАХ</a:t>
            </a: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26" b="97581" l="4762" r="93810"/>
                    </a14:imgEffect>
                  </a14:imgLayer>
                </a14:imgProps>
              </a:ext>
            </a:extLst>
          </a:blip>
          <a:srcRect l="5005"/>
          <a:stretch>
            <a:fillRect/>
          </a:stretch>
        </p:blipFill>
        <p:spPr bwMode="auto">
          <a:xfrm>
            <a:off x="107504" y="78028"/>
            <a:ext cx="580001" cy="72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0365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>
            <a:spLocks noGrp="1"/>
          </p:cNvSpPr>
          <p:nvPr>
            <p:ph type="title"/>
          </p:nvPr>
        </p:nvSpPr>
        <p:spPr>
          <a:xfrm>
            <a:off x="787702" y="167321"/>
            <a:ext cx="8136904" cy="76827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ПАРАМЕТРЫ ФИНАНСОВО-ЭКОНОМИЧЕСКОЙ МОДЕЛИ 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626" y="6540501"/>
            <a:ext cx="26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Рисунок 7"/>
          <p:cNvPicPr>
            <a:picLocks noChangeAspect="1" noChangeArrowheads="1"/>
          </p:cNvPicPr>
          <p:nvPr/>
        </p:nvPicPr>
        <p:blipFill>
          <a:blip r:embed="rId4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31855" y="92376"/>
            <a:ext cx="674575" cy="84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761740" y="488189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342125"/>
              </p:ext>
            </p:extLst>
          </p:nvPr>
        </p:nvGraphicFramePr>
        <p:xfrm>
          <a:off x="787702" y="816894"/>
          <a:ext cx="8136903" cy="4086996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414449">
                  <a:extLst>
                    <a:ext uri="{9D8B030D-6E8A-4147-A177-3AD203B41FA5}">
                      <a16:colId xmlns:a16="http://schemas.microsoft.com/office/drawing/2014/main" val="1516096893"/>
                    </a:ext>
                  </a:extLst>
                </a:gridCol>
                <a:gridCol w="2145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4534">
                <a:tc>
                  <a:txBody>
                    <a:bodyPr/>
                    <a:lstStyle/>
                    <a:p>
                      <a:pPr algn="ctr"/>
                      <a:r>
                        <a:rPr lang="ru-RU" sz="125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lang="ru-RU" sz="125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5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Параметр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5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Значение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5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Примечание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6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Уровень кредиторской задолженности</a:t>
                      </a:r>
                      <a:endParaRPr lang="ru-RU" sz="14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749,7 млн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руб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</a:t>
                      </a:r>
                      <a:r>
                        <a:rPr lang="ru-RU" sz="125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структуре кредиторской задолженности: поставщики мазута и СУГ, филиал «МРСК Центра»-»Тверьэнерго», Нелидовский ДОК, МО Нелидовский ГО</a:t>
                      </a:r>
                      <a:endParaRPr lang="ru-RU" sz="125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6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Уровень кредиторской задолженности</a:t>
                      </a:r>
                      <a:r>
                        <a:rPr lang="ru-RU" sz="14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МО Нелидовский ГО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391,3 млн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руб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 кредиторской задолженности учтено</a:t>
                      </a:r>
                      <a:r>
                        <a:rPr lang="ru-RU" sz="125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топливо предоставляемое в марте 2021 года, а так же СУГ приобретаемый за кредит областного бюджета на </a:t>
                      </a:r>
                      <a:r>
                        <a:rPr lang="en-US" sz="125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</a:t>
                      </a:r>
                      <a:r>
                        <a:rPr lang="ru-RU" sz="125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 </a:t>
                      </a:r>
                      <a:r>
                        <a:rPr lang="ru-RU" sz="125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млн </a:t>
                      </a:r>
                      <a:r>
                        <a:rPr lang="ru-RU" sz="125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руб</a:t>
                      </a:r>
                      <a:endParaRPr lang="ru-RU" sz="125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6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Стоимость</a:t>
                      </a:r>
                      <a:r>
                        <a:rPr lang="ru-RU" sz="14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мазута</a:t>
                      </a:r>
                      <a:endParaRPr lang="ru-RU" sz="14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21 023 </a:t>
                      </a:r>
                      <a:r>
                        <a:rPr lang="ru-RU" sz="140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руб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/тонна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Учтена средняя зимняя (декабрь 2020 - февраль2021) стоимость мазута топочного на бирже 19 473 </a:t>
                      </a:r>
                      <a:r>
                        <a:rPr lang="ru-RU" sz="125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руб</a:t>
                      </a:r>
                      <a:r>
                        <a:rPr lang="ru-RU" sz="12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/тонна</a:t>
                      </a:r>
                      <a:r>
                        <a:rPr lang="ru-RU" sz="125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с НДС и стоимость доставки 1 550 </a:t>
                      </a:r>
                      <a:r>
                        <a:rPr lang="ru-RU" sz="125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руб</a:t>
                      </a:r>
                      <a:r>
                        <a:rPr lang="ru-RU" sz="125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/тонна с НДС</a:t>
                      </a:r>
                      <a:endParaRPr lang="ru-RU" sz="125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Стоимость СУГ</a:t>
                      </a:r>
                      <a:endParaRPr lang="ru-RU" sz="14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42 500 </a:t>
                      </a:r>
                      <a:r>
                        <a:rPr lang="ru-RU" sz="140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руб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/тонна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5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Стоимость</a:t>
                      </a:r>
                      <a:r>
                        <a:rPr lang="ru-RU" sz="125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СУГ по предложению предприятия с НДС, в том числе доставка. (</a:t>
                      </a:r>
                      <a:r>
                        <a:rPr lang="ru-RU" sz="1250" i="1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Средняя стоимость СУГ на бирже в 2020 году сложилась на уровне </a:t>
                      </a:r>
                      <a:r>
                        <a:rPr lang="ru-RU" sz="1250" i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 </a:t>
                      </a:r>
                      <a:r>
                        <a:rPr lang="ru-RU" sz="1250" i="1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277 </a:t>
                      </a:r>
                      <a:r>
                        <a:rPr lang="ru-RU" sz="1250" i="1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руб</a:t>
                      </a:r>
                      <a:r>
                        <a:rPr lang="ru-RU" sz="1250" i="1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/тонна</a:t>
                      </a:r>
                      <a:r>
                        <a:rPr lang="ru-RU" sz="125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ru-RU" sz="125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396799"/>
                  </a:ext>
                </a:extLst>
              </a:tr>
              <a:tr h="379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Индексация тарифов</a:t>
                      </a:r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для прочих потребителей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3%</a:t>
                      </a:r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в год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ru-RU" sz="125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</a:t>
                      </a:r>
                      <a:r>
                        <a:rPr lang="ru-RU" sz="125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соответствии с прогнозом социально-экономического развития МЭР РФ</a:t>
                      </a:r>
                      <a:endParaRPr lang="ru-RU" sz="125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361536"/>
                  </a:ext>
                </a:extLst>
              </a:tr>
              <a:tr h="5418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Индексация тарифов для населения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0,5% в год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Уровень платы граждан в </a:t>
                      </a:r>
                      <a:r>
                        <a:rPr lang="ru-RU" sz="1250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Нелидовском</a:t>
                      </a:r>
                      <a:r>
                        <a:rPr lang="ru-RU" sz="125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ГО в настоящее время один из самых высоких в Тверской области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895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12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>
            <a:spLocks noGrp="1"/>
          </p:cNvSpPr>
          <p:nvPr>
            <p:ph type="title"/>
          </p:nvPr>
        </p:nvSpPr>
        <p:spPr>
          <a:xfrm>
            <a:off x="1115616" y="162759"/>
            <a:ext cx="7343833" cy="76827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Оценка основных финансовых показателей деятельности </a:t>
            </a:r>
            <a:b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МУП «</a:t>
            </a:r>
            <a:r>
              <a:rPr lang="ru-RU" sz="1800" b="1" dirty="0" err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Горводоканал</a:t>
            </a: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» города Нелидово за 2017-2020 годы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626" y="6540501"/>
            <a:ext cx="26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Рисунок 7"/>
          <p:cNvPicPr>
            <a:picLocks noChangeAspect="1" noChangeArrowheads="1"/>
          </p:cNvPicPr>
          <p:nvPr/>
        </p:nvPicPr>
        <p:blipFill>
          <a:blip r:embed="rId4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53991" y="87814"/>
            <a:ext cx="674575" cy="84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832880" y="484606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7" name="Содержимое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4216"/>
              </p:ext>
            </p:extLst>
          </p:nvPr>
        </p:nvGraphicFramePr>
        <p:xfrm>
          <a:off x="919416" y="1200774"/>
          <a:ext cx="7559861" cy="3122066"/>
        </p:xfrm>
        <a:graphic>
          <a:graphicData uri="http://schemas.openxmlformats.org/drawingml/2006/table">
            <a:tbl>
              <a:tblPr/>
              <a:tblGrid>
                <a:gridCol w="3475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8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6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Наименование показателя</a:t>
                      </a:r>
                      <a:endParaRPr lang="ru-RU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01" marR="86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2017 год</a:t>
                      </a:r>
                    </a:p>
                  </a:txBody>
                  <a:tcPr marL="8601" marR="86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2018 год</a:t>
                      </a:r>
                      <a:endParaRPr lang="ru-RU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01" marR="86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2019 год</a:t>
                      </a:r>
                      <a:endParaRPr lang="ru-RU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01" marR="86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2020 год</a:t>
                      </a:r>
                    </a:p>
                  </a:txBody>
                  <a:tcPr marL="8601" marR="86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16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Доходы</a:t>
                      </a:r>
                      <a:endParaRPr lang="ru-RU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166 346,0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350 476,1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454 259,5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400 031,4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16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- доходы предприятия</a:t>
                      </a:r>
                    </a:p>
                  </a:txBody>
                  <a:tcPr marL="72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127 638,8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304 736,4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310 413,4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294 362,0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2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- компенсация </a:t>
                      </a:r>
                      <a:r>
                        <a:rPr lang="ru-RU" sz="1400" dirty="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межтарифной</a:t>
                      </a:r>
                      <a:r>
                        <a:rPr lang="ru-RU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разницы из областного бюджета</a:t>
                      </a:r>
                    </a:p>
                  </a:txBody>
                  <a:tcPr marL="72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9 457,3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30 739,7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88 458,3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105 669,4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16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- субсидия из</a:t>
                      </a:r>
                      <a:r>
                        <a:rPr lang="ru-RU" sz="1400" baseline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местного бюджета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29 250,0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15 000,0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55 387,8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16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Расходы</a:t>
                      </a:r>
                      <a:endParaRPr lang="ru-RU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192 758,0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488 070,0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565 410,1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548 085,0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16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Прибыль до налогообложения*</a:t>
                      </a:r>
                      <a:endParaRPr lang="ru-RU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- 26 412,0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- 137 593,9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-111 150,6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-144 329,0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16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Кредиторская задолженность, в т.ч.:</a:t>
                      </a:r>
                      <a:endParaRPr lang="ru-RU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120 740,0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257 779,3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438 598,2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568 872,0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16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    - просроченная</a:t>
                      </a:r>
                      <a:endParaRPr lang="ru-RU" sz="1400" i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65 164,0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221 010,9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415 643,8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480 764,0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16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отклонение </a:t>
                      </a:r>
                    </a:p>
                  </a:txBody>
                  <a:tcPr marL="72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+ 155 846,9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+ 194 632,9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+65 120,2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16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Дебиторская задолженность</a:t>
                      </a:r>
                      <a:endParaRPr lang="ru-RU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57 078,0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64 467,7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125 589,4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141 764,9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64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отклонение </a:t>
                      </a:r>
                      <a:endParaRPr lang="ru-RU" sz="1400" i="1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+ 7 389,7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+ 61 121,7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+16 175,5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32240" y="910139"/>
            <a:ext cx="18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(в тыс. руб.)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3AA131-45DE-426B-8CCE-81C72F205CED}"/>
              </a:ext>
            </a:extLst>
          </p:cNvPr>
          <p:cNvSpPr/>
          <p:nvPr/>
        </p:nvSpPr>
        <p:spPr>
          <a:xfrm>
            <a:off x="836498" y="4322840"/>
            <a:ext cx="7630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ctr">
              <a:defRPr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Основные причины убытка: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приобретение мазута по цене сверх предусмотренной в тарифе, сверхнормативные потери, завышенный показатель полезного отпуска тепловой энергии</a:t>
            </a:r>
            <a:endParaRPr lang="ru-RU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24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>
            <a:spLocks noGrp="1"/>
          </p:cNvSpPr>
          <p:nvPr>
            <p:ph type="title"/>
          </p:nvPr>
        </p:nvSpPr>
        <p:spPr>
          <a:xfrm>
            <a:off x="787702" y="110441"/>
            <a:ext cx="8136904" cy="65886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ФИНАНСОВАЯ ПОТРЕБНОСТЬ СРЕДСТВ НА ПРИОБРЕТЕНИЕ ТОПЛИВА И МОДЕРНИЗАЦИЮ В 2021 ГОДУ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626" y="6540501"/>
            <a:ext cx="26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Рисунок 7"/>
          <p:cNvPicPr>
            <a:picLocks noChangeAspect="1" noChangeArrowheads="1"/>
          </p:cNvPicPr>
          <p:nvPr/>
        </p:nvPicPr>
        <p:blipFill>
          <a:blip r:embed="rId4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31855" y="92376"/>
            <a:ext cx="674575" cy="84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761741" y="478518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074630"/>
              </p:ext>
            </p:extLst>
          </p:nvPr>
        </p:nvGraphicFramePr>
        <p:xfrm>
          <a:off x="683568" y="1059582"/>
          <a:ext cx="8078173" cy="3885932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95946">
                  <a:extLst>
                    <a:ext uri="{9D8B030D-6E8A-4147-A177-3AD203B41FA5}">
                      <a16:colId xmlns:a16="http://schemas.microsoft.com/office/drawing/2014/main" val="3854880739"/>
                    </a:ext>
                  </a:extLst>
                </a:gridCol>
                <a:gridCol w="5680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281986754"/>
                    </a:ext>
                  </a:extLst>
                </a:gridCol>
                <a:gridCol w="1237413">
                  <a:extLst>
                    <a:ext uri="{9D8B030D-6E8A-4147-A177-3AD203B41FA5}">
                      <a16:colId xmlns:a16="http://schemas.microsoft.com/office/drawing/2014/main" val="3948782564"/>
                    </a:ext>
                  </a:extLst>
                </a:gridCol>
              </a:tblGrid>
              <a:tr h="531758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Наименование мероприятия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Сумма,  </a:t>
                      </a:r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млн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руб.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Источник средств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9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Приобретение мазута для завершения отопительного сезона 2020/2021 и ГВС в летний период 2021 года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63,4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 источника средств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Приобретение СУГ для осуществления ГВС в летний период 2021 года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9,8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МУП 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Горводоканал</a:t>
                      </a:r>
                      <a:r>
                        <a:rPr lang="ru-RU" sz="12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9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Модернизация объектов теплоэнергетического комплекса города Нелидово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87,0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Бюджет Тверской области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Приобретение мазута и СУГ на весь отопительный период по минимально возможной цене (тариф)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345,0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37,0 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 руб. </a:t>
                      </a: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МУП 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Горводоканал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308,0 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</a:t>
                      </a:r>
                      <a:r>
                        <a:rPr lang="ru-RU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руб. </a:t>
                      </a: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нет источника средств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396799"/>
                  </a:ext>
                </a:extLst>
              </a:tr>
              <a:tr h="4584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ИТОГО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505,2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895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54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>
            <a:spLocks noGrp="1"/>
          </p:cNvSpPr>
          <p:nvPr>
            <p:ph type="title"/>
          </p:nvPr>
        </p:nvSpPr>
        <p:spPr>
          <a:xfrm>
            <a:off x="971600" y="72747"/>
            <a:ext cx="7922400" cy="62679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Структура расходов МУП «</a:t>
            </a:r>
            <a:r>
              <a:rPr lang="ru-RU" sz="1800" b="1" dirty="0" err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Горводоканал</a:t>
            </a: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» за 2018-2020 годы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626" y="6540501"/>
            <a:ext cx="26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Рисунок 7"/>
          <p:cNvPicPr>
            <a:picLocks noChangeAspect="1" noChangeArrowheads="1"/>
          </p:cNvPicPr>
          <p:nvPr/>
        </p:nvPicPr>
        <p:blipFill>
          <a:blip r:embed="rId4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53991" y="87814"/>
            <a:ext cx="674575" cy="84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832880" y="484606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6" name="Содержимое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929937"/>
              </p:ext>
            </p:extLst>
          </p:nvPr>
        </p:nvGraphicFramePr>
        <p:xfrm>
          <a:off x="828567" y="1001385"/>
          <a:ext cx="7631866" cy="3562452"/>
        </p:xfrm>
        <a:graphic>
          <a:graphicData uri="http://schemas.openxmlformats.org/drawingml/2006/table">
            <a:tbl>
              <a:tblPr/>
              <a:tblGrid>
                <a:gridCol w="3065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41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7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47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Статья затрат</a:t>
                      </a:r>
                      <a:endParaRPr lang="ru-RU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01" marR="86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за 2018 год</a:t>
                      </a:r>
                      <a:endParaRPr lang="ru-RU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01" marR="86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01" marR="86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за 2019 год</a:t>
                      </a:r>
                      <a:endParaRPr lang="ru-RU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01" marR="86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за 2020 год</a:t>
                      </a:r>
                    </a:p>
                  </a:txBody>
                  <a:tcPr marL="8601" marR="86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70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01" marR="86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сумма</a:t>
                      </a:r>
                    </a:p>
                  </a:txBody>
                  <a:tcPr marL="8601" marR="86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%</a:t>
                      </a:r>
                    </a:p>
                  </a:txBody>
                  <a:tcPr marL="8601" marR="86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сумма</a:t>
                      </a:r>
                    </a:p>
                  </a:txBody>
                  <a:tcPr marL="8601" marR="86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%</a:t>
                      </a:r>
                    </a:p>
                  </a:txBody>
                  <a:tcPr marL="8601" marR="86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сумма</a:t>
                      </a:r>
                    </a:p>
                  </a:txBody>
                  <a:tcPr marL="8601" marR="86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%</a:t>
                      </a:r>
                    </a:p>
                  </a:txBody>
                  <a:tcPr marL="8601" marR="86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5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Закупка топлива</a:t>
                      </a:r>
                    </a:p>
                  </a:txBody>
                  <a:tcPr marL="72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232,9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47,7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288,4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51,0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242,8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44,3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1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Оплата труда с начислениями</a:t>
                      </a:r>
                    </a:p>
                  </a:txBody>
                  <a:tcPr marL="72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80,1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16,4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85,8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15,2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94,5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17,2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1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Поставка электроэнергии</a:t>
                      </a:r>
                    </a:p>
                  </a:txBody>
                  <a:tcPr marL="72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56,1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11,5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58,0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10,3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68,5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12,5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1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Покупная</a:t>
                      </a:r>
                      <a:r>
                        <a:rPr lang="ru-RU" sz="1400" i="0" baseline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тепловая энергия</a:t>
                      </a:r>
                      <a:endParaRPr lang="ru-RU" sz="1400" i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53,2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10,9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53,4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9,4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56,4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10,3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1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Осуществление</a:t>
                      </a:r>
                      <a:r>
                        <a:rPr lang="ru-RU" sz="1400" i="0" baseline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ремонтных работ</a:t>
                      </a:r>
                      <a:endParaRPr lang="ru-RU" sz="1400" i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5,9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1,2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12,4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2,2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13,4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2,4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1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Уплата налогов</a:t>
                      </a:r>
                    </a:p>
                  </a:txBody>
                  <a:tcPr marL="72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2,7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0,6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2,1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0,4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2,3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0,4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1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Иные расходы</a:t>
                      </a:r>
                    </a:p>
                  </a:txBody>
                  <a:tcPr marL="72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38,9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8,0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37,9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6,7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46,4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8,6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7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Расходы, не включенные в тариф, в т.ч.:</a:t>
                      </a:r>
                    </a:p>
                  </a:txBody>
                  <a:tcPr marL="72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18,3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3,7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27,4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4,8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23,8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4,3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45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пени, штрафы, неустойки</a:t>
                      </a:r>
                    </a:p>
                  </a:txBody>
                  <a:tcPr marL="72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13,7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2,8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22,7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4,0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18,9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3,4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08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вознаграждение ЕРКЦ</a:t>
                      </a:r>
                    </a:p>
                  </a:txBody>
                  <a:tcPr marL="72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4,6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0,9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4,7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0,8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4,9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0,9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3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ВСЕГО:</a:t>
                      </a:r>
                    </a:p>
                  </a:txBody>
                  <a:tcPr marL="72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488,1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100,0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565,4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100,0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548,1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100,0</a:t>
                      </a:r>
                    </a:p>
                  </a:txBody>
                  <a:tcPr marL="8601" marR="108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60232" y="724386"/>
            <a:ext cx="18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(в млн. руб.)</a:t>
            </a:r>
          </a:p>
        </p:txBody>
      </p:sp>
    </p:spTree>
    <p:extLst>
      <p:ext uri="{BB962C8B-B14F-4D97-AF65-F5344CB8AC3E}">
        <p14:creationId xmlns:p14="http://schemas.microsoft.com/office/powerpoint/2010/main" val="195085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>
            <a:spLocks noGrp="1"/>
          </p:cNvSpPr>
          <p:nvPr>
            <p:ph type="title"/>
          </p:nvPr>
        </p:nvSpPr>
        <p:spPr>
          <a:xfrm>
            <a:off x="971600" y="133392"/>
            <a:ext cx="7632848" cy="55478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Динамика уровня установленных тарифов </a:t>
            </a:r>
            <a:b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для теплоснабжающих организаций г. Нелидово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626" y="6540501"/>
            <a:ext cx="26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Рисунок 7"/>
          <p:cNvPicPr>
            <a:picLocks noChangeAspect="1" noChangeArrowheads="1"/>
          </p:cNvPicPr>
          <p:nvPr/>
        </p:nvPicPr>
        <p:blipFill>
          <a:blip r:embed="rId4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53991" y="87814"/>
            <a:ext cx="674575" cy="84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832880" y="484606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137080283"/>
              </p:ext>
            </p:extLst>
          </p:nvPr>
        </p:nvGraphicFramePr>
        <p:xfrm>
          <a:off x="755576" y="1000111"/>
          <a:ext cx="7488832" cy="3659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8"/>
          <p:cNvSpPr txBox="1"/>
          <p:nvPr/>
        </p:nvSpPr>
        <p:spPr>
          <a:xfrm>
            <a:off x="6387020" y="841021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(в рублях)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915816" y="1179575"/>
            <a:ext cx="0" cy="254430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/>
          <p:cNvSpPr txBox="1"/>
          <p:nvPr/>
        </p:nvSpPr>
        <p:spPr>
          <a:xfrm>
            <a:off x="3150593" y="985966"/>
            <a:ext cx="914400" cy="288032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МУП «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Горводоканал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80064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>
            <a:spLocks noGrp="1"/>
          </p:cNvSpPr>
          <p:nvPr>
            <p:ph type="title"/>
          </p:nvPr>
        </p:nvSpPr>
        <p:spPr>
          <a:xfrm>
            <a:off x="899592" y="72747"/>
            <a:ext cx="7933288" cy="76827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Динамика фактических цен на топливо и плановых цен топлива в тарифе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626" y="6540501"/>
            <a:ext cx="26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Рисунок 7"/>
          <p:cNvPicPr>
            <a:picLocks noChangeAspect="1" noChangeArrowheads="1"/>
          </p:cNvPicPr>
          <p:nvPr/>
        </p:nvPicPr>
        <p:blipFill>
          <a:blip r:embed="rId4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53991" y="87814"/>
            <a:ext cx="674575" cy="84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832880" y="484606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1984866483"/>
              </p:ext>
            </p:extLst>
          </p:nvPr>
        </p:nvGraphicFramePr>
        <p:xfrm>
          <a:off x="1043608" y="931033"/>
          <a:ext cx="7488832" cy="4063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8"/>
          <p:cNvSpPr txBox="1"/>
          <p:nvPr/>
        </p:nvSpPr>
        <p:spPr>
          <a:xfrm>
            <a:off x="6825272" y="671744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(в рублях)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96D8848-2E30-47CA-B2F2-6B8965369A2E}"/>
              </a:ext>
            </a:extLst>
          </p:cNvPr>
          <p:cNvCxnSpPr>
            <a:cxnSpLocks/>
          </p:cNvCxnSpPr>
          <p:nvPr/>
        </p:nvCxnSpPr>
        <p:spPr>
          <a:xfrm>
            <a:off x="3347864" y="841021"/>
            <a:ext cx="0" cy="317088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">
            <a:extLst>
              <a:ext uri="{FF2B5EF4-FFF2-40B4-BE49-F238E27FC236}">
                <a16:creationId xmlns:a16="http://schemas.microsoft.com/office/drawing/2014/main" id="{935492BC-324D-461D-ACA4-5667674D2B35}"/>
              </a:ext>
            </a:extLst>
          </p:cNvPr>
          <p:cNvSpPr txBox="1"/>
          <p:nvPr/>
        </p:nvSpPr>
        <p:spPr>
          <a:xfrm>
            <a:off x="2050011" y="806103"/>
            <a:ext cx="1082811" cy="288032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ООО «ТТСК»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D9ED400F-706C-4206-8361-EF6E4C6628D1}"/>
              </a:ext>
            </a:extLst>
          </p:cNvPr>
          <p:cNvSpPr txBox="1"/>
          <p:nvPr/>
        </p:nvSpPr>
        <p:spPr>
          <a:xfrm>
            <a:off x="3363045" y="816648"/>
            <a:ext cx="914400" cy="288032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МУП «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Горводоканал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11902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0"/>
          <p:cNvSpPr>
            <a:spLocks noGrp="1"/>
          </p:cNvSpPr>
          <p:nvPr>
            <p:ph type="title"/>
          </p:nvPr>
        </p:nvSpPr>
        <p:spPr>
          <a:xfrm>
            <a:off x="971600" y="114668"/>
            <a:ext cx="7343833" cy="5508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Структура кредиторской задолженности МУП «</a:t>
            </a:r>
            <a:r>
              <a:rPr lang="ru-RU" sz="1800" b="1" dirty="0" err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Горводоканал</a:t>
            </a: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626" y="6540501"/>
            <a:ext cx="26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Рисунок 7"/>
          <p:cNvPicPr>
            <a:picLocks noChangeAspect="1" noChangeArrowheads="1"/>
          </p:cNvPicPr>
          <p:nvPr/>
        </p:nvPicPr>
        <p:blipFill>
          <a:blip r:embed="rId4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53991" y="87814"/>
            <a:ext cx="674575" cy="84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832880" y="484606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graphicFrame>
        <p:nvGraphicFramePr>
          <p:cNvPr id="6" name="Содержимое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797067"/>
              </p:ext>
            </p:extLst>
          </p:nvPr>
        </p:nvGraphicFramePr>
        <p:xfrm>
          <a:off x="828566" y="875781"/>
          <a:ext cx="7847890" cy="3983676"/>
        </p:xfrm>
        <a:graphic>
          <a:graphicData uri="http://schemas.openxmlformats.org/drawingml/2006/table">
            <a:tbl>
              <a:tblPr/>
              <a:tblGrid>
                <a:gridCol w="4418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2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Кредитор</a:t>
                      </a:r>
                      <a:endParaRPr lang="ru-RU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601" marR="860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Сумма на 01.03.2021,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тыс. руб.</a:t>
                      </a:r>
                      <a:endParaRPr lang="ru-RU" sz="13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601" marR="860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 том числе в исполнительном</a:t>
                      </a:r>
                      <a:r>
                        <a:rPr lang="ru-RU" sz="1300" b="1" baseline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13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производстве</a:t>
                      </a:r>
                    </a:p>
                  </a:txBody>
                  <a:tcPr marL="8601" marR="860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92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Администрация</a:t>
                      </a:r>
                      <a:r>
                        <a:rPr lang="ru-RU" sz="1300" b="0" baseline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городского округа</a:t>
                      </a:r>
                      <a:endParaRPr lang="ru-RU" sz="13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000" marR="36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296 530,6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117 333,0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926"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ПАО  «МРСК Центра» – «Тверьэнерго»</a:t>
                      </a:r>
                    </a:p>
                  </a:txBody>
                  <a:tcPr marL="72000" marR="36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100 788,1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43 629,0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1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Поставщики топлива, из них основные:</a:t>
                      </a:r>
                    </a:p>
                  </a:txBody>
                  <a:tcPr marL="72000" marR="36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217 538,1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3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14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ООО «Азимут»</a:t>
                      </a:r>
                    </a:p>
                  </a:txBody>
                  <a:tcPr marL="180000" marR="36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36 566,9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300" b="0" i="1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92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ООО «</a:t>
                      </a:r>
                      <a:r>
                        <a:rPr lang="ru-RU" sz="1300" b="0" i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Газторг</a:t>
                      </a:r>
                      <a:r>
                        <a:rPr lang="ru-RU" sz="13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»</a:t>
                      </a:r>
                    </a:p>
                  </a:txBody>
                  <a:tcPr marL="180000" marR="36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67 744,8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63 498,6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92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ООО «Контур-нефть»</a:t>
                      </a:r>
                    </a:p>
                  </a:txBody>
                  <a:tcPr marL="72000" marR="36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14 747,8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88,3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792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ООО «Центурион»</a:t>
                      </a:r>
                    </a:p>
                  </a:txBody>
                  <a:tcPr marL="72000" marR="36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14 086,4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7 850,2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14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ru-RU" sz="1300" i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ИП</a:t>
                      </a:r>
                      <a:r>
                        <a:rPr lang="ru-RU" sz="13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Ананьев </a:t>
                      </a:r>
                      <a:r>
                        <a:rPr lang="ru-RU" sz="1300" i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В.Н</a:t>
                      </a:r>
                      <a:r>
                        <a:rPr lang="ru-RU" sz="13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72000" marR="36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14 070,3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3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792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i="1" kern="1200" spc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ООО «Первая </a:t>
                      </a:r>
                      <a:r>
                        <a:rPr lang="ru-RU" sz="1300" i="1" kern="1200" spc="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пеллетная</a:t>
                      </a:r>
                      <a:r>
                        <a:rPr lang="ru-RU" sz="1300" i="1" kern="1200" spc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компания»</a:t>
                      </a:r>
                    </a:p>
                  </a:txBody>
                  <a:tcPr marL="72000" marR="36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12 463,6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12 483,1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926">
                <a:tc>
                  <a:txBody>
                    <a:bodyPr/>
                    <a:lstStyle/>
                    <a:p>
                      <a:pPr algn="just"/>
                      <a:r>
                        <a:rPr lang="ru-RU" sz="13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ООО «Нева – нефть»</a:t>
                      </a:r>
                    </a:p>
                  </a:txBody>
                  <a:tcPr marL="180000" marR="36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5 000,4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5 019,4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146">
                <a:tc>
                  <a:txBody>
                    <a:bodyPr/>
                    <a:lstStyle/>
                    <a:p>
                      <a:pPr algn="just"/>
                      <a:r>
                        <a:rPr lang="ru-RU" sz="130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ИП </a:t>
                      </a:r>
                      <a:r>
                        <a:rPr lang="ru-RU" sz="13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Клюев Е.Е.</a:t>
                      </a:r>
                    </a:p>
                  </a:txBody>
                  <a:tcPr marL="180000" marR="36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12 999,4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300" b="0" i="1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92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АО «Нелидовский ДОК»</a:t>
                      </a:r>
                    </a:p>
                  </a:txBody>
                  <a:tcPr marL="72000" marR="36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25 634,4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21 180,4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92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УФССП</a:t>
                      </a:r>
                      <a:r>
                        <a:rPr lang="ru-RU" sz="1300" b="0" i="0" baseline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по Тверской области</a:t>
                      </a:r>
                      <a:endParaRPr lang="ru-RU" sz="1300" b="0" i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000" marR="36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15 900,0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13 786,4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61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Прочие кредиторы</a:t>
                      </a:r>
                    </a:p>
                  </a:txBody>
                  <a:tcPr marL="72000" marR="3600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7 269,2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300" b="0" i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792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ИТОГО:</a:t>
                      </a: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663</a:t>
                      </a:r>
                      <a:r>
                        <a:rPr lang="ru-RU" sz="1300" b="1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660,4</a:t>
                      </a:r>
                      <a:endParaRPr lang="ru-RU" sz="13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285 868,4</a:t>
                      </a:r>
                    </a:p>
                  </a:txBody>
                  <a:tcPr marL="8601" marR="108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19068" y="638645"/>
            <a:ext cx="18573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300" dirty="0">
                <a:latin typeface="Times New Roman" pitchFamily="18" charset="0"/>
                <a:cs typeface="Times New Roman" pitchFamily="18" charset="0"/>
              </a:rPr>
              <a:t>(в тыс. руб.)</a:t>
            </a:r>
          </a:p>
        </p:txBody>
      </p:sp>
    </p:spTree>
    <p:extLst>
      <p:ext uri="{BB962C8B-B14F-4D97-AF65-F5344CB8AC3E}">
        <p14:creationId xmlns:p14="http://schemas.microsoft.com/office/powerpoint/2010/main" val="110100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452320" y="4819712"/>
            <a:ext cx="1600200" cy="273844"/>
          </a:xfrm>
        </p:spPr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6907" y="603945"/>
            <a:ext cx="13930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050" dirty="0">
                <a:latin typeface="Times New Roman" pitchFamily="18" charset="0"/>
                <a:cs typeface="Times New Roman" pitchFamily="18" charset="0"/>
              </a:rPr>
              <a:t>(в тыс. руб. с НДС)</a:t>
            </a:r>
          </a:p>
        </p:txBody>
      </p:sp>
      <p:graphicFrame>
        <p:nvGraphicFramePr>
          <p:cNvPr id="13" name="Содержимое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846042"/>
              </p:ext>
            </p:extLst>
          </p:nvPr>
        </p:nvGraphicFramePr>
        <p:xfrm>
          <a:off x="827584" y="834787"/>
          <a:ext cx="7869935" cy="3911228"/>
        </p:xfrm>
        <a:graphic>
          <a:graphicData uri="http://schemas.openxmlformats.org/drawingml/2006/table">
            <a:tbl>
              <a:tblPr/>
              <a:tblGrid>
                <a:gridCol w="2102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352">
                  <a:extLst>
                    <a:ext uri="{9D8B030D-6E8A-4147-A177-3AD203B41FA5}">
                      <a16:colId xmlns:a16="http://schemas.microsoft.com/office/drawing/2014/main" val="2807417973"/>
                    </a:ext>
                  </a:extLst>
                </a:gridCol>
                <a:gridCol w="764633">
                  <a:extLst>
                    <a:ext uri="{9D8B030D-6E8A-4147-A177-3AD203B41FA5}">
                      <a16:colId xmlns:a16="http://schemas.microsoft.com/office/drawing/2014/main" val="3292371962"/>
                    </a:ext>
                  </a:extLst>
                </a:gridCol>
                <a:gridCol w="860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7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" marR="645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январь</a:t>
                      </a:r>
                    </a:p>
                  </a:txBody>
                  <a:tcPr marL="6451" marR="6451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февраль</a:t>
                      </a:r>
                    </a:p>
                  </a:txBody>
                  <a:tcPr marL="6451" marR="6451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март</a:t>
                      </a:r>
                    </a:p>
                  </a:txBody>
                  <a:tcPr marL="6451" marR="6451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апрель</a:t>
                      </a:r>
                    </a:p>
                  </a:txBody>
                  <a:tcPr marL="6451" marR="6451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май</a:t>
                      </a:r>
                    </a:p>
                  </a:txBody>
                  <a:tcPr marL="6451" marR="6451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июнь</a:t>
                      </a:r>
                    </a:p>
                  </a:txBody>
                  <a:tcPr marL="6451" marR="6451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июль</a:t>
                      </a:r>
                    </a:p>
                  </a:txBody>
                  <a:tcPr marL="6451" marR="6451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Доходы ВСЕГО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39 731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38 292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33 845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75 837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17 459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12 916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27 220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845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Поступление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 р/с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17 547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10 153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13 656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59 773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6 870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5 672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21 502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799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Субсидия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12 483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47 559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18 604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805521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Счет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ЕРКЦ (население)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22 184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28 139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20 189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16 064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10 589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7 244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5 718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Расходы ВСЕГО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67 047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55 273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81 876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122 190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31 450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21 387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36 188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Расходы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 р/с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17 547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10 153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13 656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59 773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6 871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5 672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21 501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742013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ФОТ с отчислениями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3 910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3 910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5 087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5 087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5 087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5 087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5 087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067364"/>
                  </a:ext>
                </a:extLst>
              </a:tr>
              <a:tr h="222078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Списание по СИП (100%)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13 637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6 243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8 569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54 686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1 784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585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16 414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Расходы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со счета ЕРКЦ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41 506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37 156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16 257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11 980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9 058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7 244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5 718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списание по СИП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6 679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11 250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7 183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5 673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1 811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1 429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ГСМ и ремонт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1 248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1 776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4 249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4 191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2 816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2 220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2 083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6016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общехоз. расходы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5 751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569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565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588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топливо и т/э ДОК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27 828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34 975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2 648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1 618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290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Расходы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не обеспеченные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доходами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7 994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7 964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51 963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50 437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15 521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8 471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8 969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418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закупка топлива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44 305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42 831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11 444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6 385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7 159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00757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электроэнергия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5 346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5 322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5 115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5 077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2 454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1 311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1 035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тепловая энергия ДОК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1 873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1 867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1 768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1 754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848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001749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аренда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62552"/>
                  </a:ext>
                </a:extLst>
              </a:tr>
            </a:tbl>
          </a:graphicData>
        </a:graphic>
      </p:graphicFrame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912021" y="195520"/>
            <a:ext cx="7797927" cy="315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altLang="ru-RU" sz="1600" dirty="0"/>
              <a:t>БЮДЖЕТ ДВИЖЕНИЯ ДЕНЕЖНЫХ СРЕДСТВ ПОМЕСЯЧНО В 2021 ГОДУ</a:t>
            </a: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26" b="97581" l="4762" r="93810"/>
                    </a14:imgEffect>
                  </a14:imgLayer>
                </a14:imgProps>
              </a:ext>
            </a:extLst>
          </a:blip>
          <a:srcRect l="5005"/>
          <a:stretch>
            <a:fillRect/>
          </a:stretch>
        </p:blipFill>
        <p:spPr bwMode="auto">
          <a:xfrm>
            <a:off x="107504" y="78028"/>
            <a:ext cx="580001" cy="72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740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380312" y="4758870"/>
            <a:ext cx="1600200" cy="273844"/>
          </a:xfrm>
        </p:spPr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00391" y="535036"/>
            <a:ext cx="13930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050" dirty="0">
                <a:latin typeface="Times New Roman" pitchFamily="18" charset="0"/>
                <a:cs typeface="Times New Roman" pitchFamily="18" charset="0"/>
              </a:rPr>
              <a:t>(в тыс. руб. с НДС)</a:t>
            </a:r>
          </a:p>
        </p:txBody>
      </p:sp>
      <p:graphicFrame>
        <p:nvGraphicFramePr>
          <p:cNvPr id="13" name="Содержимое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166631"/>
              </p:ext>
            </p:extLst>
          </p:nvPr>
        </p:nvGraphicFramePr>
        <p:xfrm>
          <a:off x="834081" y="788952"/>
          <a:ext cx="7835656" cy="3879707"/>
        </p:xfrm>
        <a:graphic>
          <a:graphicData uri="http://schemas.openxmlformats.org/drawingml/2006/table">
            <a:tbl>
              <a:tblPr/>
              <a:tblGrid>
                <a:gridCol w="231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563">
                  <a:extLst>
                    <a:ext uri="{9D8B030D-6E8A-4147-A177-3AD203B41FA5}">
                      <a16:colId xmlns:a16="http://schemas.microsoft.com/office/drawing/2014/main" val="2807417973"/>
                    </a:ext>
                  </a:extLst>
                </a:gridCol>
                <a:gridCol w="842365">
                  <a:extLst>
                    <a:ext uri="{9D8B030D-6E8A-4147-A177-3AD203B41FA5}">
                      <a16:colId xmlns:a16="http://schemas.microsoft.com/office/drawing/2014/main" val="3292371962"/>
                    </a:ext>
                  </a:extLst>
                </a:gridCol>
                <a:gridCol w="948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95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" marR="645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август</a:t>
                      </a:r>
                    </a:p>
                  </a:txBody>
                  <a:tcPr marL="6451" marR="6451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сентябрь</a:t>
                      </a:r>
                    </a:p>
                  </a:txBody>
                  <a:tcPr marL="6451" marR="6451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октябрь</a:t>
                      </a:r>
                    </a:p>
                  </a:txBody>
                  <a:tcPr marL="6451" marR="6451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ноябрь</a:t>
                      </a:r>
                    </a:p>
                  </a:txBody>
                  <a:tcPr marL="6451" marR="6451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декабрь</a:t>
                      </a:r>
                    </a:p>
                  </a:txBody>
                  <a:tcPr marL="6451" marR="6451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ВСЕГО 2021</a:t>
                      </a:r>
                    </a:p>
                  </a:txBody>
                  <a:tcPr marL="6451" marR="6451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Доходы ВСЕГО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10 872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11 799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32 562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49 341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63 091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412 965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67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Поступление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 р/с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5 316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5 296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21 648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26 998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34 522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228 953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468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Субсидия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16 117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15 674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20 043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130 480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805521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Счет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ЕРКЦ (население)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5 556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6 503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10 914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22 343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28 569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184 012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Расходы ВСЕГО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20 042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27 832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56 409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81 436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95 565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696 695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Расходы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 р/с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5 316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5 296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21 648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26 998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34 522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228 953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742013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ФОТ с отчислениями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5 087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5 087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5 087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5 087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5 087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58 690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067364"/>
                  </a:ext>
                </a:extLst>
              </a:tr>
              <a:tr h="239697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Списание по СИП (100%)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16 561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21 911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29 435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170 263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82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Расходы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со счета ЕРКЦ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5 556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6 503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10 914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22 343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28 569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202 804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списание по СИП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1 389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1 626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2 728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5 586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7 142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52 633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ГСМ и ремонт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589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746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1 199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2 304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2 874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26 295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6016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общехоз. расходы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694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970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1 120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1 243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1 179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14 311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топливо и т/э ДОК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2 884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3 161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5 867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13 210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17 374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109 565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290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Расходы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не обеспеченные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доходами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9 170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16 033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23 847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32 095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32 474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264 938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755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закупка топлива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7 390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14 081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21 096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25 878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24 740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205 309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00757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электроэнергия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1 005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1 177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1 976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4 044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5 172</a:t>
                      </a:r>
                      <a:r>
                        <a:rPr lang="ru-RU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39 034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тепловая энергия ДОК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1 398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1 787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11 295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001749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аренда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9 300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62552"/>
                  </a:ext>
                </a:extLst>
              </a:tr>
            </a:tbl>
          </a:graphicData>
        </a:graphic>
      </p:graphicFrame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971600" y="200969"/>
            <a:ext cx="7704856" cy="315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altLang="ru-RU" sz="1600" dirty="0"/>
              <a:t>БЮДЖЕТ ДВИЖЕНИЯ ДЕНЕЖНЫХ СРЕДСТВ ПОМЕСЯЧНО В 2021 ГОДУ</a:t>
            </a: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26" b="97581" l="4762" r="93810"/>
                    </a14:imgEffect>
                  </a14:imgLayer>
                </a14:imgProps>
              </a:ext>
            </a:extLst>
          </a:blip>
          <a:srcRect l="5005"/>
          <a:stretch>
            <a:fillRect/>
          </a:stretch>
        </p:blipFill>
        <p:spPr bwMode="auto">
          <a:xfrm>
            <a:off x="107504" y="78028"/>
            <a:ext cx="580001" cy="72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2187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452320" y="4803094"/>
            <a:ext cx="1600200" cy="273844"/>
          </a:xfrm>
        </p:spPr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55422" y="561944"/>
            <a:ext cx="13930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050" dirty="0">
                <a:latin typeface="Times New Roman" pitchFamily="18" charset="0"/>
                <a:cs typeface="Times New Roman" pitchFamily="18" charset="0"/>
              </a:rPr>
              <a:t>(в тыс. руб. с НДС)</a:t>
            </a:r>
          </a:p>
        </p:txBody>
      </p:sp>
      <p:graphicFrame>
        <p:nvGraphicFramePr>
          <p:cNvPr id="13" name="Содержимое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869532"/>
              </p:ext>
            </p:extLst>
          </p:nvPr>
        </p:nvGraphicFramePr>
        <p:xfrm>
          <a:off x="755576" y="795138"/>
          <a:ext cx="7992887" cy="3944139"/>
        </p:xfrm>
        <a:graphic>
          <a:graphicData uri="http://schemas.openxmlformats.org/drawingml/2006/table">
            <a:tbl>
              <a:tblPr/>
              <a:tblGrid>
                <a:gridCol w="216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647">
                  <a:extLst>
                    <a:ext uri="{9D8B030D-6E8A-4147-A177-3AD203B41FA5}">
                      <a16:colId xmlns:a16="http://schemas.microsoft.com/office/drawing/2014/main" val="2807417973"/>
                    </a:ext>
                  </a:extLst>
                </a:gridCol>
                <a:gridCol w="841294">
                  <a:extLst>
                    <a:ext uri="{9D8B030D-6E8A-4147-A177-3AD203B41FA5}">
                      <a16:colId xmlns:a16="http://schemas.microsoft.com/office/drawing/2014/main" val="3292371962"/>
                    </a:ext>
                  </a:extLst>
                </a:gridCol>
                <a:gridCol w="809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3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1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" marR="645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январь</a:t>
                      </a:r>
                    </a:p>
                  </a:txBody>
                  <a:tcPr marL="6451" marR="6451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февраль</a:t>
                      </a:r>
                    </a:p>
                  </a:txBody>
                  <a:tcPr marL="6451" marR="6451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март</a:t>
                      </a:r>
                    </a:p>
                  </a:txBody>
                  <a:tcPr marL="6451" marR="6451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апрель</a:t>
                      </a:r>
                    </a:p>
                  </a:txBody>
                  <a:tcPr marL="6451" marR="6451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май</a:t>
                      </a:r>
                    </a:p>
                  </a:txBody>
                  <a:tcPr marL="6451" marR="6451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июнь</a:t>
                      </a:r>
                    </a:p>
                  </a:txBody>
                  <a:tcPr marL="6451" marR="6451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июль</a:t>
                      </a:r>
                    </a:p>
                  </a:txBody>
                  <a:tcPr marL="6451" marR="6451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Доходы ВСЕГО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70 733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65 031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62 110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59 640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19 769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13 098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24 155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845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Поступление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 р/с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38 390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35 295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33 710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31 455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6 145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5 818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18 409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799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Субсидия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21 427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19 700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18 815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18 672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17 656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805521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Счет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ЕРКЦ (население)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32 343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29 736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28 400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28 185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13 624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7 280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5 746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Расходы ВСЕГО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101 601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100 414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95 090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92 023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31 690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20 827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29 011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Расходы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 р/с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38 390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35 295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33 710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31 455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6 145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5 818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18 408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742013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ФОТ с отчислениями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5 239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5 239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5 239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5 240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5 239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5 239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5 239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067364"/>
                  </a:ext>
                </a:extLst>
              </a:tr>
              <a:tr h="277081">
                <a:tc>
                  <a:txBody>
                    <a:bodyPr/>
                    <a:lstStyle/>
                    <a:p>
                      <a:pPr algn="just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Списание по СИП (100%)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33 151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30 056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28 471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26 215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906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579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13 169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Расходы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со счета ЕРКЦ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32 343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29 736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28 400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28 185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13 623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7 280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5 746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списание по СИП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8 086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7 434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7 100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7 046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3 406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1 820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1 436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ГСМ и ремонт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2 961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4 296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4 237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2 862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2 266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2 128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591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916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общехоз. расходы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1 178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1 146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1 140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781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624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586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582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топливо и т/э ДОК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20 118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16 860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15 923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17 496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7 327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2 746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3 137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290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Расходы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не обеспеченные доходами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30 868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35 383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32 980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32 383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11 922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7 729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4 857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6318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закупка топлива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21 996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27 162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25 092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24 549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7 723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5 114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2 624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00757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электроэнергия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6 000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5 517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5 269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5 229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2 528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1 350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1 066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тепловая энергия ДОК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2 074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1 906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1 821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1 807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873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467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369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001749"/>
                  </a:ext>
                </a:extLst>
              </a:tr>
              <a:tr h="19002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 аренда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798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798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798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798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798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798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798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62552"/>
                  </a:ext>
                </a:extLst>
              </a:tr>
            </a:tbl>
          </a:graphicData>
        </a:graphic>
      </p:graphicFrame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827584" y="182658"/>
            <a:ext cx="7848872" cy="315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altLang="ru-RU" sz="1600" dirty="0"/>
              <a:t>БЮДЖЕТ ДВИЖЕНИЯ ДЕНЕЖНЫХ СРЕДСТВ ПОМЕСЯЧНО В 2022 ГОДУ</a:t>
            </a: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26" b="97581" l="4762" r="93810"/>
                    </a14:imgEffect>
                  </a14:imgLayer>
                </a14:imgProps>
              </a:ext>
            </a:extLst>
          </a:blip>
          <a:srcRect l="5005"/>
          <a:stretch>
            <a:fillRect/>
          </a:stretch>
        </p:blipFill>
        <p:spPr bwMode="auto">
          <a:xfrm>
            <a:off x="107504" y="78028"/>
            <a:ext cx="580001" cy="72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26759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53984</TotalTime>
  <Words>3324</Words>
  <Application>Microsoft Office PowerPoint</Application>
  <PresentationFormat>Экран (16:9)</PresentationFormat>
  <Paragraphs>1115</Paragraphs>
  <Slides>20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Тема Office</vt:lpstr>
      <vt:lpstr>Презентация PowerPoint</vt:lpstr>
      <vt:lpstr>Оценка основных финансовых показателей деятельности  МУП «Горводоканал» города Нелидово за 2017-2020 годы</vt:lpstr>
      <vt:lpstr>Структура расходов МУП «Горводоканал» за 2018-2020 годы</vt:lpstr>
      <vt:lpstr>Динамика уровня установленных тарифов  для теплоснабжающих организаций г. Нелидово</vt:lpstr>
      <vt:lpstr>Динамика фактических цен на топливо и плановых цен топлива в тарифе</vt:lpstr>
      <vt:lpstr>Структура кредиторской задолженности МУП «Горводоканал»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Перечень мер, направленных на завершение ОЗП 2020/2021 годов, подготовку и прохождение ОЗП 2021/2022 годов в гор.Нелидово</vt:lpstr>
      <vt:lpstr>Перечень мер, направленных на завершение ОЗП 2020/2021 годов, подготовку и прохождение ОЗП 2021/2022 годов в гор.Нелидово</vt:lpstr>
      <vt:lpstr>Перечень мероприятий, направленных на подготовку и прохождение осенне-зимнего периода в Нелидовском городском округе</vt:lpstr>
      <vt:lpstr>Мероприятия по модернизации объектов теплоснабжения Нелидовского городского округа </vt:lpstr>
      <vt:lpstr>Характеристика мероприятий по модернизации объектов имущественного комплекса системы теплоснабжения Нелидовского городского округа</vt:lpstr>
      <vt:lpstr>Презентация PowerPoint</vt:lpstr>
      <vt:lpstr>Презентация PowerPoint</vt:lpstr>
      <vt:lpstr>ПАРАМЕТРЫ ФИНАНСОВО-ЭКОНОМИЧЕСКОЙ МОДЕЛИ </vt:lpstr>
      <vt:lpstr>ФИНАНСОВАЯ ПОТРЕБНОСТЬ СРЕДСТВ НА ПРИОБРЕТЕНИЕ ТОПЛИВА И МОДЕРНИЗАЦИЮ В 2021 ГОДУ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dom</dc:creator>
  <cp:lastModifiedBy>Ролякова Мария Михайловна</cp:lastModifiedBy>
  <cp:revision>5792</cp:revision>
  <cp:lastPrinted>2021-03-24T18:34:32Z</cp:lastPrinted>
  <dcterms:modified xsi:type="dcterms:W3CDTF">2021-03-24T18:42:33Z</dcterms:modified>
</cp:coreProperties>
</file>