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84" r:id="rId2"/>
    <p:sldId id="330" r:id="rId3"/>
    <p:sldId id="339" r:id="rId4"/>
    <p:sldId id="337" r:id="rId5"/>
    <p:sldId id="338" r:id="rId6"/>
    <p:sldId id="340" r:id="rId7"/>
    <p:sldId id="335" r:id="rId8"/>
    <p:sldId id="336" r:id="rId9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E3A1"/>
    <a:srgbClr val="9BBD59"/>
    <a:srgbClr val="C5DE8E"/>
    <a:srgbClr val="91B44A"/>
    <a:srgbClr val="A9CD57"/>
    <a:srgbClr val="9BBD57"/>
    <a:srgbClr val="9BBB59"/>
    <a:srgbClr val="77933C"/>
    <a:srgbClr val="DEE7D1"/>
    <a:srgbClr val="D5E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Средний стиль 3 -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 autoAdjust="0"/>
  </p:normalViewPr>
  <p:slideViewPr>
    <p:cSldViewPr snapToGrid="0">
      <p:cViewPr varScale="1">
        <p:scale>
          <a:sx n="163" d="100"/>
          <a:sy n="163" d="100"/>
        </p:scale>
        <p:origin x="150" y="30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07A9AD-2216-4930-A577-CB766E82E6BC}" type="doc">
      <dgm:prSet loTypeId="urn:microsoft.com/office/officeart/2005/8/layout/process1" loCatId="process" qsTypeId="urn:microsoft.com/office/officeart/2005/8/quickstyle/simple1" qsCatId="simple" csTypeId="urn:microsoft.com/office/officeart/2005/8/colors/accent3_1" csCatId="accent3" phldr="1"/>
      <dgm:spPr/>
    </dgm:pt>
    <dgm:pt modelId="{72300B88-2BE3-4CAB-90CD-F755DE5E5C20}">
      <dgm:prSet phldrT="[Текст]" custT="1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ru-RU" sz="1600" dirty="0">
              <a:latin typeface="Times New Roman" pitchFamily="18" charset="0"/>
              <a:cs typeface="Times New Roman" pitchFamily="18" charset="0"/>
            </a:rPr>
            <a:t>Обращение ОМСУ в Правительство Тверской области с ходатайством</a:t>
          </a:r>
        </a:p>
      </dgm:t>
    </dgm:pt>
    <dgm:pt modelId="{604DEADF-17CD-4C22-A7ED-3274F7048036}" type="parTrans" cxnId="{D824E1E1-105F-4929-8AFE-72A71A12FBEA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EDA10E19-551B-4FA4-A80A-2E2D31BC1C13}" type="sibTrans" cxnId="{D824E1E1-105F-4929-8AFE-72A71A12FBEA}">
      <dgm:prSet custT="1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F85B5717-54C7-4E4F-8952-A545F5E1A03E}">
      <dgm:prSet phldrT="[Текст]" custT="1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ru-RU" sz="1600" dirty="0">
              <a:latin typeface="Times New Roman" pitchFamily="18" charset="0"/>
              <a:cs typeface="Times New Roman" pitchFamily="18" charset="0"/>
            </a:rPr>
            <a:t>Решение Правительства Тверской области о предоставлении топлива</a:t>
          </a:r>
        </a:p>
      </dgm:t>
    </dgm:pt>
    <dgm:pt modelId="{BB6CEBC7-F886-4D59-9E33-3195D7B8EFEC}" type="parTrans" cxnId="{0290F010-FFFA-4665-AD67-653C25DD7035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5AF3818E-B119-40E0-AB5C-42436BE2D339}" type="sibTrans" cxnId="{0290F010-FFFA-4665-AD67-653C25DD7035}">
      <dgm:prSet custT="1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981DF00F-AB90-4896-A0EC-D14AF9E5ACD8}">
      <dgm:prSet phldrT="[Текст]" custT="1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ru-RU" sz="1600" dirty="0">
              <a:latin typeface="Times New Roman" pitchFamily="18" charset="0"/>
              <a:cs typeface="Times New Roman" pitchFamily="18" charset="0"/>
            </a:rPr>
            <a:t>Предоставление топлива ОМСУ</a:t>
          </a:r>
        </a:p>
      </dgm:t>
    </dgm:pt>
    <dgm:pt modelId="{FA280CC7-A8A1-435A-909C-C37F2E570FAC}" type="parTrans" cxnId="{BB3B3E4A-ED8D-4D57-98D1-3E73DFFF6522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347B5578-FF86-4191-8DF6-2BA3DA5809E4}" type="sibTrans" cxnId="{BB3B3E4A-ED8D-4D57-98D1-3E73DFFF6522}">
      <dgm:prSet custT="1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3FE3CBD6-5E0A-4BDF-A1BF-880EB9212D76}">
      <dgm:prSet custT="1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ru-RU" sz="1600" dirty="0">
              <a:latin typeface="Times New Roman" pitchFamily="18" charset="0"/>
              <a:cs typeface="Times New Roman" pitchFamily="18" charset="0"/>
            </a:rPr>
            <a:t>Возврат топлива в натуре либо путем возмещения стоимости*</a:t>
          </a:r>
        </a:p>
      </dgm:t>
    </dgm:pt>
    <dgm:pt modelId="{11A738D1-144B-4A98-9794-2C2185894643}" type="parTrans" cxnId="{28C6528A-92E8-4CC0-83FC-47288C0AB2E2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6883AAD5-8FB1-4614-B5F7-415B4370C4AE}" type="sibTrans" cxnId="{28C6528A-92E8-4CC0-83FC-47288C0AB2E2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9BEF9251-B925-4A87-8826-0F479A57D733}" type="pres">
      <dgm:prSet presAssocID="{8807A9AD-2216-4930-A577-CB766E82E6BC}" presName="Name0" presStyleCnt="0">
        <dgm:presLayoutVars>
          <dgm:dir/>
          <dgm:resizeHandles val="exact"/>
        </dgm:presLayoutVars>
      </dgm:prSet>
      <dgm:spPr/>
    </dgm:pt>
    <dgm:pt modelId="{F978A97F-1ACA-454D-991C-388D4D66D0F8}" type="pres">
      <dgm:prSet presAssocID="{72300B88-2BE3-4CAB-90CD-F755DE5E5C20}" presName="node" presStyleLbl="node1" presStyleIdx="0" presStyleCnt="4" custScaleX="1098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71990DC-3FE0-4750-BCD7-9F04DA50829B}" type="pres">
      <dgm:prSet presAssocID="{EDA10E19-551B-4FA4-A80A-2E2D31BC1C13}" presName="sibTrans" presStyleLbl="sibTrans2D1" presStyleIdx="0" presStyleCnt="3"/>
      <dgm:spPr/>
      <dgm:t>
        <a:bodyPr/>
        <a:lstStyle/>
        <a:p>
          <a:endParaRPr lang="ru-RU"/>
        </a:p>
      </dgm:t>
    </dgm:pt>
    <dgm:pt modelId="{49B6C06A-FBCB-4324-A248-60A6B2E1915E}" type="pres">
      <dgm:prSet presAssocID="{EDA10E19-551B-4FA4-A80A-2E2D31BC1C13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CDAC7691-3233-4ACA-A639-D8C23F484C6A}" type="pres">
      <dgm:prSet presAssocID="{F85B5717-54C7-4E4F-8952-A545F5E1A03E}" presName="node" presStyleLbl="node1" presStyleIdx="1" presStyleCnt="4" custScaleX="11910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52BB54-D3EC-4B71-B85B-F886BC65E8A5}" type="pres">
      <dgm:prSet presAssocID="{5AF3818E-B119-40E0-AB5C-42436BE2D339}" presName="sibTrans" presStyleLbl="sibTrans2D1" presStyleIdx="1" presStyleCnt="3"/>
      <dgm:spPr/>
      <dgm:t>
        <a:bodyPr/>
        <a:lstStyle/>
        <a:p>
          <a:endParaRPr lang="ru-RU"/>
        </a:p>
      </dgm:t>
    </dgm:pt>
    <dgm:pt modelId="{C2861C01-E4CC-4D91-BAF5-F10EE940BE46}" type="pres">
      <dgm:prSet presAssocID="{5AF3818E-B119-40E0-AB5C-42436BE2D339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C72106D7-C9E9-4132-9B31-59C8EFD827EF}" type="pres">
      <dgm:prSet presAssocID="{981DF00F-AB90-4896-A0EC-D14AF9E5ACD8}" presName="node" presStyleLbl="node1" presStyleIdx="2" presStyleCnt="4" custScaleX="12377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4FB318-0D0B-42C1-97E7-2C5D6B357321}" type="pres">
      <dgm:prSet presAssocID="{347B5578-FF86-4191-8DF6-2BA3DA5809E4}" presName="sibTrans" presStyleLbl="sibTrans2D1" presStyleIdx="2" presStyleCnt="3"/>
      <dgm:spPr/>
      <dgm:t>
        <a:bodyPr/>
        <a:lstStyle/>
        <a:p>
          <a:endParaRPr lang="ru-RU"/>
        </a:p>
      </dgm:t>
    </dgm:pt>
    <dgm:pt modelId="{495727BB-9B27-4552-993E-417F35850317}" type="pres">
      <dgm:prSet presAssocID="{347B5578-FF86-4191-8DF6-2BA3DA5809E4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7441D68D-4CEB-416E-806F-6CBC68B25E53}" type="pres">
      <dgm:prSet presAssocID="{3FE3CBD6-5E0A-4BDF-A1BF-880EB9212D7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9C5DE97-AB10-4CEC-8059-DF441ED249D8}" type="presOf" srcId="{5AF3818E-B119-40E0-AB5C-42436BE2D339}" destId="{C2861C01-E4CC-4D91-BAF5-F10EE940BE46}" srcOrd="1" destOrd="0" presId="urn:microsoft.com/office/officeart/2005/8/layout/process1"/>
    <dgm:cxn modelId="{26772DB3-8B20-4717-9FF1-9328F935E8E0}" type="presOf" srcId="{347B5578-FF86-4191-8DF6-2BA3DA5809E4}" destId="{F94FB318-0D0B-42C1-97E7-2C5D6B357321}" srcOrd="0" destOrd="0" presId="urn:microsoft.com/office/officeart/2005/8/layout/process1"/>
    <dgm:cxn modelId="{0290F010-FFFA-4665-AD67-653C25DD7035}" srcId="{8807A9AD-2216-4930-A577-CB766E82E6BC}" destId="{F85B5717-54C7-4E4F-8952-A545F5E1A03E}" srcOrd="1" destOrd="0" parTransId="{BB6CEBC7-F886-4D59-9E33-3195D7B8EFEC}" sibTransId="{5AF3818E-B119-40E0-AB5C-42436BE2D339}"/>
    <dgm:cxn modelId="{AAB3E178-F08A-48E3-93A5-22A0F6DB70ED}" type="presOf" srcId="{72300B88-2BE3-4CAB-90CD-F755DE5E5C20}" destId="{F978A97F-1ACA-454D-991C-388D4D66D0F8}" srcOrd="0" destOrd="0" presId="urn:microsoft.com/office/officeart/2005/8/layout/process1"/>
    <dgm:cxn modelId="{28C6528A-92E8-4CC0-83FC-47288C0AB2E2}" srcId="{8807A9AD-2216-4930-A577-CB766E82E6BC}" destId="{3FE3CBD6-5E0A-4BDF-A1BF-880EB9212D76}" srcOrd="3" destOrd="0" parTransId="{11A738D1-144B-4A98-9794-2C2185894643}" sibTransId="{6883AAD5-8FB1-4614-B5F7-415B4370C4AE}"/>
    <dgm:cxn modelId="{D2145FAD-8AA7-4E1E-9CD7-7957F3DB2AC6}" type="presOf" srcId="{EDA10E19-551B-4FA4-A80A-2E2D31BC1C13}" destId="{B71990DC-3FE0-4750-BCD7-9F04DA50829B}" srcOrd="0" destOrd="0" presId="urn:microsoft.com/office/officeart/2005/8/layout/process1"/>
    <dgm:cxn modelId="{8D5D3D27-4BA7-411B-8860-B341267E373A}" type="presOf" srcId="{3FE3CBD6-5E0A-4BDF-A1BF-880EB9212D76}" destId="{7441D68D-4CEB-416E-806F-6CBC68B25E53}" srcOrd="0" destOrd="0" presId="urn:microsoft.com/office/officeart/2005/8/layout/process1"/>
    <dgm:cxn modelId="{7154BA3B-58A3-47D7-9294-522006BDF689}" type="presOf" srcId="{981DF00F-AB90-4896-A0EC-D14AF9E5ACD8}" destId="{C72106D7-C9E9-4132-9B31-59C8EFD827EF}" srcOrd="0" destOrd="0" presId="urn:microsoft.com/office/officeart/2005/8/layout/process1"/>
    <dgm:cxn modelId="{BB3B3E4A-ED8D-4D57-98D1-3E73DFFF6522}" srcId="{8807A9AD-2216-4930-A577-CB766E82E6BC}" destId="{981DF00F-AB90-4896-A0EC-D14AF9E5ACD8}" srcOrd="2" destOrd="0" parTransId="{FA280CC7-A8A1-435A-909C-C37F2E570FAC}" sibTransId="{347B5578-FF86-4191-8DF6-2BA3DA5809E4}"/>
    <dgm:cxn modelId="{199CD4F0-859E-49B8-B5CF-43F6EAD5541E}" type="presOf" srcId="{EDA10E19-551B-4FA4-A80A-2E2D31BC1C13}" destId="{49B6C06A-FBCB-4324-A248-60A6B2E1915E}" srcOrd="1" destOrd="0" presId="urn:microsoft.com/office/officeart/2005/8/layout/process1"/>
    <dgm:cxn modelId="{8E454983-B8F1-454C-93F5-9AB11A3DD299}" type="presOf" srcId="{347B5578-FF86-4191-8DF6-2BA3DA5809E4}" destId="{495727BB-9B27-4552-993E-417F35850317}" srcOrd="1" destOrd="0" presId="urn:microsoft.com/office/officeart/2005/8/layout/process1"/>
    <dgm:cxn modelId="{AF10C5D6-BBC5-4A83-B5E2-093784F0ECD7}" type="presOf" srcId="{5AF3818E-B119-40E0-AB5C-42436BE2D339}" destId="{6052BB54-D3EC-4B71-B85B-F886BC65E8A5}" srcOrd="0" destOrd="0" presId="urn:microsoft.com/office/officeart/2005/8/layout/process1"/>
    <dgm:cxn modelId="{E3FE3479-F05A-49A6-9D4A-D9DA2A0B1FA0}" type="presOf" srcId="{8807A9AD-2216-4930-A577-CB766E82E6BC}" destId="{9BEF9251-B925-4A87-8826-0F479A57D733}" srcOrd="0" destOrd="0" presId="urn:microsoft.com/office/officeart/2005/8/layout/process1"/>
    <dgm:cxn modelId="{56DD1E77-4B9C-4D55-AD5C-13AED3859FF5}" type="presOf" srcId="{F85B5717-54C7-4E4F-8952-A545F5E1A03E}" destId="{CDAC7691-3233-4ACA-A639-D8C23F484C6A}" srcOrd="0" destOrd="0" presId="urn:microsoft.com/office/officeart/2005/8/layout/process1"/>
    <dgm:cxn modelId="{D824E1E1-105F-4929-8AFE-72A71A12FBEA}" srcId="{8807A9AD-2216-4930-A577-CB766E82E6BC}" destId="{72300B88-2BE3-4CAB-90CD-F755DE5E5C20}" srcOrd="0" destOrd="0" parTransId="{604DEADF-17CD-4C22-A7ED-3274F7048036}" sibTransId="{EDA10E19-551B-4FA4-A80A-2E2D31BC1C13}"/>
    <dgm:cxn modelId="{9FBF864C-56D9-4DC1-B822-00F80BF8383D}" type="presParOf" srcId="{9BEF9251-B925-4A87-8826-0F479A57D733}" destId="{F978A97F-1ACA-454D-991C-388D4D66D0F8}" srcOrd="0" destOrd="0" presId="urn:microsoft.com/office/officeart/2005/8/layout/process1"/>
    <dgm:cxn modelId="{BB7B20E7-EE68-498E-A0EF-B72C331A8017}" type="presParOf" srcId="{9BEF9251-B925-4A87-8826-0F479A57D733}" destId="{B71990DC-3FE0-4750-BCD7-9F04DA50829B}" srcOrd="1" destOrd="0" presId="urn:microsoft.com/office/officeart/2005/8/layout/process1"/>
    <dgm:cxn modelId="{E5BD644E-FDB5-45F5-A33F-E7A510F243D8}" type="presParOf" srcId="{B71990DC-3FE0-4750-BCD7-9F04DA50829B}" destId="{49B6C06A-FBCB-4324-A248-60A6B2E1915E}" srcOrd="0" destOrd="0" presId="urn:microsoft.com/office/officeart/2005/8/layout/process1"/>
    <dgm:cxn modelId="{952D49BE-AFE5-4DCF-AEEA-4CC01D431F60}" type="presParOf" srcId="{9BEF9251-B925-4A87-8826-0F479A57D733}" destId="{CDAC7691-3233-4ACA-A639-D8C23F484C6A}" srcOrd="2" destOrd="0" presId="urn:microsoft.com/office/officeart/2005/8/layout/process1"/>
    <dgm:cxn modelId="{1577A3DA-20D9-4463-BFBB-F612394DB2B2}" type="presParOf" srcId="{9BEF9251-B925-4A87-8826-0F479A57D733}" destId="{6052BB54-D3EC-4B71-B85B-F886BC65E8A5}" srcOrd="3" destOrd="0" presId="urn:microsoft.com/office/officeart/2005/8/layout/process1"/>
    <dgm:cxn modelId="{10CB8058-134B-4448-A84B-5F7FF0468ECA}" type="presParOf" srcId="{6052BB54-D3EC-4B71-B85B-F886BC65E8A5}" destId="{C2861C01-E4CC-4D91-BAF5-F10EE940BE46}" srcOrd="0" destOrd="0" presId="urn:microsoft.com/office/officeart/2005/8/layout/process1"/>
    <dgm:cxn modelId="{2B9374D0-08CB-4030-9CDC-85EAFBA59FC0}" type="presParOf" srcId="{9BEF9251-B925-4A87-8826-0F479A57D733}" destId="{C72106D7-C9E9-4132-9B31-59C8EFD827EF}" srcOrd="4" destOrd="0" presId="urn:microsoft.com/office/officeart/2005/8/layout/process1"/>
    <dgm:cxn modelId="{8AE1574A-61AE-4690-AF4B-416F423341E2}" type="presParOf" srcId="{9BEF9251-B925-4A87-8826-0F479A57D733}" destId="{F94FB318-0D0B-42C1-97E7-2C5D6B357321}" srcOrd="5" destOrd="0" presId="urn:microsoft.com/office/officeart/2005/8/layout/process1"/>
    <dgm:cxn modelId="{D6E4D8A6-FB88-4563-B122-4F686600C213}" type="presParOf" srcId="{F94FB318-0D0B-42C1-97E7-2C5D6B357321}" destId="{495727BB-9B27-4552-993E-417F35850317}" srcOrd="0" destOrd="0" presId="urn:microsoft.com/office/officeart/2005/8/layout/process1"/>
    <dgm:cxn modelId="{7B933672-06AD-40DC-8147-E9D7031D143D}" type="presParOf" srcId="{9BEF9251-B925-4A87-8826-0F479A57D733}" destId="{7441D68D-4CEB-416E-806F-6CBC68B25E5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5CDE34-D2B3-4A27-94B4-A9FF1A273AA8}" type="doc">
      <dgm:prSet loTypeId="urn:microsoft.com/office/officeart/2008/layout/LinedList" loCatId="hierarchy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4EC5C116-4F30-41EF-9F67-5047391F9343}">
      <dgm:prSet phldrT="[Текст]" custT="1"/>
      <dgm:spPr/>
      <dgm:t>
        <a:bodyPr/>
        <a:lstStyle/>
        <a:p>
          <a:pPr algn="ctr"/>
          <a:r>
            <a:rPr lang="ru-RU" sz="1600" dirty="0">
              <a:latin typeface="Times New Roman" pitchFamily="18" charset="0"/>
              <a:cs typeface="Times New Roman" pitchFamily="18" charset="0"/>
            </a:rPr>
            <a:t>МУП «</a:t>
          </a:r>
          <a:r>
            <a:rPr lang="ru-RU" sz="1600" dirty="0" err="1">
              <a:latin typeface="Times New Roman" pitchFamily="18" charset="0"/>
              <a:cs typeface="Times New Roman" pitchFamily="18" charset="0"/>
            </a:rPr>
            <a:t>Горводоканал</a:t>
          </a:r>
          <a:r>
            <a:rPr lang="ru-RU" sz="1600" dirty="0">
              <a:latin typeface="Times New Roman" pitchFamily="18" charset="0"/>
              <a:cs typeface="Times New Roman" pitchFamily="18" charset="0"/>
            </a:rPr>
            <a:t>»</a:t>
          </a:r>
        </a:p>
      </dgm:t>
    </dgm:pt>
    <dgm:pt modelId="{D7E1FC38-C291-44ED-A795-451E6988C8A2}" type="parTrans" cxnId="{9F7D8E3E-B65B-4AE8-B05E-6BA33EFF9C31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1DDD5D9A-F357-4A06-BF5F-4B47781FA024}" type="sibTrans" cxnId="{9F7D8E3E-B65B-4AE8-B05E-6BA33EFF9C31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B64F38A7-9951-44A4-89E0-D0710C06E796}">
      <dgm:prSet phldrT="[Текст]" custT="1"/>
      <dgm:spPr/>
      <dgm:t>
        <a:bodyPr/>
        <a:lstStyle/>
        <a:p>
          <a:r>
            <a:rPr lang="ru-RU" sz="1600" dirty="0">
              <a:latin typeface="Times New Roman" pitchFamily="18" charset="0"/>
              <a:cs typeface="Times New Roman" pitchFamily="18" charset="0"/>
            </a:rPr>
            <a:t>Отсутствие механизма доведения денежных средств областного бюджета Тверской области до предприятия</a:t>
          </a:r>
        </a:p>
      </dgm:t>
    </dgm:pt>
    <dgm:pt modelId="{180430FB-F99B-4F59-9FF4-0F7D1D4F3EDA}" type="parTrans" cxnId="{E177A760-F8A8-43C7-9CE0-866CB512D47E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1A11B133-1418-47CB-BD06-010ADB0CC112}" type="sibTrans" cxnId="{E177A760-F8A8-43C7-9CE0-866CB512D47E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B2B289AD-6452-4BD6-8FCF-2FA4FDD2CCF3}">
      <dgm:prSet phldrT="[Текст]" custT="1"/>
      <dgm:spPr/>
      <dgm:t>
        <a:bodyPr/>
        <a:lstStyle/>
        <a:p>
          <a:r>
            <a:rPr lang="ru-RU" sz="1600" dirty="0">
              <a:latin typeface="Times New Roman" pitchFamily="18" charset="0"/>
              <a:cs typeface="Times New Roman" pitchFamily="18" charset="0"/>
            </a:rPr>
            <a:t>Риск</a:t>
          </a:r>
          <a:r>
            <a:rPr lang="ru-RU" sz="1600" baseline="0" dirty="0">
              <a:latin typeface="Times New Roman" pitchFamily="18" charset="0"/>
              <a:cs typeface="Times New Roman" pitchFamily="18" charset="0"/>
            </a:rPr>
            <a:t> субсидиарной ответственности Тверской области в случае банкротства предприятия</a:t>
          </a:r>
          <a:endParaRPr lang="ru-RU" sz="1600" dirty="0">
            <a:latin typeface="Times New Roman" pitchFamily="18" charset="0"/>
            <a:cs typeface="Times New Roman" pitchFamily="18" charset="0"/>
          </a:endParaRPr>
        </a:p>
      </dgm:t>
    </dgm:pt>
    <dgm:pt modelId="{51F83147-FB28-4A42-A910-E85B5A5796F9}" type="parTrans" cxnId="{8F5D1A2D-DFC1-4147-B299-5B884278733E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4182A848-CC9F-4ADE-923D-2C277015EC5E}" type="sibTrans" cxnId="{8F5D1A2D-DFC1-4147-B299-5B884278733E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CE439667-2BD6-40FD-A666-15A428D58954}" type="pres">
      <dgm:prSet presAssocID="{A95CDE34-D2B3-4A27-94B4-A9FF1A273AA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6D6BD334-87BF-4E54-881B-39AB61958245}" type="pres">
      <dgm:prSet presAssocID="{4EC5C116-4F30-41EF-9F67-5047391F9343}" presName="thickLine" presStyleLbl="alignNode1" presStyleIdx="0" presStyleCnt="1"/>
      <dgm:spPr/>
    </dgm:pt>
    <dgm:pt modelId="{2B4E0C72-E5D7-4F58-ADDA-855186DD6C3A}" type="pres">
      <dgm:prSet presAssocID="{4EC5C116-4F30-41EF-9F67-5047391F9343}" presName="horz1" presStyleCnt="0"/>
      <dgm:spPr/>
    </dgm:pt>
    <dgm:pt modelId="{C80C3C2A-17A9-4BF3-AF4A-0133C621E2F0}" type="pres">
      <dgm:prSet presAssocID="{4EC5C116-4F30-41EF-9F67-5047391F9343}" presName="tx1" presStyleLbl="revTx" presStyleIdx="0" presStyleCnt="3"/>
      <dgm:spPr/>
      <dgm:t>
        <a:bodyPr/>
        <a:lstStyle/>
        <a:p>
          <a:endParaRPr lang="ru-RU"/>
        </a:p>
      </dgm:t>
    </dgm:pt>
    <dgm:pt modelId="{B3361B3A-21A6-425A-9274-80F7735FA9F5}" type="pres">
      <dgm:prSet presAssocID="{4EC5C116-4F30-41EF-9F67-5047391F9343}" presName="vert1" presStyleCnt="0"/>
      <dgm:spPr/>
    </dgm:pt>
    <dgm:pt modelId="{701BFAA8-08E2-493E-817E-FB1C3A497D77}" type="pres">
      <dgm:prSet presAssocID="{B64F38A7-9951-44A4-89E0-D0710C06E796}" presName="vertSpace2a" presStyleCnt="0"/>
      <dgm:spPr/>
    </dgm:pt>
    <dgm:pt modelId="{C1FB4867-5A64-4ECB-B399-A6AA1D9A5246}" type="pres">
      <dgm:prSet presAssocID="{B64F38A7-9951-44A4-89E0-D0710C06E796}" presName="horz2" presStyleCnt="0"/>
      <dgm:spPr/>
    </dgm:pt>
    <dgm:pt modelId="{4AF36C29-D51A-4809-B461-D8BADB914194}" type="pres">
      <dgm:prSet presAssocID="{B64F38A7-9951-44A4-89E0-D0710C06E796}" presName="horzSpace2" presStyleCnt="0"/>
      <dgm:spPr/>
    </dgm:pt>
    <dgm:pt modelId="{E1042570-6593-417E-A38A-EB3866E96384}" type="pres">
      <dgm:prSet presAssocID="{B64F38A7-9951-44A4-89E0-D0710C06E796}" presName="tx2" presStyleLbl="revTx" presStyleIdx="1" presStyleCnt="3"/>
      <dgm:spPr/>
      <dgm:t>
        <a:bodyPr/>
        <a:lstStyle/>
        <a:p>
          <a:endParaRPr lang="ru-RU"/>
        </a:p>
      </dgm:t>
    </dgm:pt>
    <dgm:pt modelId="{EF4A996A-D752-4CF2-A3F5-C797ADD0C1BD}" type="pres">
      <dgm:prSet presAssocID="{B64F38A7-9951-44A4-89E0-D0710C06E796}" presName="vert2" presStyleCnt="0"/>
      <dgm:spPr/>
    </dgm:pt>
    <dgm:pt modelId="{833F2F4C-EFC7-45C6-9F44-680BF01DDEE7}" type="pres">
      <dgm:prSet presAssocID="{B64F38A7-9951-44A4-89E0-D0710C06E796}" presName="thinLine2b" presStyleLbl="callout" presStyleIdx="0" presStyleCnt="2"/>
      <dgm:spPr/>
    </dgm:pt>
    <dgm:pt modelId="{0D310380-0142-46F6-8A73-26595F9A0DCF}" type="pres">
      <dgm:prSet presAssocID="{B64F38A7-9951-44A4-89E0-D0710C06E796}" presName="vertSpace2b" presStyleCnt="0"/>
      <dgm:spPr/>
    </dgm:pt>
    <dgm:pt modelId="{9407151C-6591-46ED-8E1D-576C4C320910}" type="pres">
      <dgm:prSet presAssocID="{B2B289AD-6452-4BD6-8FCF-2FA4FDD2CCF3}" presName="horz2" presStyleCnt="0"/>
      <dgm:spPr/>
    </dgm:pt>
    <dgm:pt modelId="{8F68968F-E8F3-4A09-B63B-B668C71605FD}" type="pres">
      <dgm:prSet presAssocID="{B2B289AD-6452-4BD6-8FCF-2FA4FDD2CCF3}" presName="horzSpace2" presStyleCnt="0"/>
      <dgm:spPr/>
    </dgm:pt>
    <dgm:pt modelId="{1F9151F7-2883-4DE7-8E52-7CAC5E5F0676}" type="pres">
      <dgm:prSet presAssocID="{B2B289AD-6452-4BD6-8FCF-2FA4FDD2CCF3}" presName="tx2" presStyleLbl="revTx" presStyleIdx="2" presStyleCnt="3"/>
      <dgm:spPr/>
      <dgm:t>
        <a:bodyPr/>
        <a:lstStyle/>
        <a:p>
          <a:endParaRPr lang="ru-RU"/>
        </a:p>
      </dgm:t>
    </dgm:pt>
    <dgm:pt modelId="{662C94AB-77A3-4668-9BE3-D482DC3EE965}" type="pres">
      <dgm:prSet presAssocID="{B2B289AD-6452-4BD6-8FCF-2FA4FDD2CCF3}" presName="vert2" presStyleCnt="0"/>
      <dgm:spPr/>
    </dgm:pt>
    <dgm:pt modelId="{A19C652A-5771-4A3D-907D-053087766840}" type="pres">
      <dgm:prSet presAssocID="{B2B289AD-6452-4BD6-8FCF-2FA4FDD2CCF3}" presName="thinLine2b" presStyleLbl="callout" presStyleIdx="1" presStyleCnt="2"/>
      <dgm:spPr/>
    </dgm:pt>
    <dgm:pt modelId="{9444B56A-A357-4048-AB63-31651C8510BE}" type="pres">
      <dgm:prSet presAssocID="{B2B289AD-6452-4BD6-8FCF-2FA4FDD2CCF3}" presName="vertSpace2b" presStyleCnt="0"/>
      <dgm:spPr/>
    </dgm:pt>
  </dgm:ptLst>
  <dgm:cxnLst>
    <dgm:cxn modelId="{725945B3-037C-4F74-AA2C-10CFEE98AFDF}" type="presOf" srcId="{4EC5C116-4F30-41EF-9F67-5047391F9343}" destId="{C80C3C2A-17A9-4BF3-AF4A-0133C621E2F0}" srcOrd="0" destOrd="0" presId="urn:microsoft.com/office/officeart/2008/layout/LinedList"/>
    <dgm:cxn modelId="{5A0C393A-82DD-4166-B24E-AA77EABA2D15}" type="presOf" srcId="{B64F38A7-9951-44A4-89E0-D0710C06E796}" destId="{E1042570-6593-417E-A38A-EB3866E96384}" srcOrd="0" destOrd="0" presId="urn:microsoft.com/office/officeart/2008/layout/LinedList"/>
    <dgm:cxn modelId="{A9C21DA9-7BBB-4ECE-8697-A388360804DE}" type="presOf" srcId="{A95CDE34-D2B3-4A27-94B4-A9FF1A273AA8}" destId="{CE439667-2BD6-40FD-A666-15A428D58954}" srcOrd="0" destOrd="0" presId="urn:microsoft.com/office/officeart/2008/layout/LinedList"/>
    <dgm:cxn modelId="{799558B3-5CF7-4A6E-8DA1-45C28064FFC1}" type="presOf" srcId="{B2B289AD-6452-4BD6-8FCF-2FA4FDD2CCF3}" destId="{1F9151F7-2883-4DE7-8E52-7CAC5E5F0676}" srcOrd="0" destOrd="0" presId="urn:microsoft.com/office/officeart/2008/layout/LinedList"/>
    <dgm:cxn modelId="{E177A760-F8A8-43C7-9CE0-866CB512D47E}" srcId="{4EC5C116-4F30-41EF-9F67-5047391F9343}" destId="{B64F38A7-9951-44A4-89E0-D0710C06E796}" srcOrd="0" destOrd="0" parTransId="{180430FB-F99B-4F59-9FF4-0F7D1D4F3EDA}" sibTransId="{1A11B133-1418-47CB-BD06-010ADB0CC112}"/>
    <dgm:cxn modelId="{9F7D8E3E-B65B-4AE8-B05E-6BA33EFF9C31}" srcId="{A95CDE34-D2B3-4A27-94B4-A9FF1A273AA8}" destId="{4EC5C116-4F30-41EF-9F67-5047391F9343}" srcOrd="0" destOrd="0" parTransId="{D7E1FC38-C291-44ED-A795-451E6988C8A2}" sibTransId="{1DDD5D9A-F357-4A06-BF5F-4B47781FA024}"/>
    <dgm:cxn modelId="{8F5D1A2D-DFC1-4147-B299-5B884278733E}" srcId="{4EC5C116-4F30-41EF-9F67-5047391F9343}" destId="{B2B289AD-6452-4BD6-8FCF-2FA4FDD2CCF3}" srcOrd="1" destOrd="0" parTransId="{51F83147-FB28-4A42-A910-E85B5A5796F9}" sibTransId="{4182A848-CC9F-4ADE-923D-2C277015EC5E}"/>
    <dgm:cxn modelId="{BA9C046D-0209-403E-9F20-B06A9E39CAF5}" type="presParOf" srcId="{CE439667-2BD6-40FD-A666-15A428D58954}" destId="{6D6BD334-87BF-4E54-881B-39AB61958245}" srcOrd="0" destOrd="0" presId="urn:microsoft.com/office/officeart/2008/layout/LinedList"/>
    <dgm:cxn modelId="{EE81643A-2592-46BB-B084-AD5579CC0240}" type="presParOf" srcId="{CE439667-2BD6-40FD-A666-15A428D58954}" destId="{2B4E0C72-E5D7-4F58-ADDA-855186DD6C3A}" srcOrd="1" destOrd="0" presId="urn:microsoft.com/office/officeart/2008/layout/LinedList"/>
    <dgm:cxn modelId="{093E7787-FF08-401C-B411-C764AA93EFFB}" type="presParOf" srcId="{2B4E0C72-E5D7-4F58-ADDA-855186DD6C3A}" destId="{C80C3C2A-17A9-4BF3-AF4A-0133C621E2F0}" srcOrd="0" destOrd="0" presId="urn:microsoft.com/office/officeart/2008/layout/LinedList"/>
    <dgm:cxn modelId="{ECE7A1ED-E716-43AD-B05E-CAB87B2AF5FC}" type="presParOf" srcId="{2B4E0C72-E5D7-4F58-ADDA-855186DD6C3A}" destId="{B3361B3A-21A6-425A-9274-80F7735FA9F5}" srcOrd="1" destOrd="0" presId="urn:microsoft.com/office/officeart/2008/layout/LinedList"/>
    <dgm:cxn modelId="{CEE46114-B360-4FC0-BB26-A9132BD2C0A8}" type="presParOf" srcId="{B3361B3A-21A6-425A-9274-80F7735FA9F5}" destId="{701BFAA8-08E2-493E-817E-FB1C3A497D77}" srcOrd="0" destOrd="0" presId="urn:microsoft.com/office/officeart/2008/layout/LinedList"/>
    <dgm:cxn modelId="{F078CCE9-9ABF-440E-91DF-FD47E23D51E0}" type="presParOf" srcId="{B3361B3A-21A6-425A-9274-80F7735FA9F5}" destId="{C1FB4867-5A64-4ECB-B399-A6AA1D9A5246}" srcOrd="1" destOrd="0" presId="urn:microsoft.com/office/officeart/2008/layout/LinedList"/>
    <dgm:cxn modelId="{3345F1B8-4372-44FD-B4A0-87298D6E133F}" type="presParOf" srcId="{C1FB4867-5A64-4ECB-B399-A6AA1D9A5246}" destId="{4AF36C29-D51A-4809-B461-D8BADB914194}" srcOrd="0" destOrd="0" presId="urn:microsoft.com/office/officeart/2008/layout/LinedList"/>
    <dgm:cxn modelId="{87DBA604-D134-4A1D-BFDC-05AA74C5E19D}" type="presParOf" srcId="{C1FB4867-5A64-4ECB-B399-A6AA1D9A5246}" destId="{E1042570-6593-417E-A38A-EB3866E96384}" srcOrd="1" destOrd="0" presId="urn:microsoft.com/office/officeart/2008/layout/LinedList"/>
    <dgm:cxn modelId="{D198A5CC-2589-4588-AFAB-EAA804EB8280}" type="presParOf" srcId="{C1FB4867-5A64-4ECB-B399-A6AA1D9A5246}" destId="{EF4A996A-D752-4CF2-A3F5-C797ADD0C1BD}" srcOrd="2" destOrd="0" presId="urn:microsoft.com/office/officeart/2008/layout/LinedList"/>
    <dgm:cxn modelId="{05401516-E6C7-4AFD-9196-DB19AE72557C}" type="presParOf" srcId="{B3361B3A-21A6-425A-9274-80F7735FA9F5}" destId="{833F2F4C-EFC7-45C6-9F44-680BF01DDEE7}" srcOrd="2" destOrd="0" presId="urn:microsoft.com/office/officeart/2008/layout/LinedList"/>
    <dgm:cxn modelId="{8FDA4E13-F351-4154-BB79-BFC86274E4F4}" type="presParOf" srcId="{B3361B3A-21A6-425A-9274-80F7735FA9F5}" destId="{0D310380-0142-46F6-8A73-26595F9A0DCF}" srcOrd="3" destOrd="0" presId="urn:microsoft.com/office/officeart/2008/layout/LinedList"/>
    <dgm:cxn modelId="{A133C94D-7312-46EB-9745-803159177531}" type="presParOf" srcId="{B3361B3A-21A6-425A-9274-80F7735FA9F5}" destId="{9407151C-6591-46ED-8E1D-576C4C320910}" srcOrd="4" destOrd="0" presId="urn:microsoft.com/office/officeart/2008/layout/LinedList"/>
    <dgm:cxn modelId="{88F2C18D-9C66-4E24-9309-C945CFD2DB47}" type="presParOf" srcId="{9407151C-6591-46ED-8E1D-576C4C320910}" destId="{8F68968F-E8F3-4A09-B63B-B668C71605FD}" srcOrd="0" destOrd="0" presId="urn:microsoft.com/office/officeart/2008/layout/LinedList"/>
    <dgm:cxn modelId="{C5CB16D6-E69A-48CE-BA1B-6EA6A67A83B7}" type="presParOf" srcId="{9407151C-6591-46ED-8E1D-576C4C320910}" destId="{1F9151F7-2883-4DE7-8E52-7CAC5E5F0676}" srcOrd="1" destOrd="0" presId="urn:microsoft.com/office/officeart/2008/layout/LinedList"/>
    <dgm:cxn modelId="{BE28F68B-95BD-4532-A74F-795AB872C775}" type="presParOf" srcId="{9407151C-6591-46ED-8E1D-576C4C320910}" destId="{662C94AB-77A3-4668-9BE3-D482DC3EE965}" srcOrd="2" destOrd="0" presId="urn:microsoft.com/office/officeart/2008/layout/LinedList"/>
    <dgm:cxn modelId="{0EF42BDA-3F7A-47D7-A140-C0D1A9EFEA00}" type="presParOf" srcId="{B3361B3A-21A6-425A-9274-80F7735FA9F5}" destId="{A19C652A-5771-4A3D-907D-053087766840}" srcOrd="5" destOrd="0" presId="urn:microsoft.com/office/officeart/2008/layout/LinedList"/>
    <dgm:cxn modelId="{2B0745CD-5F72-431F-AEC9-E25133409198}" type="presParOf" srcId="{B3361B3A-21A6-425A-9274-80F7735FA9F5}" destId="{9444B56A-A357-4048-AB63-31651C8510BE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8A97F-1ACA-454D-991C-388D4D66D0F8}">
      <dsp:nvSpPr>
        <dsp:cNvPr id="0" name=""/>
        <dsp:cNvSpPr/>
      </dsp:nvSpPr>
      <dsp:spPr>
        <a:xfrm>
          <a:off x="5064" y="341163"/>
          <a:ext cx="1510936" cy="14950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>
              <a:latin typeface="Times New Roman" pitchFamily="18" charset="0"/>
              <a:cs typeface="Times New Roman" pitchFamily="18" charset="0"/>
            </a:rPr>
            <a:t>Обращение ОМСУ в Правительство Тверской области с ходатайством</a:t>
          </a:r>
        </a:p>
      </dsp:txBody>
      <dsp:txXfrm>
        <a:off x="48852" y="384951"/>
        <a:ext cx="1423360" cy="1407460"/>
      </dsp:txXfrm>
    </dsp:sp>
    <dsp:sp modelId="{B71990DC-3FE0-4750-BCD7-9F04DA50829B}">
      <dsp:nvSpPr>
        <dsp:cNvPr id="0" name=""/>
        <dsp:cNvSpPr/>
      </dsp:nvSpPr>
      <dsp:spPr>
        <a:xfrm>
          <a:off x="1653594" y="918064"/>
          <a:ext cx="291699" cy="3412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latin typeface="Times New Roman" pitchFamily="18" charset="0"/>
            <a:cs typeface="Times New Roman" pitchFamily="18" charset="0"/>
          </a:endParaRPr>
        </a:p>
      </dsp:txBody>
      <dsp:txXfrm>
        <a:off x="1653594" y="986311"/>
        <a:ext cx="204189" cy="204739"/>
      </dsp:txXfrm>
    </dsp:sp>
    <dsp:sp modelId="{CDAC7691-3233-4ACA-A639-D8C23F484C6A}">
      <dsp:nvSpPr>
        <dsp:cNvPr id="0" name=""/>
        <dsp:cNvSpPr/>
      </dsp:nvSpPr>
      <dsp:spPr>
        <a:xfrm>
          <a:off x="2066377" y="341163"/>
          <a:ext cx="1638802" cy="14950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>
              <a:latin typeface="Times New Roman" pitchFamily="18" charset="0"/>
              <a:cs typeface="Times New Roman" pitchFamily="18" charset="0"/>
            </a:rPr>
            <a:t>Решение Правительства Тверской области о предоставлении топлива</a:t>
          </a:r>
        </a:p>
      </dsp:txBody>
      <dsp:txXfrm>
        <a:off x="2110165" y="384951"/>
        <a:ext cx="1551226" cy="1407460"/>
      </dsp:txXfrm>
    </dsp:sp>
    <dsp:sp modelId="{6052BB54-D3EC-4B71-B85B-F886BC65E8A5}">
      <dsp:nvSpPr>
        <dsp:cNvPr id="0" name=""/>
        <dsp:cNvSpPr/>
      </dsp:nvSpPr>
      <dsp:spPr>
        <a:xfrm>
          <a:off x="3842774" y="918064"/>
          <a:ext cx="291699" cy="3412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latin typeface="Times New Roman" pitchFamily="18" charset="0"/>
            <a:cs typeface="Times New Roman" pitchFamily="18" charset="0"/>
          </a:endParaRPr>
        </a:p>
      </dsp:txBody>
      <dsp:txXfrm>
        <a:off x="3842774" y="986311"/>
        <a:ext cx="204189" cy="204739"/>
      </dsp:txXfrm>
    </dsp:sp>
    <dsp:sp modelId="{C72106D7-C9E9-4132-9B31-59C8EFD827EF}">
      <dsp:nvSpPr>
        <dsp:cNvPr id="0" name=""/>
        <dsp:cNvSpPr/>
      </dsp:nvSpPr>
      <dsp:spPr>
        <a:xfrm>
          <a:off x="4255556" y="341163"/>
          <a:ext cx="1703086" cy="14950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>
              <a:latin typeface="Times New Roman" pitchFamily="18" charset="0"/>
              <a:cs typeface="Times New Roman" pitchFamily="18" charset="0"/>
            </a:rPr>
            <a:t>Предоставление топлива ОМСУ</a:t>
          </a:r>
        </a:p>
      </dsp:txBody>
      <dsp:txXfrm>
        <a:off x="4299344" y="384951"/>
        <a:ext cx="1615510" cy="1407460"/>
      </dsp:txXfrm>
    </dsp:sp>
    <dsp:sp modelId="{F94FB318-0D0B-42C1-97E7-2C5D6B357321}">
      <dsp:nvSpPr>
        <dsp:cNvPr id="0" name=""/>
        <dsp:cNvSpPr/>
      </dsp:nvSpPr>
      <dsp:spPr>
        <a:xfrm>
          <a:off x="6096237" y="918064"/>
          <a:ext cx="291699" cy="3412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latin typeface="Times New Roman" pitchFamily="18" charset="0"/>
            <a:cs typeface="Times New Roman" pitchFamily="18" charset="0"/>
          </a:endParaRPr>
        </a:p>
      </dsp:txBody>
      <dsp:txXfrm>
        <a:off x="6096237" y="986311"/>
        <a:ext cx="204189" cy="204739"/>
      </dsp:txXfrm>
    </dsp:sp>
    <dsp:sp modelId="{7441D68D-4CEB-416E-806F-6CBC68B25E53}">
      <dsp:nvSpPr>
        <dsp:cNvPr id="0" name=""/>
        <dsp:cNvSpPr/>
      </dsp:nvSpPr>
      <dsp:spPr>
        <a:xfrm>
          <a:off x="6509020" y="341163"/>
          <a:ext cx="1375942" cy="14950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>
              <a:latin typeface="Times New Roman" pitchFamily="18" charset="0"/>
              <a:cs typeface="Times New Roman" pitchFamily="18" charset="0"/>
            </a:rPr>
            <a:t>Возврат топлива в натуре либо путем возмещения стоимости*</a:t>
          </a:r>
        </a:p>
      </dsp:txBody>
      <dsp:txXfrm>
        <a:off x="6549320" y="381463"/>
        <a:ext cx="1295342" cy="14144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BD334-87BF-4E54-881B-39AB61958245}">
      <dsp:nvSpPr>
        <dsp:cNvPr id="0" name=""/>
        <dsp:cNvSpPr/>
      </dsp:nvSpPr>
      <dsp:spPr>
        <a:xfrm>
          <a:off x="0" y="0"/>
          <a:ext cx="764224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C3C2A-17A9-4BF3-AF4A-0133C621E2F0}">
      <dsp:nvSpPr>
        <dsp:cNvPr id="0" name=""/>
        <dsp:cNvSpPr/>
      </dsp:nvSpPr>
      <dsp:spPr>
        <a:xfrm>
          <a:off x="0" y="0"/>
          <a:ext cx="1528449" cy="3558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>
              <a:latin typeface="Times New Roman" pitchFamily="18" charset="0"/>
              <a:cs typeface="Times New Roman" pitchFamily="18" charset="0"/>
            </a:rPr>
            <a:t>МУП «</a:t>
          </a:r>
          <a:r>
            <a:rPr lang="ru-RU" sz="1600" kern="1200" dirty="0" err="1">
              <a:latin typeface="Times New Roman" pitchFamily="18" charset="0"/>
              <a:cs typeface="Times New Roman" pitchFamily="18" charset="0"/>
            </a:rPr>
            <a:t>Горводоканал</a:t>
          </a:r>
          <a:r>
            <a:rPr lang="ru-RU" sz="1600" kern="1200" dirty="0">
              <a:latin typeface="Times New Roman" pitchFamily="18" charset="0"/>
              <a:cs typeface="Times New Roman" pitchFamily="18" charset="0"/>
            </a:rPr>
            <a:t>»</a:t>
          </a:r>
        </a:p>
      </dsp:txBody>
      <dsp:txXfrm>
        <a:off x="0" y="0"/>
        <a:ext cx="1528449" cy="3558363"/>
      </dsp:txXfrm>
    </dsp:sp>
    <dsp:sp modelId="{E1042570-6593-417E-A38A-EB3866E96384}">
      <dsp:nvSpPr>
        <dsp:cNvPr id="0" name=""/>
        <dsp:cNvSpPr/>
      </dsp:nvSpPr>
      <dsp:spPr>
        <a:xfrm>
          <a:off x="1643083" y="82704"/>
          <a:ext cx="5999164" cy="1654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>
              <a:latin typeface="Times New Roman" pitchFamily="18" charset="0"/>
              <a:cs typeface="Times New Roman" pitchFamily="18" charset="0"/>
            </a:rPr>
            <a:t>Отсутствие механизма доведения денежных средств областного бюджета Тверской области до предприятия</a:t>
          </a:r>
        </a:p>
      </dsp:txBody>
      <dsp:txXfrm>
        <a:off x="1643083" y="82704"/>
        <a:ext cx="5999164" cy="1654082"/>
      </dsp:txXfrm>
    </dsp:sp>
    <dsp:sp modelId="{833F2F4C-EFC7-45C6-9F44-680BF01DDEE7}">
      <dsp:nvSpPr>
        <dsp:cNvPr id="0" name=""/>
        <dsp:cNvSpPr/>
      </dsp:nvSpPr>
      <dsp:spPr>
        <a:xfrm>
          <a:off x="1528449" y="1736786"/>
          <a:ext cx="6113798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151F7-2883-4DE7-8E52-7CAC5E5F0676}">
      <dsp:nvSpPr>
        <dsp:cNvPr id="0" name=""/>
        <dsp:cNvSpPr/>
      </dsp:nvSpPr>
      <dsp:spPr>
        <a:xfrm>
          <a:off x="1643083" y="1819491"/>
          <a:ext cx="5999164" cy="1654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>
              <a:latin typeface="Times New Roman" pitchFamily="18" charset="0"/>
              <a:cs typeface="Times New Roman" pitchFamily="18" charset="0"/>
            </a:rPr>
            <a:t>Риск</a:t>
          </a:r>
          <a:r>
            <a:rPr lang="ru-RU" sz="1600" kern="1200" baseline="0" dirty="0">
              <a:latin typeface="Times New Roman" pitchFamily="18" charset="0"/>
              <a:cs typeface="Times New Roman" pitchFamily="18" charset="0"/>
            </a:rPr>
            <a:t> субсидиарной ответственности Тверской области в случае банкротства предприятия</a:t>
          </a:r>
          <a:endParaRPr lang="ru-RU" sz="1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643083" y="1819491"/>
        <a:ext cx="5999164" cy="1654082"/>
      </dsp:txXfrm>
    </dsp:sp>
    <dsp:sp modelId="{A19C652A-5771-4A3D-907D-053087766840}">
      <dsp:nvSpPr>
        <dsp:cNvPr id="0" name=""/>
        <dsp:cNvSpPr/>
      </dsp:nvSpPr>
      <dsp:spPr>
        <a:xfrm>
          <a:off x="1528449" y="3473573"/>
          <a:ext cx="6113798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2945659" cy="498055"/>
          </a:xfrm>
          <a:prstGeom prst="rect">
            <a:avLst/>
          </a:prstGeom>
        </p:spPr>
        <p:txBody>
          <a:bodyPr vert="horz" lIns="91252" tIns="45626" rIns="91252" bIns="45626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8" y="5"/>
            <a:ext cx="2945659" cy="498055"/>
          </a:xfrm>
          <a:prstGeom prst="rect">
            <a:avLst/>
          </a:prstGeom>
        </p:spPr>
        <p:txBody>
          <a:bodyPr vert="horz" lIns="91252" tIns="45626" rIns="91252" bIns="45626" rtlCol="0"/>
          <a:lstStyle>
            <a:lvl1pPr algn="r">
              <a:defRPr sz="1200"/>
            </a:lvl1pPr>
          </a:lstStyle>
          <a:p>
            <a:fld id="{AEC8538A-4ECC-45E3-B0F2-BA029BE437D4}" type="datetimeFigureOut">
              <a:rPr lang="ru-RU" smtClean="0"/>
              <a:pPr/>
              <a:t>24.03.2021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1425"/>
            <a:ext cx="5949950" cy="3348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52" tIns="45626" rIns="91252" bIns="45626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9"/>
            <a:ext cx="5438140" cy="3908612"/>
          </a:xfrm>
          <a:prstGeom prst="rect">
            <a:avLst/>
          </a:prstGeom>
        </p:spPr>
        <p:txBody>
          <a:bodyPr vert="horz" lIns="91252" tIns="45626" rIns="91252" bIns="45626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5" y="9428585"/>
            <a:ext cx="2945659" cy="498054"/>
          </a:xfrm>
          <a:prstGeom prst="rect">
            <a:avLst/>
          </a:prstGeom>
        </p:spPr>
        <p:txBody>
          <a:bodyPr vert="horz" lIns="91252" tIns="45626" rIns="91252" bIns="4562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8" y="9428585"/>
            <a:ext cx="2945659" cy="498054"/>
          </a:xfrm>
          <a:prstGeom prst="rect">
            <a:avLst/>
          </a:prstGeom>
        </p:spPr>
        <p:txBody>
          <a:bodyPr vert="horz" lIns="91252" tIns="45626" rIns="91252" bIns="45626" rtlCol="0" anchor="b"/>
          <a:lstStyle>
            <a:lvl1pPr algn="r">
              <a:defRPr sz="1200"/>
            </a:lvl1pPr>
          </a:lstStyle>
          <a:p>
            <a:fld id="{3DBB7DAD-EDB5-4B04-B333-E7960631A1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56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1E1D-5AFE-49A2-968E-3214281CE42A}" type="datetime1">
              <a:rPr lang="ru-RU" smtClean="0"/>
              <a:pPr/>
              <a:t>24.03.2021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58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934D-ED69-4BD5-8F96-05CE0216745B}" type="datetime1">
              <a:rPr lang="ru-RU" smtClean="0"/>
              <a:pPr/>
              <a:t>24.03.2021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78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DE72-AEA0-40CE-B9DF-45909FF11444}" type="datetime1">
              <a:rPr lang="ru-RU" smtClean="0"/>
              <a:pPr/>
              <a:t>24.03.2021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31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315E-487B-4A22-A538-F61FD679141F}" type="datetime1">
              <a:rPr lang="ru-RU" smtClean="0"/>
              <a:pPr/>
              <a:t>24.03.2021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45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EDA0-C884-4275-9923-347D7C97D53A}" type="datetime1">
              <a:rPr lang="ru-RU" smtClean="0"/>
              <a:pPr/>
              <a:t>24.03.2021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12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13AD-9C24-4C38-978B-A878ED6F8571}" type="datetime1">
              <a:rPr lang="ru-RU" smtClean="0"/>
              <a:pPr/>
              <a:t>24.03.2021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11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9357-1D43-421F-861F-18F72C02D9FF}" type="datetime1">
              <a:rPr lang="ru-RU" smtClean="0"/>
              <a:pPr/>
              <a:t>24.03.2021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95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FAC2-888B-4FD8-A899-9DF791EDDAFA}" type="datetime1">
              <a:rPr lang="ru-RU" smtClean="0"/>
              <a:pPr/>
              <a:t>24.03.2021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53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D159-A56C-4910-BEC6-3BDA0B4A8E95}" type="datetime1">
              <a:rPr lang="ru-RU" smtClean="0"/>
              <a:pPr/>
              <a:t>24.03.2021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18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536B-12ED-498F-A3F8-88645252A3C0}" type="datetime1">
              <a:rPr lang="ru-RU" smtClean="0"/>
              <a:pPr/>
              <a:t>24.03.2021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9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5083-5AA9-4FAA-A9C1-17EB5868B739}" type="datetime1">
              <a:rPr lang="ru-RU" smtClean="0"/>
              <a:pPr/>
              <a:t>24.03.2021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37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F65AA-47A2-44A1-BC0F-D2724981EB6E}" type="datetime1">
              <a:rPr lang="ru-RU" smtClean="0"/>
              <a:pPr/>
              <a:t>24.03.2021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62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895741" y="168448"/>
            <a:ext cx="7642522" cy="807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МИНИСТЕРСТВО ИМУЩЕСТВЕННЫХ </a:t>
            </a:r>
          </a:p>
          <a:p>
            <a:pPr>
              <a:defRPr/>
            </a:pP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И ЗЕМЕЛЬНЫХ ОТНОШЕНИЙ </a:t>
            </a:r>
          </a:p>
          <a:p>
            <a:pPr>
              <a:defRPr/>
            </a:pP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ТВЕРСКОЙ ОБЛАСТИ</a:t>
            </a:r>
          </a:p>
        </p:txBody>
      </p:sp>
      <p:pic>
        <p:nvPicPr>
          <p:cNvPr id="20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83788" y="162098"/>
            <a:ext cx="720000" cy="898496"/>
          </a:xfrm>
          <a:prstGeom prst="rect">
            <a:avLst/>
          </a:prstGeom>
          <a:noFill/>
        </p:spPr>
      </p:pic>
      <p:sp>
        <p:nvSpPr>
          <p:cNvPr id="23" name="Содержимое 4"/>
          <p:cNvSpPr txBox="1">
            <a:spLocks/>
          </p:cNvSpPr>
          <p:nvPr/>
        </p:nvSpPr>
        <p:spPr>
          <a:xfrm>
            <a:off x="825500" y="1066943"/>
            <a:ext cx="7468212" cy="335822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  <a:buNone/>
            </a:pP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5"/>
          <p:cNvSpPr txBox="1">
            <a:spLocks noChangeArrowheads="1"/>
          </p:cNvSpPr>
          <p:nvPr/>
        </p:nvSpPr>
        <p:spPr bwMode="auto">
          <a:xfrm>
            <a:off x="1067191" y="4425167"/>
            <a:ext cx="754975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6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>
              <a:defRPr/>
            </a:pPr>
            <a:r>
              <a:rPr lang="ru-RU" sz="1600" b="1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март </a:t>
            </a:r>
            <a:r>
              <a:rPr lang="ru-RU" sz="16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2021 года</a:t>
            </a:r>
          </a:p>
        </p:txBody>
      </p:sp>
      <p:sp>
        <p:nvSpPr>
          <p:cNvPr id="6" name="Содержимое 4"/>
          <p:cNvSpPr txBox="1">
            <a:spLocks/>
          </p:cNvSpPr>
          <p:nvPr/>
        </p:nvSpPr>
        <p:spPr>
          <a:xfrm>
            <a:off x="977900" y="1379531"/>
            <a:ext cx="7468212" cy="26852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ru-RU" sz="3000" b="1" dirty="0" smtClean="0">
                <a:latin typeface="Times New Roman"/>
                <a:ea typeface="Times New Roman"/>
                <a:cs typeface="Times New Roman"/>
              </a:rPr>
              <a:t>О </a:t>
            </a:r>
            <a:r>
              <a:rPr lang="ru-RU" sz="3000" b="1" dirty="0">
                <a:latin typeface="Times New Roman"/>
                <a:ea typeface="Times New Roman"/>
                <a:cs typeface="Times New Roman"/>
              </a:rPr>
              <a:t>текущем состоянии </a:t>
            </a:r>
          </a:p>
          <a:p>
            <a:pPr algn="ctr">
              <a:spcBef>
                <a:spcPts val="0"/>
              </a:spcBef>
              <a:buNone/>
            </a:pPr>
            <a:r>
              <a:rPr lang="ru-RU" sz="3000" b="1" dirty="0">
                <a:latin typeface="Times New Roman"/>
                <a:ea typeface="Times New Roman"/>
                <a:cs typeface="Times New Roman"/>
              </a:rPr>
              <a:t>МУП «</a:t>
            </a:r>
            <a:r>
              <a:rPr lang="ru-RU" sz="3000" b="1" dirty="0" err="1">
                <a:latin typeface="Times New Roman"/>
                <a:ea typeface="Times New Roman"/>
                <a:cs typeface="Times New Roman"/>
              </a:rPr>
              <a:t>Горводоканал</a:t>
            </a:r>
            <a:r>
              <a:rPr lang="ru-RU" sz="3000" b="1" dirty="0">
                <a:latin typeface="Times New Roman"/>
                <a:ea typeface="Times New Roman"/>
                <a:cs typeface="Times New Roman"/>
              </a:rPr>
              <a:t>» </a:t>
            </a:r>
          </a:p>
          <a:p>
            <a:pPr algn="ctr">
              <a:spcBef>
                <a:spcPts val="0"/>
              </a:spcBef>
              <a:buNone/>
            </a:pPr>
            <a:r>
              <a:rPr lang="ru-RU" sz="3000" b="1" dirty="0">
                <a:latin typeface="Times New Roman"/>
                <a:ea typeface="Times New Roman"/>
                <a:cs typeface="Times New Roman"/>
              </a:rPr>
              <a:t>и механизме передачи предприятия в государственную собственность Тверской области</a:t>
            </a: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49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03788" y="218831"/>
            <a:ext cx="7750522" cy="73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МУНИЦИПАЛЬНОЕ УНИТАРНОЕ ПРЕДПРИЯТИЕ ГОРОДСКОГО ВОДОПРОВОДНО-КАНАЛИЗАЦИОННОГО ХОЗЯЙСТВА</a:t>
            </a:r>
          </a:p>
          <a:p>
            <a:pPr algn="ctr">
              <a:defRPr/>
            </a:pP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(МУП «ГОРВОДОКАНАЛ»)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54310" y="4797405"/>
            <a:ext cx="373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12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83788" y="162098"/>
            <a:ext cx="720000" cy="898496"/>
          </a:xfrm>
          <a:prstGeom prst="rect">
            <a:avLst/>
          </a:prstGeom>
          <a:noFill/>
        </p:spPr>
      </p:pic>
      <p:grpSp>
        <p:nvGrpSpPr>
          <p:cNvPr id="34" name="Группа 33"/>
          <p:cNvGrpSpPr/>
          <p:nvPr/>
        </p:nvGrpSpPr>
        <p:grpSpPr>
          <a:xfrm>
            <a:off x="915283" y="2193930"/>
            <a:ext cx="3670948" cy="1077218"/>
            <a:chOff x="927749" y="2503879"/>
            <a:chExt cx="3670948" cy="1077218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931086" y="2503879"/>
              <a:ext cx="366761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ru-RU" sz="1600" b="1" cap="all" dirty="0">
                  <a:latin typeface="Times New Roman" pitchFamily="18" charset="0"/>
                  <a:cs typeface="Times New Roman" pitchFamily="18" charset="0"/>
                </a:rPr>
                <a:t>РУКОВОДИТЕЛЬ</a:t>
              </a:r>
              <a:endParaRPr lang="ru-RU" sz="1600" dirty="0">
                <a:latin typeface="Times New Roman" pitchFamily="18" charset="0"/>
                <a:cs typeface="Times New Roman" pitchFamily="18" charset="0"/>
              </a:endParaRPr>
            </a:p>
            <a:p>
              <a:pPr fontAlgn="base"/>
              <a:r>
                <a:rPr lang="ru-RU" sz="1600" dirty="0">
                  <a:latin typeface="Times New Roman" pitchFamily="18" charset="0"/>
                  <a:cs typeface="Times New Roman" pitchFamily="18" charset="0"/>
                </a:rPr>
                <a:t>             И.о.директора</a:t>
              </a:r>
            </a:p>
            <a:p>
              <a:pPr fontAlgn="base"/>
              <a:r>
                <a:rPr lang="ru-RU" sz="1600" b="1" dirty="0">
                  <a:latin typeface="Times New Roman" pitchFamily="18" charset="0"/>
                  <a:cs typeface="Times New Roman" pitchFamily="18" charset="0"/>
                </a:rPr>
                <a:t>             </a:t>
              </a:r>
              <a:r>
                <a:rPr lang="ru-RU" sz="1600" dirty="0">
                  <a:latin typeface="Times New Roman" pitchFamily="18" charset="0"/>
                  <a:cs typeface="Times New Roman" pitchFamily="18" charset="0"/>
                </a:rPr>
                <a:t>Горобец Владимир</a:t>
              </a:r>
            </a:p>
            <a:p>
              <a:pPr fontAlgn="base"/>
              <a:r>
                <a:rPr lang="ru-RU" sz="1600" dirty="0">
                  <a:latin typeface="Times New Roman" pitchFamily="18" charset="0"/>
                  <a:cs typeface="Times New Roman" pitchFamily="18" charset="0"/>
                </a:rPr>
                <a:t>             Викторович</a:t>
              </a:r>
            </a:p>
          </p:txBody>
        </p:sp>
        <p:sp>
          <p:nvSpPr>
            <p:cNvPr id="26" name="Rechteck 181"/>
            <p:cNvSpPr/>
            <p:nvPr/>
          </p:nvSpPr>
          <p:spPr bwMode="auto">
            <a:xfrm>
              <a:off x="927749" y="2856666"/>
              <a:ext cx="615277" cy="622392"/>
            </a:xfrm>
            <a:prstGeom prst="rect">
              <a:avLst/>
            </a:prstGeom>
            <a:solidFill>
              <a:srgbClr val="9BBD59"/>
            </a:solidFill>
            <a:ln w="9525">
              <a:noFill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39"/>
            <p:cNvSpPr>
              <a:spLocks/>
            </p:cNvSpPr>
            <p:nvPr/>
          </p:nvSpPr>
          <p:spPr bwMode="auto">
            <a:xfrm>
              <a:off x="1081696" y="2975330"/>
              <a:ext cx="406706" cy="388594"/>
            </a:xfrm>
            <a:custGeom>
              <a:avLst/>
              <a:gdLst>
                <a:gd name="T0" fmla="*/ 295 w 377"/>
                <a:gd name="T1" fmla="*/ 269 h 361"/>
                <a:gd name="T2" fmla="*/ 230 w 377"/>
                <a:gd name="T3" fmla="*/ 204 h 361"/>
                <a:gd name="T4" fmla="*/ 251 w 377"/>
                <a:gd name="T5" fmla="*/ 155 h 361"/>
                <a:gd name="T6" fmla="*/ 270 w 377"/>
                <a:gd name="T7" fmla="*/ 121 h 361"/>
                <a:gd name="T8" fmla="*/ 263 w 377"/>
                <a:gd name="T9" fmla="*/ 104 h 361"/>
                <a:gd name="T10" fmla="*/ 268 w 377"/>
                <a:gd name="T11" fmla="*/ 68 h 361"/>
                <a:gd name="T12" fmla="*/ 188 w 377"/>
                <a:gd name="T13" fmla="*/ 0 h 361"/>
                <a:gd name="T14" fmla="*/ 108 w 377"/>
                <a:gd name="T15" fmla="*/ 68 h 361"/>
                <a:gd name="T16" fmla="*/ 114 w 377"/>
                <a:gd name="T17" fmla="*/ 104 h 361"/>
                <a:gd name="T18" fmla="*/ 106 w 377"/>
                <a:gd name="T19" fmla="*/ 121 h 361"/>
                <a:gd name="T20" fmla="*/ 125 w 377"/>
                <a:gd name="T21" fmla="*/ 155 h 361"/>
                <a:gd name="T22" fmla="*/ 147 w 377"/>
                <a:gd name="T23" fmla="*/ 204 h 361"/>
                <a:gd name="T24" fmla="*/ 81 w 377"/>
                <a:gd name="T25" fmla="*/ 269 h 361"/>
                <a:gd name="T26" fmla="*/ 0 w 377"/>
                <a:gd name="T27" fmla="*/ 318 h 361"/>
                <a:gd name="T28" fmla="*/ 0 w 377"/>
                <a:gd name="T29" fmla="*/ 361 h 361"/>
                <a:gd name="T30" fmla="*/ 377 w 377"/>
                <a:gd name="T31" fmla="*/ 361 h 361"/>
                <a:gd name="T32" fmla="*/ 377 w 377"/>
                <a:gd name="T33" fmla="*/ 318 h 361"/>
                <a:gd name="T34" fmla="*/ 295 w 377"/>
                <a:gd name="T35" fmla="*/ 269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7" h="361">
                  <a:moveTo>
                    <a:pt x="295" y="269"/>
                  </a:moveTo>
                  <a:cubicBezTo>
                    <a:pt x="245" y="251"/>
                    <a:pt x="230" y="236"/>
                    <a:pt x="230" y="204"/>
                  </a:cubicBezTo>
                  <a:cubicBezTo>
                    <a:pt x="230" y="184"/>
                    <a:pt x="245" y="191"/>
                    <a:pt x="251" y="155"/>
                  </a:cubicBezTo>
                  <a:cubicBezTo>
                    <a:pt x="254" y="140"/>
                    <a:pt x="267" y="154"/>
                    <a:pt x="270" y="121"/>
                  </a:cubicBezTo>
                  <a:cubicBezTo>
                    <a:pt x="270" y="107"/>
                    <a:pt x="263" y="104"/>
                    <a:pt x="263" y="104"/>
                  </a:cubicBezTo>
                  <a:cubicBezTo>
                    <a:pt x="263" y="104"/>
                    <a:pt x="266" y="84"/>
                    <a:pt x="268" y="68"/>
                  </a:cubicBezTo>
                  <a:cubicBezTo>
                    <a:pt x="270" y="49"/>
                    <a:pt x="257" y="0"/>
                    <a:pt x="188" y="0"/>
                  </a:cubicBezTo>
                  <a:cubicBezTo>
                    <a:pt x="120" y="0"/>
                    <a:pt x="107" y="49"/>
                    <a:pt x="108" y="68"/>
                  </a:cubicBezTo>
                  <a:cubicBezTo>
                    <a:pt x="110" y="84"/>
                    <a:pt x="114" y="104"/>
                    <a:pt x="114" y="104"/>
                  </a:cubicBezTo>
                  <a:cubicBezTo>
                    <a:pt x="114" y="104"/>
                    <a:pt x="106" y="107"/>
                    <a:pt x="106" y="121"/>
                  </a:cubicBezTo>
                  <a:cubicBezTo>
                    <a:pt x="109" y="154"/>
                    <a:pt x="122" y="140"/>
                    <a:pt x="125" y="155"/>
                  </a:cubicBezTo>
                  <a:cubicBezTo>
                    <a:pt x="132" y="191"/>
                    <a:pt x="147" y="184"/>
                    <a:pt x="147" y="204"/>
                  </a:cubicBezTo>
                  <a:cubicBezTo>
                    <a:pt x="147" y="236"/>
                    <a:pt x="131" y="251"/>
                    <a:pt x="81" y="269"/>
                  </a:cubicBezTo>
                  <a:cubicBezTo>
                    <a:pt x="32" y="287"/>
                    <a:pt x="0" y="306"/>
                    <a:pt x="0" y="318"/>
                  </a:cubicBezTo>
                  <a:cubicBezTo>
                    <a:pt x="0" y="331"/>
                    <a:pt x="0" y="361"/>
                    <a:pt x="0" y="361"/>
                  </a:cubicBezTo>
                  <a:cubicBezTo>
                    <a:pt x="377" y="361"/>
                    <a:pt x="377" y="361"/>
                    <a:pt x="377" y="361"/>
                  </a:cubicBezTo>
                  <a:cubicBezTo>
                    <a:pt x="377" y="361"/>
                    <a:pt x="377" y="331"/>
                    <a:pt x="377" y="318"/>
                  </a:cubicBezTo>
                  <a:cubicBezTo>
                    <a:pt x="377" y="306"/>
                    <a:pt x="344" y="287"/>
                    <a:pt x="295" y="2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810063" y="1076933"/>
            <a:ext cx="3874519" cy="1261884"/>
            <a:chOff x="844318" y="1143954"/>
            <a:chExt cx="3874519" cy="1261884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844318" y="1143954"/>
              <a:ext cx="3874519" cy="12618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ru-RU" sz="1600" b="1" cap="all" dirty="0">
                  <a:latin typeface="Times New Roman" pitchFamily="18" charset="0"/>
                  <a:cs typeface="Times New Roman" pitchFamily="18" charset="0"/>
                </a:rPr>
                <a:t>ОБЩИЕ ДАННЫЕ</a:t>
              </a:r>
              <a:endParaRPr lang="ru-RU" sz="1600" dirty="0">
                <a:latin typeface="Times New Roman" pitchFamily="18" charset="0"/>
                <a:cs typeface="Times New Roman" pitchFamily="18" charset="0"/>
              </a:endParaRPr>
            </a:p>
            <a:p>
              <a:pPr fontAlgn="base"/>
              <a:r>
                <a:rPr lang="ru-RU" sz="900" dirty="0">
                  <a:latin typeface="Times New Roman" pitchFamily="18" charset="0"/>
                  <a:cs typeface="Times New Roman" pitchFamily="18" charset="0"/>
                </a:rPr>
                <a:t>              </a:t>
              </a:r>
            </a:p>
            <a:p>
              <a:pPr fontAlgn="base"/>
              <a:r>
                <a:rPr lang="ru-RU" sz="1600" dirty="0">
                  <a:latin typeface="Times New Roman" pitchFamily="18" charset="0"/>
                  <a:cs typeface="Times New Roman" pitchFamily="18" charset="0"/>
                </a:rPr>
                <a:t>              Дата регистрации - 24.10.2003</a:t>
              </a:r>
            </a:p>
            <a:p>
              <a:pPr fontAlgn="base"/>
              <a:r>
                <a:rPr lang="ru-RU" sz="1600" dirty="0">
                  <a:latin typeface="Times New Roman" pitchFamily="18" charset="0"/>
                  <a:cs typeface="Times New Roman" pitchFamily="18" charset="0"/>
                </a:rPr>
                <a:t>              Статус – действующее</a:t>
              </a:r>
            </a:p>
            <a:p>
              <a:pPr fontAlgn="base"/>
              <a:r>
                <a:rPr lang="ru-RU" sz="1600" dirty="0">
                  <a:latin typeface="Times New Roman" pitchFamily="18" charset="0"/>
                  <a:cs typeface="Times New Roman" pitchFamily="18" charset="0"/>
                </a:rPr>
                <a:t>              </a:t>
              </a:r>
            </a:p>
          </p:txBody>
        </p:sp>
        <p:sp>
          <p:nvSpPr>
            <p:cNvPr id="23" name="Rechteck 181"/>
            <p:cNvSpPr/>
            <p:nvPr/>
          </p:nvSpPr>
          <p:spPr bwMode="auto">
            <a:xfrm>
              <a:off x="953150" y="1487548"/>
              <a:ext cx="622019" cy="648277"/>
            </a:xfrm>
            <a:prstGeom prst="rect">
              <a:avLst/>
            </a:prstGeom>
            <a:solidFill>
              <a:srgbClr val="9BBD59"/>
            </a:solidFill>
            <a:ln w="9525">
              <a:noFill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5" name="Рисунок 34" descr="05e9b0b03a1d0589a1f7e8d63a176d9f.pn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100000"/>
            </a:blip>
            <a:stretch>
              <a:fillRect/>
            </a:stretch>
          </p:blipFill>
          <p:spPr>
            <a:xfrm>
              <a:off x="1025779" y="1555147"/>
              <a:ext cx="495995" cy="495995"/>
            </a:xfrm>
            <a:prstGeom prst="rect">
              <a:avLst/>
            </a:prstGeom>
            <a:noFill/>
          </p:spPr>
        </p:pic>
      </p:grpSp>
      <p:sp>
        <p:nvSpPr>
          <p:cNvPr id="39" name="Прямоугольник 38"/>
          <p:cNvSpPr/>
          <p:nvPr/>
        </p:nvSpPr>
        <p:spPr>
          <a:xfrm>
            <a:off x="828321" y="3357544"/>
            <a:ext cx="40750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1600" b="1" cap="all" dirty="0">
                <a:latin typeface="Times New Roman" pitchFamily="18" charset="0"/>
                <a:cs typeface="Times New Roman" pitchFamily="18" charset="0"/>
              </a:rPr>
              <a:t>ПОКАЗАТЕЛИ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             Численность – 288 человек*</a:t>
            </a:r>
          </a:p>
          <a:p>
            <a:pPr fontAlgn="base"/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ФОТ за 2020 год - 72 млн руб.</a:t>
            </a:r>
          </a:p>
          <a:p>
            <a:pPr fontAlgn="base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             Убыток за 2020 год – 101 млн руб.</a:t>
            </a:r>
          </a:p>
        </p:txBody>
      </p:sp>
      <p:sp>
        <p:nvSpPr>
          <p:cNvPr id="42" name="Rechteck 181"/>
          <p:cNvSpPr/>
          <p:nvPr/>
        </p:nvSpPr>
        <p:spPr bwMode="auto">
          <a:xfrm>
            <a:off x="907726" y="3745496"/>
            <a:ext cx="614049" cy="586224"/>
          </a:xfrm>
          <a:prstGeom prst="rect">
            <a:avLst/>
          </a:prstGeom>
          <a:solidFill>
            <a:srgbClr val="9BBD59"/>
          </a:solidFill>
          <a:ln w="9525">
            <a:noFill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21"/>
          <p:cNvSpPr>
            <a:spLocks noEditPoints="1"/>
          </p:cNvSpPr>
          <p:nvPr/>
        </p:nvSpPr>
        <p:spPr bwMode="auto">
          <a:xfrm>
            <a:off x="1048903" y="3847353"/>
            <a:ext cx="447690" cy="386758"/>
          </a:xfrm>
          <a:custGeom>
            <a:avLst/>
            <a:gdLst>
              <a:gd name="T0" fmla="*/ 42 w 392"/>
              <a:gd name="T1" fmla="*/ 232 h 383"/>
              <a:gd name="T2" fmla="*/ 120 w 392"/>
              <a:gd name="T3" fmla="*/ 232 h 383"/>
              <a:gd name="T4" fmla="*/ 120 w 392"/>
              <a:gd name="T5" fmla="*/ 383 h 383"/>
              <a:gd name="T6" fmla="*/ 42 w 392"/>
              <a:gd name="T7" fmla="*/ 383 h 383"/>
              <a:gd name="T8" fmla="*/ 42 w 392"/>
              <a:gd name="T9" fmla="*/ 232 h 383"/>
              <a:gd name="T10" fmla="*/ 42 w 392"/>
              <a:gd name="T11" fmla="*/ 232 h 383"/>
              <a:gd name="T12" fmla="*/ 158 w 392"/>
              <a:gd name="T13" fmla="*/ 116 h 383"/>
              <a:gd name="T14" fmla="*/ 158 w 392"/>
              <a:gd name="T15" fmla="*/ 383 h 383"/>
              <a:gd name="T16" fmla="*/ 236 w 392"/>
              <a:gd name="T17" fmla="*/ 383 h 383"/>
              <a:gd name="T18" fmla="*/ 236 w 392"/>
              <a:gd name="T19" fmla="*/ 116 h 383"/>
              <a:gd name="T20" fmla="*/ 158 w 392"/>
              <a:gd name="T21" fmla="*/ 116 h 383"/>
              <a:gd name="T22" fmla="*/ 158 w 392"/>
              <a:gd name="T23" fmla="*/ 116 h 383"/>
              <a:gd name="T24" fmla="*/ 274 w 392"/>
              <a:gd name="T25" fmla="*/ 0 h 383"/>
              <a:gd name="T26" fmla="*/ 274 w 392"/>
              <a:gd name="T27" fmla="*/ 383 h 383"/>
              <a:gd name="T28" fmla="*/ 349 w 392"/>
              <a:gd name="T29" fmla="*/ 383 h 383"/>
              <a:gd name="T30" fmla="*/ 349 w 392"/>
              <a:gd name="T31" fmla="*/ 0 h 383"/>
              <a:gd name="T32" fmla="*/ 274 w 392"/>
              <a:gd name="T33" fmla="*/ 0 h 383"/>
              <a:gd name="T34" fmla="*/ 274 w 392"/>
              <a:gd name="T35" fmla="*/ 0 h 383"/>
              <a:gd name="T36" fmla="*/ 0 w 392"/>
              <a:gd name="T37" fmla="*/ 383 h 383"/>
              <a:gd name="T38" fmla="*/ 392 w 392"/>
              <a:gd name="T39" fmla="*/ 383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2" h="383">
                <a:moveTo>
                  <a:pt x="42" y="232"/>
                </a:moveTo>
                <a:lnTo>
                  <a:pt x="120" y="232"/>
                </a:lnTo>
                <a:lnTo>
                  <a:pt x="120" y="383"/>
                </a:lnTo>
                <a:lnTo>
                  <a:pt x="42" y="383"/>
                </a:lnTo>
                <a:lnTo>
                  <a:pt x="42" y="232"/>
                </a:lnTo>
                <a:lnTo>
                  <a:pt x="42" y="232"/>
                </a:lnTo>
                <a:moveTo>
                  <a:pt x="158" y="116"/>
                </a:moveTo>
                <a:lnTo>
                  <a:pt x="158" y="383"/>
                </a:lnTo>
                <a:lnTo>
                  <a:pt x="236" y="383"/>
                </a:lnTo>
                <a:lnTo>
                  <a:pt x="236" y="116"/>
                </a:lnTo>
                <a:lnTo>
                  <a:pt x="158" y="116"/>
                </a:lnTo>
                <a:lnTo>
                  <a:pt x="158" y="116"/>
                </a:lnTo>
                <a:moveTo>
                  <a:pt x="274" y="0"/>
                </a:moveTo>
                <a:lnTo>
                  <a:pt x="274" y="383"/>
                </a:lnTo>
                <a:lnTo>
                  <a:pt x="349" y="383"/>
                </a:lnTo>
                <a:lnTo>
                  <a:pt x="349" y="0"/>
                </a:lnTo>
                <a:lnTo>
                  <a:pt x="274" y="0"/>
                </a:lnTo>
                <a:lnTo>
                  <a:pt x="274" y="0"/>
                </a:lnTo>
                <a:moveTo>
                  <a:pt x="0" y="383"/>
                </a:moveTo>
                <a:lnTo>
                  <a:pt x="392" y="383"/>
                </a:lnTo>
              </a:path>
            </a:pathLst>
          </a:custGeom>
          <a:solidFill>
            <a:srgbClr val="FFFFFF"/>
          </a:solidFill>
          <a:ln w="19050" cap="flat">
            <a:noFill/>
            <a:prstDash val="solid"/>
            <a:miter lim="800000"/>
            <a:headEnd/>
            <a:tailEnd/>
          </a:ln>
          <a:effectLst>
            <a:outerShdw blurRad="76200" dist="25400" dir="2700000" algn="ctr" rotWithShape="0">
              <a:srgbClr val="000000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6" name="Gruppieren 41"/>
          <p:cNvGrpSpPr/>
          <p:nvPr/>
        </p:nvGrpSpPr>
        <p:grpSpPr>
          <a:xfrm>
            <a:off x="4754902" y="1103021"/>
            <a:ext cx="4102059" cy="3389494"/>
            <a:chOff x="6180588" y="1555204"/>
            <a:chExt cx="2545635" cy="3720505"/>
          </a:xfrm>
        </p:grpSpPr>
        <p:sp>
          <p:nvSpPr>
            <p:cNvPr id="17" name="Rechteck 5" descr="PresentationLoad.com"/>
            <p:cNvSpPr/>
            <p:nvPr/>
          </p:nvSpPr>
          <p:spPr>
            <a:xfrm>
              <a:off x="6180588" y="2147395"/>
              <a:ext cx="2545635" cy="3128314"/>
            </a:xfrm>
            <a:prstGeom prst="rect">
              <a:avLst/>
            </a:prstGeom>
            <a:solidFill>
              <a:srgbClr val="C5D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72000" rtlCol="0" anchor="t" anchorCtr="0"/>
            <a:lstStyle/>
            <a:p>
              <a:pPr lvl="0" defTabSz="914400" eaLnBrk="0" fontAlgn="base" hangingPunct="0">
                <a:lnSpc>
                  <a:spcPct val="75000"/>
                </a:lnSpc>
                <a:spcBef>
                  <a:spcPts val="600"/>
                </a:spcBef>
                <a:spcAft>
                  <a:spcPct val="0"/>
                </a:spcAft>
              </a:pPr>
              <a:r>
                <a:rPr lang="ru-RU" sz="16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Основной вид деятельности:</a:t>
              </a:r>
            </a:p>
            <a:p>
              <a:pPr fontAlgn="ctr">
                <a:lnSpc>
                  <a:spcPct val="75000"/>
                </a:lnSpc>
                <a:spcBef>
                  <a:spcPts val="600"/>
                </a:spcBef>
              </a:pPr>
              <a:r>
                <a:rPr lang="ru-RU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- производство, передача и распределение пара и горячей воды, кондиционирование воздуха (с 2017 года).</a:t>
              </a:r>
            </a:p>
            <a:p>
              <a:pPr lvl="0" defTabSz="914400" eaLnBrk="0" fontAlgn="base" hangingPunct="0">
                <a:lnSpc>
                  <a:spcPct val="75000"/>
                </a:lnSpc>
                <a:spcBef>
                  <a:spcPts val="600"/>
                </a:spcBef>
                <a:spcAft>
                  <a:spcPct val="0"/>
                </a:spcAft>
              </a:pPr>
              <a:r>
                <a:rPr lang="ru-RU" sz="16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Дополнительные виды деятельности:</a:t>
              </a:r>
            </a:p>
            <a:p>
              <a:pPr fontAlgn="ctr">
                <a:lnSpc>
                  <a:spcPct val="75000"/>
                </a:lnSpc>
                <a:spcBef>
                  <a:spcPts val="600"/>
                </a:spcBef>
              </a:pPr>
              <a:r>
                <a:rPr lang="ru-RU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- производство, передача и распределение   электроэнергии;</a:t>
              </a:r>
            </a:p>
            <a:p>
              <a:pPr fontAlgn="ctr">
                <a:lnSpc>
                  <a:spcPct val="75000"/>
                </a:lnSpc>
              </a:pPr>
              <a:r>
                <a:rPr lang="ru-RU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- забор, очистка и распределение воды;</a:t>
              </a:r>
            </a:p>
            <a:p>
              <a:pPr fontAlgn="ctr">
                <a:lnSpc>
                  <a:spcPct val="75000"/>
                </a:lnSpc>
                <a:buFontTx/>
                <a:buChar char="-"/>
              </a:pPr>
              <a:r>
                <a:rPr lang="ru-RU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ремонт металлоизделий, машин и оборудования;</a:t>
              </a:r>
            </a:p>
            <a:p>
              <a:pPr fontAlgn="ctr">
                <a:lnSpc>
                  <a:spcPct val="75000"/>
                </a:lnSpc>
                <a:buFontTx/>
                <a:buChar char="-"/>
              </a:pPr>
              <a:r>
                <a:rPr lang="ru-RU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производство строительных и монтажных работ;</a:t>
              </a:r>
            </a:p>
            <a:p>
              <a:pPr fontAlgn="ctr">
                <a:lnSpc>
                  <a:spcPct val="75000"/>
                </a:lnSpc>
              </a:pPr>
              <a:r>
                <a:rPr lang="ru-RU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- прочие виды деятельности.</a:t>
              </a:r>
            </a:p>
            <a:p>
              <a:pPr defTabSz="801688">
                <a:spcAft>
                  <a:spcPts val="600"/>
                </a:spcAft>
              </a:pP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8" name="Rechteck 8" descr="PresentationLoad.com"/>
            <p:cNvSpPr/>
            <p:nvPr/>
          </p:nvSpPr>
          <p:spPr>
            <a:xfrm>
              <a:off x="6180588" y="1555204"/>
              <a:ext cx="2545635" cy="672777"/>
            </a:xfrm>
            <a:prstGeom prst="rect">
              <a:avLst/>
            </a:prstGeom>
            <a:solidFill>
              <a:srgbClr val="7793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t"/>
            <a:lstStyle/>
            <a:p>
              <a:r>
                <a:rPr lang="ru-RU" sz="1600" b="1" dirty="0">
                  <a:solidFill>
                    <a:srgbClr val="2C2C2C"/>
                  </a:solidFill>
                  <a:latin typeface="Times New Roman" pitchFamily="18" charset="0"/>
                  <a:cs typeface="Times New Roman" pitchFamily="18" charset="0"/>
                </a:rPr>
                <a:t>         </a:t>
              </a:r>
              <a:r>
                <a:rPr lang="ru-RU" sz="16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ВИДЫ </a:t>
              </a:r>
            </a:p>
            <a:p>
              <a:r>
                <a:rPr lang="ru-RU" sz="16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 ДЕЯТЕЛЬНОСТИ </a:t>
              </a:r>
            </a:p>
            <a:p>
              <a:r>
                <a:rPr lang="ru-RU" sz="1600" b="1" dirty="0">
                  <a:solidFill>
                    <a:srgbClr val="2C2C2C"/>
                  </a:solidFill>
                  <a:latin typeface="Times New Roman" pitchFamily="18" charset="0"/>
                  <a:cs typeface="Times New Roman" pitchFamily="18" charset="0"/>
                </a:rPr>
                <a:t>         </a:t>
              </a:r>
              <a:endParaRPr lang="en-US" sz="1600" dirty="0">
                <a:latin typeface="Bebas Neue" panose="020B0606020202050201" pitchFamily="34" charset="0"/>
              </a:endParaRPr>
            </a:p>
          </p:txBody>
        </p:sp>
      </p:grpSp>
      <p:grpSp>
        <p:nvGrpSpPr>
          <p:cNvPr id="22" name="Gruppieren 205"/>
          <p:cNvGrpSpPr/>
          <p:nvPr/>
        </p:nvGrpSpPr>
        <p:grpSpPr>
          <a:xfrm>
            <a:off x="4839606" y="1155765"/>
            <a:ext cx="386490" cy="482729"/>
            <a:chOff x="9233637" y="3392838"/>
            <a:chExt cx="486305" cy="568843"/>
          </a:xfrm>
          <a:solidFill>
            <a:schemeClr val="tx1"/>
          </a:solidFill>
        </p:grpSpPr>
        <p:sp useBgFill="1">
          <p:nvSpPr>
            <p:cNvPr id="24" name="Freeform 1462"/>
            <p:cNvSpPr>
              <a:spLocks noEditPoints="1"/>
            </p:cNvSpPr>
            <p:nvPr/>
          </p:nvSpPr>
          <p:spPr bwMode="auto">
            <a:xfrm>
              <a:off x="9233637" y="3392838"/>
              <a:ext cx="486305" cy="568843"/>
            </a:xfrm>
            <a:custGeom>
              <a:avLst/>
              <a:gdLst>
                <a:gd name="T0" fmla="*/ 306 w 306"/>
                <a:gd name="T1" fmla="*/ 357 h 357"/>
                <a:gd name="T2" fmla="*/ 0 w 306"/>
                <a:gd name="T3" fmla="*/ 357 h 357"/>
                <a:gd name="T4" fmla="*/ 0 w 306"/>
                <a:gd name="T5" fmla="*/ 28 h 357"/>
                <a:gd name="T6" fmla="*/ 5 w 306"/>
                <a:gd name="T7" fmla="*/ 28 h 357"/>
                <a:gd name="T8" fmla="*/ 49 w 306"/>
                <a:gd name="T9" fmla="*/ 28 h 357"/>
                <a:gd name="T10" fmla="*/ 74 w 306"/>
                <a:gd name="T11" fmla="*/ 18 h 357"/>
                <a:gd name="T12" fmla="*/ 88 w 306"/>
                <a:gd name="T13" fmla="*/ 3 h 357"/>
                <a:gd name="T14" fmla="*/ 94 w 306"/>
                <a:gd name="T15" fmla="*/ 1 h 357"/>
                <a:gd name="T16" fmla="*/ 211 w 306"/>
                <a:gd name="T17" fmla="*/ 1 h 357"/>
                <a:gd name="T18" fmla="*/ 217 w 306"/>
                <a:gd name="T19" fmla="*/ 3 h 357"/>
                <a:gd name="T20" fmla="*/ 232 w 306"/>
                <a:gd name="T21" fmla="*/ 18 h 357"/>
                <a:gd name="T22" fmla="*/ 257 w 306"/>
                <a:gd name="T23" fmla="*/ 28 h 357"/>
                <a:gd name="T24" fmla="*/ 301 w 306"/>
                <a:gd name="T25" fmla="*/ 28 h 357"/>
                <a:gd name="T26" fmla="*/ 306 w 306"/>
                <a:gd name="T27" fmla="*/ 28 h 357"/>
                <a:gd name="T28" fmla="*/ 306 w 306"/>
                <a:gd name="T29" fmla="*/ 357 h 357"/>
                <a:gd name="T30" fmla="*/ 270 w 306"/>
                <a:gd name="T31" fmla="*/ 322 h 357"/>
                <a:gd name="T32" fmla="*/ 270 w 306"/>
                <a:gd name="T33" fmla="*/ 62 h 357"/>
                <a:gd name="T34" fmla="*/ 221 w 306"/>
                <a:gd name="T35" fmla="*/ 63 h 357"/>
                <a:gd name="T36" fmla="*/ 217 w 306"/>
                <a:gd name="T37" fmla="*/ 65 h 357"/>
                <a:gd name="T38" fmla="*/ 200 w 306"/>
                <a:gd name="T39" fmla="*/ 81 h 357"/>
                <a:gd name="T40" fmla="*/ 194 w 306"/>
                <a:gd name="T41" fmla="*/ 84 h 357"/>
                <a:gd name="T42" fmla="*/ 113 w 306"/>
                <a:gd name="T43" fmla="*/ 84 h 357"/>
                <a:gd name="T44" fmla="*/ 107 w 306"/>
                <a:gd name="T45" fmla="*/ 82 h 357"/>
                <a:gd name="T46" fmla="*/ 91 w 306"/>
                <a:gd name="T47" fmla="*/ 65 h 357"/>
                <a:gd name="T48" fmla="*/ 84 w 306"/>
                <a:gd name="T49" fmla="*/ 63 h 357"/>
                <a:gd name="T50" fmla="*/ 39 w 306"/>
                <a:gd name="T51" fmla="*/ 62 h 357"/>
                <a:gd name="T52" fmla="*/ 34 w 306"/>
                <a:gd name="T53" fmla="*/ 63 h 357"/>
                <a:gd name="T54" fmla="*/ 34 w 306"/>
                <a:gd name="T55" fmla="*/ 322 h 357"/>
                <a:gd name="T56" fmla="*/ 270 w 306"/>
                <a:gd name="T57" fmla="*/ 322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6" h="357">
                  <a:moveTo>
                    <a:pt x="306" y="357"/>
                  </a:moveTo>
                  <a:cubicBezTo>
                    <a:pt x="204" y="357"/>
                    <a:pt x="102" y="357"/>
                    <a:pt x="0" y="357"/>
                  </a:cubicBezTo>
                  <a:cubicBezTo>
                    <a:pt x="0" y="248"/>
                    <a:pt x="0" y="138"/>
                    <a:pt x="0" y="28"/>
                  </a:cubicBezTo>
                  <a:cubicBezTo>
                    <a:pt x="2" y="28"/>
                    <a:pt x="4" y="28"/>
                    <a:pt x="5" y="28"/>
                  </a:cubicBezTo>
                  <a:cubicBezTo>
                    <a:pt x="20" y="28"/>
                    <a:pt x="34" y="28"/>
                    <a:pt x="49" y="28"/>
                  </a:cubicBezTo>
                  <a:cubicBezTo>
                    <a:pt x="59" y="28"/>
                    <a:pt x="67" y="25"/>
                    <a:pt x="74" y="18"/>
                  </a:cubicBezTo>
                  <a:cubicBezTo>
                    <a:pt x="78" y="13"/>
                    <a:pt x="83" y="8"/>
                    <a:pt x="88" y="3"/>
                  </a:cubicBezTo>
                  <a:cubicBezTo>
                    <a:pt x="90" y="2"/>
                    <a:pt x="92" y="1"/>
                    <a:pt x="94" y="1"/>
                  </a:cubicBezTo>
                  <a:cubicBezTo>
                    <a:pt x="133" y="0"/>
                    <a:pt x="172" y="0"/>
                    <a:pt x="211" y="1"/>
                  </a:cubicBezTo>
                  <a:cubicBezTo>
                    <a:pt x="213" y="1"/>
                    <a:pt x="216" y="2"/>
                    <a:pt x="217" y="3"/>
                  </a:cubicBezTo>
                  <a:cubicBezTo>
                    <a:pt x="222" y="8"/>
                    <a:pt x="227" y="13"/>
                    <a:pt x="232" y="18"/>
                  </a:cubicBezTo>
                  <a:cubicBezTo>
                    <a:pt x="239" y="25"/>
                    <a:pt x="247" y="28"/>
                    <a:pt x="257" y="28"/>
                  </a:cubicBezTo>
                  <a:cubicBezTo>
                    <a:pt x="271" y="28"/>
                    <a:pt x="286" y="28"/>
                    <a:pt x="301" y="28"/>
                  </a:cubicBezTo>
                  <a:cubicBezTo>
                    <a:pt x="302" y="28"/>
                    <a:pt x="304" y="28"/>
                    <a:pt x="306" y="28"/>
                  </a:cubicBezTo>
                  <a:cubicBezTo>
                    <a:pt x="306" y="138"/>
                    <a:pt x="306" y="247"/>
                    <a:pt x="306" y="357"/>
                  </a:cubicBezTo>
                  <a:close/>
                  <a:moveTo>
                    <a:pt x="270" y="322"/>
                  </a:moveTo>
                  <a:cubicBezTo>
                    <a:pt x="270" y="235"/>
                    <a:pt x="270" y="149"/>
                    <a:pt x="270" y="62"/>
                  </a:cubicBezTo>
                  <a:cubicBezTo>
                    <a:pt x="254" y="62"/>
                    <a:pt x="238" y="62"/>
                    <a:pt x="221" y="63"/>
                  </a:cubicBezTo>
                  <a:cubicBezTo>
                    <a:pt x="220" y="63"/>
                    <a:pt x="218" y="64"/>
                    <a:pt x="217" y="65"/>
                  </a:cubicBezTo>
                  <a:cubicBezTo>
                    <a:pt x="211" y="70"/>
                    <a:pt x="206" y="76"/>
                    <a:pt x="200" y="81"/>
                  </a:cubicBezTo>
                  <a:cubicBezTo>
                    <a:pt x="198" y="83"/>
                    <a:pt x="196" y="84"/>
                    <a:pt x="194" y="84"/>
                  </a:cubicBezTo>
                  <a:cubicBezTo>
                    <a:pt x="167" y="84"/>
                    <a:pt x="140" y="84"/>
                    <a:pt x="113" y="84"/>
                  </a:cubicBezTo>
                  <a:cubicBezTo>
                    <a:pt x="111" y="84"/>
                    <a:pt x="109" y="83"/>
                    <a:pt x="107" y="82"/>
                  </a:cubicBezTo>
                  <a:cubicBezTo>
                    <a:pt x="102" y="76"/>
                    <a:pt x="97" y="71"/>
                    <a:pt x="91" y="65"/>
                  </a:cubicBezTo>
                  <a:cubicBezTo>
                    <a:pt x="89" y="64"/>
                    <a:pt x="87" y="63"/>
                    <a:pt x="84" y="63"/>
                  </a:cubicBezTo>
                  <a:cubicBezTo>
                    <a:pt x="69" y="62"/>
                    <a:pt x="54" y="62"/>
                    <a:pt x="39" y="62"/>
                  </a:cubicBezTo>
                  <a:cubicBezTo>
                    <a:pt x="37" y="62"/>
                    <a:pt x="36" y="63"/>
                    <a:pt x="34" y="63"/>
                  </a:cubicBezTo>
                  <a:cubicBezTo>
                    <a:pt x="34" y="149"/>
                    <a:pt x="34" y="236"/>
                    <a:pt x="34" y="322"/>
                  </a:cubicBezTo>
                  <a:cubicBezTo>
                    <a:pt x="113" y="322"/>
                    <a:pt x="191" y="322"/>
                    <a:pt x="270" y="322"/>
                  </a:cubicBez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5" name="Freeform 1464"/>
            <p:cNvSpPr>
              <a:spLocks/>
            </p:cNvSpPr>
            <p:nvPr/>
          </p:nvSpPr>
          <p:spPr bwMode="auto">
            <a:xfrm>
              <a:off x="9334020" y="3577989"/>
              <a:ext cx="145000" cy="122691"/>
            </a:xfrm>
            <a:custGeom>
              <a:avLst/>
              <a:gdLst>
                <a:gd name="T0" fmla="*/ 0 w 91"/>
                <a:gd name="T1" fmla="*/ 39 h 78"/>
                <a:gd name="T2" fmla="*/ 6 w 91"/>
                <a:gd name="T3" fmla="*/ 34 h 78"/>
                <a:gd name="T4" fmla="*/ 10 w 91"/>
                <a:gd name="T5" fmla="*/ 34 h 78"/>
                <a:gd name="T6" fmla="*/ 33 w 91"/>
                <a:gd name="T7" fmla="*/ 47 h 78"/>
                <a:gd name="T8" fmla="*/ 88 w 91"/>
                <a:gd name="T9" fmla="*/ 0 h 78"/>
                <a:gd name="T10" fmla="*/ 87 w 91"/>
                <a:gd name="T11" fmla="*/ 9 h 78"/>
                <a:gd name="T12" fmla="*/ 43 w 91"/>
                <a:gd name="T13" fmla="*/ 66 h 78"/>
                <a:gd name="T14" fmla="*/ 37 w 91"/>
                <a:gd name="T15" fmla="*/ 77 h 78"/>
                <a:gd name="T16" fmla="*/ 36 w 91"/>
                <a:gd name="T17" fmla="*/ 78 h 78"/>
                <a:gd name="T18" fmla="*/ 0 w 91"/>
                <a:gd name="T19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78">
                  <a:moveTo>
                    <a:pt x="0" y="39"/>
                  </a:moveTo>
                  <a:cubicBezTo>
                    <a:pt x="2" y="37"/>
                    <a:pt x="4" y="35"/>
                    <a:pt x="6" y="34"/>
                  </a:cubicBezTo>
                  <a:cubicBezTo>
                    <a:pt x="7" y="33"/>
                    <a:pt x="9" y="33"/>
                    <a:pt x="10" y="34"/>
                  </a:cubicBezTo>
                  <a:cubicBezTo>
                    <a:pt x="18" y="38"/>
                    <a:pt x="25" y="42"/>
                    <a:pt x="33" y="47"/>
                  </a:cubicBezTo>
                  <a:cubicBezTo>
                    <a:pt x="49" y="29"/>
                    <a:pt x="67" y="12"/>
                    <a:pt x="88" y="0"/>
                  </a:cubicBezTo>
                  <a:cubicBezTo>
                    <a:pt x="91" y="3"/>
                    <a:pt x="91" y="6"/>
                    <a:pt x="87" y="9"/>
                  </a:cubicBezTo>
                  <a:cubicBezTo>
                    <a:pt x="69" y="25"/>
                    <a:pt x="55" y="45"/>
                    <a:pt x="43" y="66"/>
                  </a:cubicBezTo>
                  <a:cubicBezTo>
                    <a:pt x="41" y="70"/>
                    <a:pt x="39" y="74"/>
                    <a:pt x="37" y="77"/>
                  </a:cubicBezTo>
                  <a:cubicBezTo>
                    <a:pt x="37" y="77"/>
                    <a:pt x="36" y="78"/>
                    <a:pt x="36" y="78"/>
                  </a:cubicBezTo>
                  <a:cubicBezTo>
                    <a:pt x="24" y="65"/>
                    <a:pt x="12" y="52"/>
                    <a:pt x="0" y="39"/>
                  </a:cubicBez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7" name="Freeform 1465"/>
            <p:cNvSpPr>
              <a:spLocks/>
            </p:cNvSpPr>
            <p:nvPr/>
          </p:nvSpPr>
          <p:spPr bwMode="auto">
            <a:xfrm>
              <a:off x="9334021" y="3725218"/>
              <a:ext cx="145000" cy="124922"/>
            </a:xfrm>
            <a:custGeom>
              <a:avLst/>
              <a:gdLst>
                <a:gd name="T0" fmla="*/ 88 w 91"/>
                <a:gd name="T1" fmla="*/ 0 h 78"/>
                <a:gd name="T2" fmla="*/ 87 w 91"/>
                <a:gd name="T3" fmla="*/ 9 h 78"/>
                <a:gd name="T4" fmla="*/ 43 w 91"/>
                <a:gd name="T5" fmla="*/ 66 h 78"/>
                <a:gd name="T6" fmla="*/ 36 w 91"/>
                <a:gd name="T7" fmla="*/ 78 h 78"/>
                <a:gd name="T8" fmla="*/ 0 w 91"/>
                <a:gd name="T9" fmla="*/ 39 h 78"/>
                <a:gd name="T10" fmla="*/ 5 w 91"/>
                <a:gd name="T11" fmla="*/ 34 h 78"/>
                <a:gd name="T12" fmla="*/ 10 w 91"/>
                <a:gd name="T13" fmla="*/ 33 h 78"/>
                <a:gd name="T14" fmla="*/ 28 w 91"/>
                <a:gd name="T15" fmla="*/ 44 h 78"/>
                <a:gd name="T16" fmla="*/ 33 w 91"/>
                <a:gd name="T17" fmla="*/ 47 h 78"/>
                <a:gd name="T18" fmla="*/ 88 w 91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78">
                  <a:moveTo>
                    <a:pt x="88" y="0"/>
                  </a:moveTo>
                  <a:cubicBezTo>
                    <a:pt x="91" y="3"/>
                    <a:pt x="90" y="6"/>
                    <a:pt x="87" y="9"/>
                  </a:cubicBezTo>
                  <a:cubicBezTo>
                    <a:pt x="69" y="25"/>
                    <a:pt x="55" y="45"/>
                    <a:pt x="43" y="66"/>
                  </a:cubicBezTo>
                  <a:cubicBezTo>
                    <a:pt x="41" y="70"/>
                    <a:pt x="39" y="74"/>
                    <a:pt x="36" y="78"/>
                  </a:cubicBezTo>
                  <a:cubicBezTo>
                    <a:pt x="24" y="65"/>
                    <a:pt x="12" y="52"/>
                    <a:pt x="0" y="39"/>
                  </a:cubicBezTo>
                  <a:cubicBezTo>
                    <a:pt x="2" y="38"/>
                    <a:pt x="3" y="36"/>
                    <a:pt x="5" y="34"/>
                  </a:cubicBezTo>
                  <a:cubicBezTo>
                    <a:pt x="6" y="32"/>
                    <a:pt x="8" y="32"/>
                    <a:pt x="10" y="33"/>
                  </a:cubicBezTo>
                  <a:cubicBezTo>
                    <a:pt x="16" y="37"/>
                    <a:pt x="22" y="41"/>
                    <a:pt x="28" y="44"/>
                  </a:cubicBezTo>
                  <a:cubicBezTo>
                    <a:pt x="30" y="45"/>
                    <a:pt x="31" y="46"/>
                    <a:pt x="33" y="47"/>
                  </a:cubicBezTo>
                  <a:cubicBezTo>
                    <a:pt x="49" y="28"/>
                    <a:pt x="67" y="12"/>
                    <a:pt x="88" y="0"/>
                  </a:cubicBez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1466"/>
            <p:cNvSpPr>
              <a:spLocks/>
            </p:cNvSpPr>
            <p:nvPr/>
          </p:nvSpPr>
          <p:spPr bwMode="auto">
            <a:xfrm>
              <a:off x="9519171" y="3600295"/>
              <a:ext cx="95923" cy="26769"/>
            </a:xfrm>
            <a:custGeom>
              <a:avLst/>
              <a:gdLst>
                <a:gd name="T0" fmla="*/ 0 w 61"/>
                <a:gd name="T1" fmla="*/ 17 h 17"/>
                <a:gd name="T2" fmla="*/ 0 w 61"/>
                <a:gd name="T3" fmla="*/ 0 h 17"/>
                <a:gd name="T4" fmla="*/ 61 w 61"/>
                <a:gd name="T5" fmla="*/ 0 h 17"/>
                <a:gd name="T6" fmla="*/ 61 w 61"/>
                <a:gd name="T7" fmla="*/ 17 h 17"/>
                <a:gd name="T8" fmla="*/ 0 w 61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7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20" y="0"/>
                    <a:pt x="40" y="0"/>
                    <a:pt x="61" y="0"/>
                  </a:cubicBezTo>
                  <a:cubicBezTo>
                    <a:pt x="61" y="6"/>
                    <a:pt x="61" y="11"/>
                    <a:pt x="61" y="17"/>
                  </a:cubicBezTo>
                  <a:cubicBezTo>
                    <a:pt x="41" y="17"/>
                    <a:pt x="21" y="17"/>
                    <a:pt x="0" y="17"/>
                  </a:cubicBez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30" name="Freeform 1467"/>
            <p:cNvSpPr>
              <a:spLocks/>
            </p:cNvSpPr>
            <p:nvPr/>
          </p:nvSpPr>
          <p:spPr bwMode="auto">
            <a:xfrm>
              <a:off x="9521401" y="3653832"/>
              <a:ext cx="93692" cy="24538"/>
            </a:xfrm>
            <a:custGeom>
              <a:avLst/>
              <a:gdLst>
                <a:gd name="T0" fmla="*/ 60 w 60"/>
                <a:gd name="T1" fmla="*/ 0 h 16"/>
                <a:gd name="T2" fmla="*/ 60 w 60"/>
                <a:gd name="T3" fmla="*/ 16 h 16"/>
                <a:gd name="T4" fmla="*/ 0 w 60"/>
                <a:gd name="T5" fmla="*/ 16 h 16"/>
                <a:gd name="T6" fmla="*/ 0 w 60"/>
                <a:gd name="T7" fmla="*/ 0 h 16"/>
                <a:gd name="T8" fmla="*/ 60 w 6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6">
                  <a:moveTo>
                    <a:pt x="60" y="0"/>
                  </a:moveTo>
                  <a:cubicBezTo>
                    <a:pt x="60" y="5"/>
                    <a:pt x="60" y="11"/>
                    <a:pt x="60" y="16"/>
                  </a:cubicBezTo>
                  <a:cubicBezTo>
                    <a:pt x="40" y="16"/>
                    <a:pt x="20" y="16"/>
                    <a:pt x="0" y="16"/>
                  </a:cubicBezTo>
                  <a:cubicBezTo>
                    <a:pt x="0" y="11"/>
                    <a:pt x="0" y="5"/>
                    <a:pt x="0" y="0"/>
                  </a:cubicBezTo>
                  <a:cubicBezTo>
                    <a:pt x="20" y="0"/>
                    <a:pt x="39" y="0"/>
                    <a:pt x="60" y="0"/>
                  </a:cubicBez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31" name="Freeform 1468"/>
            <p:cNvSpPr>
              <a:spLocks/>
            </p:cNvSpPr>
            <p:nvPr/>
          </p:nvSpPr>
          <p:spPr bwMode="auto">
            <a:xfrm>
              <a:off x="9519165" y="3760908"/>
              <a:ext cx="95923" cy="28999"/>
            </a:xfrm>
            <a:custGeom>
              <a:avLst/>
              <a:gdLst>
                <a:gd name="T0" fmla="*/ 0 w 61"/>
                <a:gd name="T1" fmla="*/ 0 h 17"/>
                <a:gd name="T2" fmla="*/ 61 w 61"/>
                <a:gd name="T3" fmla="*/ 0 h 17"/>
                <a:gd name="T4" fmla="*/ 61 w 61"/>
                <a:gd name="T5" fmla="*/ 17 h 17"/>
                <a:gd name="T6" fmla="*/ 0 w 61"/>
                <a:gd name="T7" fmla="*/ 17 h 17"/>
                <a:gd name="T8" fmla="*/ 0 w 6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7">
                  <a:moveTo>
                    <a:pt x="0" y="0"/>
                  </a:moveTo>
                  <a:cubicBezTo>
                    <a:pt x="21" y="0"/>
                    <a:pt x="40" y="0"/>
                    <a:pt x="61" y="0"/>
                  </a:cubicBezTo>
                  <a:cubicBezTo>
                    <a:pt x="61" y="6"/>
                    <a:pt x="61" y="11"/>
                    <a:pt x="61" y="17"/>
                  </a:cubicBezTo>
                  <a:cubicBezTo>
                    <a:pt x="41" y="17"/>
                    <a:pt x="21" y="17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32" name="Freeform 1469"/>
            <p:cNvSpPr>
              <a:spLocks/>
            </p:cNvSpPr>
            <p:nvPr/>
          </p:nvSpPr>
          <p:spPr bwMode="auto">
            <a:xfrm>
              <a:off x="9521389" y="3814438"/>
              <a:ext cx="93692" cy="24538"/>
            </a:xfrm>
            <a:custGeom>
              <a:avLst/>
              <a:gdLst>
                <a:gd name="T0" fmla="*/ 60 w 60"/>
                <a:gd name="T1" fmla="*/ 0 h 16"/>
                <a:gd name="T2" fmla="*/ 60 w 60"/>
                <a:gd name="T3" fmla="*/ 16 h 16"/>
                <a:gd name="T4" fmla="*/ 0 w 60"/>
                <a:gd name="T5" fmla="*/ 16 h 16"/>
                <a:gd name="T6" fmla="*/ 0 w 60"/>
                <a:gd name="T7" fmla="*/ 0 h 16"/>
                <a:gd name="T8" fmla="*/ 60 w 6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6">
                  <a:moveTo>
                    <a:pt x="60" y="0"/>
                  </a:moveTo>
                  <a:cubicBezTo>
                    <a:pt x="60" y="6"/>
                    <a:pt x="60" y="11"/>
                    <a:pt x="60" y="16"/>
                  </a:cubicBezTo>
                  <a:cubicBezTo>
                    <a:pt x="40" y="16"/>
                    <a:pt x="20" y="16"/>
                    <a:pt x="0" y="16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0" y="0"/>
                    <a:pt x="39" y="0"/>
                    <a:pt x="60" y="0"/>
                  </a:cubicBez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27247" y="4473759"/>
            <a:ext cx="3918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/>
              <a:t>*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теплоснабжение – 164 человека, </a:t>
            </a:r>
          </a:p>
          <a:p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 водоснабжение и водоотведение – 124 человека</a:t>
            </a:r>
          </a:p>
        </p:txBody>
      </p:sp>
    </p:spTree>
    <p:extLst>
      <p:ext uri="{BB962C8B-B14F-4D97-AF65-F5344CB8AC3E}">
        <p14:creationId xmlns:p14="http://schemas.microsoft.com/office/powerpoint/2010/main" val="51999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03788" y="218831"/>
            <a:ext cx="7750522" cy="73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ИМУЩЕСТВЕННЫЙ КОМПЛЕКС МУП «ГОРВОДОКАНАЛ»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54310" y="4783769"/>
            <a:ext cx="373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12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83788" y="162098"/>
            <a:ext cx="720000" cy="898496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 flipH="1">
            <a:off x="1208078" y="3018702"/>
            <a:ext cx="982514" cy="535531"/>
          </a:xfrm>
          <a:custGeom>
            <a:avLst/>
            <a:gdLst>
              <a:gd name="connsiteX0" fmla="*/ 0 w 982514"/>
              <a:gd name="connsiteY0" fmla="*/ 0 h 535531"/>
              <a:gd name="connsiteX1" fmla="*/ 982514 w 982514"/>
              <a:gd name="connsiteY1" fmla="*/ 0 h 535531"/>
              <a:gd name="connsiteX2" fmla="*/ 982514 w 982514"/>
              <a:gd name="connsiteY2" fmla="*/ 535531 h 535531"/>
              <a:gd name="connsiteX3" fmla="*/ 0 w 982514"/>
              <a:gd name="connsiteY3" fmla="*/ 535531 h 535531"/>
              <a:gd name="connsiteX4" fmla="*/ 0 w 982514"/>
              <a:gd name="connsiteY4" fmla="*/ 0 h 53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2514" h="535531">
                <a:moveTo>
                  <a:pt x="0" y="0"/>
                </a:moveTo>
                <a:lnTo>
                  <a:pt x="982514" y="0"/>
                </a:lnTo>
                <a:lnTo>
                  <a:pt x="982514" y="535531"/>
                </a:lnTo>
                <a:lnTo>
                  <a:pt x="0" y="535531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120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9406" y="3043637"/>
            <a:ext cx="2085522" cy="437043"/>
          </a:xfrm>
          <a:custGeom>
            <a:avLst/>
            <a:gdLst>
              <a:gd name="connsiteX0" fmla="*/ 0 w 1799983"/>
              <a:gd name="connsiteY0" fmla="*/ 0 h 609398"/>
              <a:gd name="connsiteX1" fmla="*/ 1799983 w 1799983"/>
              <a:gd name="connsiteY1" fmla="*/ 0 h 609398"/>
              <a:gd name="connsiteX2" fmla="*/ 1799983 w 1799983"/>
              <a:gd name="connsiteY2" fmla="*/ 609398 h 609398"/>
              <a:gd name="connsiteX3" fmla="*/ 0 w 1799983"/>
              <a:gd name="connsiteY3" fmla="*/ 609398 h 609398"/>
              <a:gd name="connsiteX4" fmla="*/ 0 w 1799983"/>
              <a:gd name="connsiteY4" fmla="*/ 0 h 60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983" h="609398">
                <a:moveTo>
                  <a:pt x="0" y="0"/>
                </a:moveTo>
                <a:lnTo>
                  <a:pt x="1799983" y="0"/>
                </a:lnTo>
                <a:lnTo>
                  <a:pt x="1799983" y="609398"/>
                </a:lnTo>
                <a:lnTo>
                  <a:pt x="0" y="609398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объекта водоснабжения и водоотведения</a:t>
            </a:r>
          </a:p>
        </p:txBody>
      </p:sp>
      <p:sp>
        <p:nvSpPr>
          <p:cNvPr id="40" name="TextBox 39"/>
          <p:cNvSpPr txBox="1"/>
          <p:nvPr/>
        </p:nvSpPr>
        <p:spPr>
          <a:xfrm flipH="1">
            <a:off x="1214752" y="2538142"/>
            <a:ext cx="982514" cy="535531"/>
          </a:xfrm>
          <a:custGeom>
            <a:avLst/>
            <a:gdLst>
              <a:gd name="connsiteX0" fmla="*/ 0 w 982514"/>
              <a:gd name="connsiteY0" fmla="*/ 0 h 535531"/>
              <a:gd name="connsiteX1" fmla="*/ 982514 w 982514"/>
              <a:gd name="connsiteY1" fmla="*/ 0 h 535531"/>
              <a:gd name="connsiteX2" fmla="*/ 982514 w 982514"/>
              <a:gd name="connsiteY2" fmla="*/ 535531 h 535531"/>
              <a:gd name="connsiteX3" fmla="*/ 0 w 982514"/>
              <a:gd name="connsiteY3" fmla="*/ 535531 h 535531"/>
              <a:gd name="connsiteX4" fmla="*/ 0 w 982514"/>
              <a:gd name="connsiteY4" fmla="*/ 0 h 53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2514" h="535531">
                <a:moveTo>
                  <a:pt x="0" y="0"/>
                </a:moveTo>
                <a:lnTo>
                  <a:pt x="982514" y="0"/>
                </a:lnTo>
                <a:lnTo>
                  <a:pt x="982514" y="535531"/>
                </a:lnTo>
                <a:lnTo>
                  <a:pt x="0" y="535531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231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32730" y="2549728"/>
            <a:ext cx="1799983" cy="437043"/>
          </a:xfrm>
          <a:custGeom>
            <a:avLst/>
            <a:gdLst>
              <a:gd name="connsiteX0" fmla="*/ 0 w 1799983"/>
              <a:gd name="connsiteY0" fmla="*/ 0 h 437043"/>
              <a:gd name="connsiteX1" fmla="*/ 1799983 w 1799983"/>
              <a:gd name="connsiteY1" fmla="*/ 0 h 437043"/>
              <a:gd name="connsiteX2" fmla="*/ 1799983 w 1799983"/>
              <a:gd name="connsiteY2" fmla="*/ 437043 h 437043"/>
              <a:gd name="connsiteX3" fmla="*/ 0 w 1799983"/>
              <a:gd name="connsiteY3" fmla="*/ 437043 h 437043"/>
              <a:gd name="connsiteX4" fmla="*/ 0 w 1799983"/>
              <a:gd name="connsiteY4" fmla="*/ 0 h 437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983" h="437043">
                <a:moveTo>
                  <a:pt x="0" y="0"/>
                </a:moveTo>
                <a:lnTo>
                  <a:pt x="1799983" y="0"/>
                </a:lnTo>
                <a:lnTo>
                  <a:pt x="1799983" y="437043"/>
                </a:lnTo>
                <a:lnTo>
                  <a:pt x="0" y="437043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объект теплоснабжения</a:t>
            </a:r>
          </a:p>
        </p:txBody>
      </p:sp>
      <p:sp>
        <p:nvSpPr>
          <p:cNvPr id="44" name="TextBox 43"/>
          <p:cNvSpPr txBox="1"/>
          <p:nvPr/>
        </p:nvSpPr>
        <p:spPr>
          <a:xfrm flipH="1">
            <a:off x="1194730" y="3465891"/>
            <a:ext cx="982514" cy="535531"/>
          </a:xfrm>
          <a:custGeom>
            <a:avLst/>
            <a:gdLst>
              <a:gd name="connsiteX0" fmla="*/ 0 w 982514"/>
              <a:gd name="connsiteY0" fmla="*/ 0 h 535531"/>
              <a:gd name="connsiteX1" fmla="*/ 982514 w 982514"/>
              <a:gd name="connsiteY1" fmla="*/ 0 h 535531"/>
              <a:gd name="connsiteX2" fmla="*/ 982514 w 982514"/>
              <a:gd name="connsiteY2" fmla="*/ 535531 h 535531"/>
              <a:gd name="connsiteX3" fmla="*/ 0 w 982514"/>
              <a:gd name="connsiteY3" fmla="*/ 535531 h 535531"/>
              <a:gd name="connsiteX4" fmla="*/ 0 w 982514"/>
              <a:gd name="connsiteY4" fmla="*/ 0 h 53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2514" h="535531">
                <a:moveTo>
                  <a:pt x="0" y="0"/>
                </a:moveTo>
                <a:lnTo>
                  <a:pt x="982514" y="0"/>
                </a:lnTo>
                <a:lnTo>
                  <a:pt x="982514" y="535531"/>
                </a:lnTo>
                <a:lnTo>
                  <a:pt x="0" y="535531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18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46082" y="3470803"/>
            <a:ext cx="1799983" cy="437043"/>
          </a:xfrm>
          <a:custGeom>
            <a:avLst/>
            <a:gdLst>
              <a:gd name="connsiteX0" fmla="*/ 0 w 1799983"/>
              <a:gd name="connsiteY0" fmla="*/ 0 h 437043"/>
              <a:gd name="connsiteX1" fmla="*/ 1799983 w 1799983"/>
              <a:gd name="connsiteY1" fmla="*/ 0 h 437043"/>
              <a:gd name="connsiteX2" fmla="*/ 1799983 w 1799983"/>
              <a:gd name="connsiteY2" fmla="*/ 437043 h 437043"/>
              <a:gd name="connsiteX3" fmla="*/ 0 w 1799983"/>
              <a:gd name="connsiteY3" fmla="*/ 437043 h 437043"/>
              <a:gd name="connsiteX4" fmla="*/ 0 w 1799983"/>
              <a:gd name="connsiteY4" fmla="*/ 0 h 437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983" h="437043">
                <a:moveTo>
                  <a:pt x="0" y="0"/>
                </a:moveTo>
                <a:lnTo>
                  <a:pt x="1799983" y="0"/>
                </a:lnTo>
                <a:lnTo>
                  <a:pt x="1799983" y="437043"/>
                </a:lnTo>
                <a:lnTo>
                  <a:pt x="0" y="437043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транспортных средств</a:t>
            </a:r>
          </a:p>
        </p:txBody>
      </p:sp>
      <p:sp>
        <p:nvSpPr>
          <p:cNvPr id="24" name="Rechteck 56" descr="PresentationLoad.com"/>
          <p:cNvSpPr/>
          <p:nvPr/>
        </p:nvSpPr>
        <p:spPr bwMode="gray">
          <a:xfrm>
            <a:off x="1045802" y="1174759"/>
            <a:ext cx="3546221" cy="1942210"/>
          </a:xfrm>
          <a:custGeom>
            <a:avLst/>
            <a:gdLst/>
            <a:ahLst/>
            <a:cxnLst/>
            <a:rect l="l" t="t" r="r" b="b"/>
            <a:pathLst>
              <a:path w="3415198" h="559939">
                <a:moveTo>
                  <a:pt x="0" y="0"/>
                </a:moveTo>
                <a:lnTo>
                  <a:pt x="3415198" y="0"/>
                </a:lnTo>
                <a:lnTo>
                  <a:pt x="3415198" y="359998"/>
                </a:lnTo>
                <a:lnTo>
                  <a:pt x="3232839" y="359998"/>
                </a:lnTo>
                <a:lnTo>
                  <a:pt x="3028698" y="559939"/>
                </a:lnTo>
                <a:lnTo>
                  <a:pt x="2824557" y="359998"/>
                </a:lnTo>
                <a:lnTo>
                  <a:pt x="0" y="359998"/>
                </a:lnTo>
                <a:close/>
              </a:path>
            </a:pathLst>
          </a:custGeom>
          <a:solidFill>
            <a:srgbClr val="91B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144000" rIns="144000" bIns="360000" rtlCol="0" anchor="t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ПРАВО ХОЗЯЙСТВЕННОГО 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ВЕДЕНИЯ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 flipH="1">
            <a:off x="5105956" y="2538143"/>
            <a:ext cx="84217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10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8127" y="2567361"/>
            <a:ext cx="1799983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транспортных средств</a:t>
            </a:r>
          </a:p>
        </p:txBody>
      </p:sp>
      <p:sp>
        <p:nvSpPr>
          <p:cNvPr id="52" name="TextBox 51"/>
          <p:cNvSpPr txBox="1"/>
          <p:nvPr/>
        </p:nvSpPr>
        <p:spPr>
          <a:xfrm flipH="1">
            <a:off x="5112631" y="2998681"/>
            <a:ext cx="81547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15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954801" y="3003590"/>
            <a:ext cx="1799983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объектов недвижимости</a:t>
            </a:r>
          </a:p>
        </p:txBody>
      </p:sp>
      <p:sp>
        <p:nvSpPr>
          <p:cNvPr id="25" name="Rechteck 56" descr="PresentationLoad.com"/>
          <p:cNvSpPr/>
          <p:nvPr/>
        </p:nvSpPr>
        <p:spPr bwMode="gray">
          <a:xfrm>
            <a:off x="5030449" y="1174759"/>
            <a:ext cx="3546221" cy="1942210"/>
          </a:xfrm>
          <a:custGeom>
            <a:avLst/>
            <a:gdLst/>
            <a:ahLst/>
            <a:cxnLst/>
            <a:rect l="l" t="t" r="r" b="b"/>
            <a:pathLst>
              <a:path w="3415198" h="559939">
                <a:moveTo>
                  <a:pt x="0" y="0"/>
                </a:moveTo>
                <a:lnTo>
                  <a:pt x="3415198" y="0"/>
                </a:lnTo>
                <a:lnTo>
                  <a:pt x="3415198" y="359998"/>
                </a:lnTo>
                <a:lnTo>
                  <a:pt x="3232839" y="359998"/>
                </a:lnTo>
                <a:lnTo>
                  <a:pt x="3028698" y="559939"/>
                </a:lnTo>
                <a:lnTo>
                  <a:pt x="2824557" y="359998"/>
                </a:lnTo>
                <a:lnTo>
                  <a:pt x="0" y="359998"/>
                </a:lnTo>
                <a:close/>
              </a:path>
            </a:pathLst>
          </a:custGeom>
          <a:solidFill>
            <a:srgbClr val="91B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144000" rIns="144000" bIns="360000" rtlCol="0" anchor="t"/>
          <a:lstStyle/>
          <a:p>
            <a:pPr algn="ctr"/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ПРАВО АРЕНДЫ 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393420" y="3981482"/>
            <a:ext cx="27098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Годовой размер арендной платы </a:t>
            </a:r>
          </a:p>
          <a:p>
            <a:pPr algn="ctr"/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10 438 тыс. руб.*</a:t>
            </a:r>
          </a:p>
        </p:txBody>
      </p:sp>
      <p:sp>
        <p:nvSpPr>
          <p:cNvPr id="22" name="TextBox 21"/>
          <p:cNvSpPr txBox="1"/>
          <p:nvPr/>
        </p:nvSpPr>
        <p:spPr>
          <a:xfrm flipH="1">
            <a:off x="1214751" y="3919753"/>
            <a:ext cx="982514" cy="535531"/>
          </a:xfrm>
          <a:custGeom>
            <a:avLst/>
            <a:gdLst>
              <a:gd name="connsiteX0" fmla="*/ 0 w 982514"/>
              <a:gd name="connsiteY0" fmla="*/ 0 h 535531"/>
              <a:gd name="connsiteX1" fmla="*/ 982514 w 982514"/>
              <a:gd name="connsiteY1" fmla="*/ 0 h 535531"/>
              <a:gd name="connsiteX2" fmla="*/ 982514 w 982514"/>
              <a:gd name="connsiteY2" fmla="*/ 535531 h 535531"/>
              <a:gd name="connsiteX3" fmla="*/ 0 w 982514"/>
              <a:gd name="connsiteY3" fmla="*/ 535531 h 535531"/>
              <a:gd name="connsiteX4" fmla="*/ 0 w 982514"/>
              <a:gd name="connsiteY4" fmla="*/ 0 h 53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2514" h="535531">
                <a:moveTo>
                  <a:pt x="0" y="0"/>
                </a:moveTo>
                <a:lnTo>
                  <a:pt x="982514" y="0"/>
                </a:lnTo>
                <a:lnTo>
                  <a:pt x="982514" y="535531"/>
                </a:lnTo>
                <a:lnTo>
                  <a:pt x="0" y="535531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149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59430" y="3924665"/>
            <a:ext cx="1799983" cy="437043"/>
          </a:xfrm>
          <a:custGeom>
            <a:avLst/>
            <a:gdLst>
              <a:gd name="connsiteX0" fmla="*/ 0 w 1799983"/>
              <a:gd name="connsiteY0" fmla="*/ 0 h 609398"/>
              <a:gd name="connsiteX1" fmla="*/ 1799983 w 1799983"/>
              <a:gd name="connsiteY1" fmla="*/ 0 h 609398"/>
              <a:gd name="connsiteX2" fmla="*/ 1799983 w 1799983"/>
              <a:gd name="connsiteY2" fmla="*/ 609398 h 609398"/>
              <a:gd name="connsiteX3" fmla="*/ 0 w 1799983"/>
              <a:gd name="connsiteY3" fmla="*/ 609398 h 609398"/>
              <a:gd name="connsiteX4" fmla="*/ 0 w 1799983"/>
              <a:gd name="connsiteY4" fmla="*/ 0 h 60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983" h="609398">
                <a:moveTo>
                  <a:pt x="0" y="0"/>
                </a:moveTo>
                <a:lnTo>
                  <a:pt x="1799983" y="0"/>
                </a:lnTo>
                <a:lnTo>
                  <a:pt x="1799983" y="609398"/>
                </a:lnTo>
                <a:lnTo>
                  <a:pt x="0" y="609398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прочее </a:t>
            </a:r>
          </a:p>
          <a:p>
            <a:pPr>
              <a:lnSpc>
                <a:spcPct val="80000"/>
              </a:lnSpc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имущество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V="1">
            <a:off x="5050472" y="3981482"/>
            <a:ext cx="3510762" cy="667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4167" y="4563135"/>
            <a:ext cx="8200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* в том числе 9 067 тыс. руб. по договорам аренды имущества в госсобственности Тверской области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5139327" y="3459215"/>
            <a:ext cx="81547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91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8127" y="3480680"/>
            <a:ext cx="1532415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прочее имущество</a:t>
            </a:r>
          </a:p>
        </p:txBody>
      </p:sp>
    </p:spTree>
    <p:extLst>
      <p:ext uri="{BB962C8B-B14F-4D97-AF65-F5344CB8AC3E}">
        <p14:creationId xmlns:p14="http://schemas.microsoft.com/office/powerpoint/2010/main" val="51999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03788" y="218831"/>
            <a:ext cx="7750522" cy="73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ДИНАМИКА ДЕБИТОРСКОЙ И КРЕДИТОРСКОЙ ЗАДОЛЖЕННОСТИ МУП «ГОРВОДОКАНАЛ» ЗА 2019-2021 ГОДЫ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70687" y="4848294"/>
            <a:ext cx="373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12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83788" y="162098"/>
            <a:ext cx="720000" cy="898496"/>
          </a:xfrm>
          <a:prstGeom prst="rect">
            <a:avLst/>
          </a:prstGeom>
          <a:noFill/>
        </p:spPr>
      </p:pic>
      <p:sp>
        <p:nvSpPr>
          <p:cNvPr id="43" name="Freeform 21"/>
          <p:cNvSpPr>
            <a:spLocks noEditPoints="1"/>
          </p:cNvSpPr>
          <p:nvPr/>
        </p:nvSpPr>
        <p:spPr bwMode="auto">
          <a:xfrm>
            <a:off x="1074587" y="4124813"/>
            <a:ext cx="415199" cy="386758"/>
          </a:xfrm>
          <a:custGeom>
            <a:avLst/>
            <a:gdLst>
              <a:gd name="T0" fmla="*/ 42 w 392"/>
              <a:gd name="T1" fmla="*/ 232 h 383"/>
              <a:gd name="T2" fmla="*/ 120 w 392"/>
              <a:gd name="T3" fmla="*/ 232 h 383"/>
              <a:gd name="T4" fmla="*/ 120 w 392"/>
              <a:gd name="T5" fmla="*/ 383 h 383"/>
              <a:gd name="T6" fmla="*/ 42 w 392"/>
              <a:gd name="T7" fmla="*/ 383 h 383"/>
              <a:gd name="T8" fmla="*/ 42 w 392"/>
              <a:gd name="T9" fmla="*/ 232 h 383"/>
              <a:gd name="T10" fmla="*/ 42 w 392"/>
              <a:gd name="T11" fmla="*/ 232 h 383"/>
              <a:gd name="T12" fmla="*/ 158 w 392"/>
              <a:gd name="T13" fmla="*/ 116 h 383"/>
              <a:gd name="T14" fmla="*/ 158 w 392"/>
              <a:gd name="T15" fmla="*/ 383 h 383"/>
              <a:gd name="T16" fmla="*/ 236 w 392"/>
              <a:gd name="T17" fmla="*/ 383 h 383"/>
              <a:gd name="T18" fmla="*/ 236 w 392"/>
              <a:gd name="T19" fmla="*/ 116 h 383"/>
              <a:gd name="T20" fmla="*/ 158 w 392"/>
              <a:gd name="T21" fmla="*/ 116 h 383"/>
              <a:gd name="T22" fmla="*/ 158 w 392"/>
              <a:gd name="T23" fmla="*/ 116 h 383"/>
              <a:gd name="T24" fmla="*/ 274 w 392"/>
              <a:gd name="T25" fmla="*/ 0 h 383"/>
              <a:gd name="T26" fmla="*/ 274 w 392"/>
              <a:gd name="T27" fmla="*/ 383 h 383"/>
              <a:gd name="T28" fmla="*/ 349 w 392"/>
              <a:gd name="T29" fmla="*/ 383 h 383"/>
              <a:gd name="T30" fmla="*/ 349 w 392"/>
              <a:gd name="T31" fmla="*/ 0 h 383"/>
              <a:gd name="T32" fmla="*/ 274 w 392"/>
              <a:gd name="T33" fmla="*/ 0 h 383"/>
              <a:gd name="T34" fmla="*/ 274 w 392"/>
              <a:gd name="T35" fmla="*/ 0 h 383"/>
              <a:gd name="T36" fmla="*/ 0 w 392"/>
              <a:gd name="T37" fmla="*/ 383 h 383"/>
              <a:gd name="T38" fmla="*/ 392 w 392"/>
              <a:gd name="T39" fmla="*/ 383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2" h="383">
                <a:moveTo>
                  <a:pt x="42" y="232"/>
                </a:moveTo>
                <a:lnTo>
                  <a:pt x="120" y="232"/>
                </a:lnTo>
                <a:lnTo>
                  <a:pt x="120" y="383"/>
                </a:lnTo>
                <a:lnTo>
                  <a:pt x="42" y="383"/>
                </a:lnTo>
                <a:lnTo>
                  <a:pt x="42" y="232"/>
                </a:lnTo>
                <a:lnTo>
                  <a:pt x="42" y="232"/>
                </a:lnTo>
                <a:moveTo>
                  <a:pt x="158" y="116"/>
                </a:moveTo>
                <a:lnTo>
                  <a:pt x="158" y="383"/>
                </a:lnTo>
                <a:lnTo>
                  <a:pt x="236" y="383"/>
                </a:lnTo>
                <a:lnTo>
                  <a:pt x="236" y="116"/>
                </a:lnTo>
                <a:lnTo>
                  <a:pt x="158" y="116"/>
                </a:lnTo>
                <a:lnTo>
                  <a:pt x="158" y="116"/>
                </a:lnTo>
                <a:moveTo>
                  <a:pt x="274" y="0"/>
                </a:moveTo>
                <a:lnTo>
                  <a:pt x="274" y="383"/>
                </a:lnTo>
                <a:lnTo>
                  <a:pt x="349" y="383"/>
                </a:lnTo>
                <a:lnTo>
                  <a:pt x="349" y="0"/>
                </a:lnTo>
                <a:lnTo>
                  <a:pt x="274" y="0"/>
                </a:lnTo>
                <a:lnTo>
                  <a:pt x="274" y="0"/>
                </a:lnTo>
                <a:moveTo>
                  <a:pt x="0" y="383"/>
                </a:moveTo>
                <a:lnTo>
                  <a:pt x="392" y="383"/>
                </a:lnTo>
              </a:path>
            </a:pathLst>
          </a:custGeom>
          <a:solidFill>
            <a:srgbClr val="FFFFFF"/>
          </a:solidFill>
          <a:ln w="19050" cap="flat">
            <a:noFill/>
            <a:prstDash val="solid"/>
            <a:miter lim="800000"/>
            <a:headEnd/>
            <a:tailEnd/>
          </a:ln>
          <a:effectLst>
            <a:outerShdw blurRad="76200" dist="25400" dir="2700000" algn="ctr" rotWithShape="0">
              <a:srgbClr val="000000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913299" y="817837"/>
            <a:ext cx="185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(в тыс. руб.)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036431"/>
              </p:ext>
            </p:extLst>
          </p:nvPr>
        </p:nvGraphicFramePr>
        <p:xfrm>
          <a:off x="903788" y="1060594"/>
          <a:ext cx="7854502" cy="381081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10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8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75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4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Наименование показателя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2019 год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2020 год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Отклонение </a:t>
                      </a:r>
                      <a:br>
                        <a:rPr lang="ru-RU" sz="12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12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(+/-)</a:t>
                      </a:r>
                      <a:r>
                        <a:rPr lang="ru-RU" sz="1200" b="1" u="none" strike="noStrike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2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(ст.3-ст.2)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 </a:t>
                      </a:r>
                      <a:br>
                        <a:rPr lang="ru-RU" sz="12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12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01.03.2021 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Отклонение </a:t>
                      </a:r>
                      <a:br>
                        <a:rPr lang="ru-RU" sz="12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12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(+/-)(ст.5-ст.3)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34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819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Кредиторская задолженность, в </a:t>
                      </a:r>
                      <a:r>
                        <a:rPr lang="ru-RU" sz="1200" b="1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т.ч</a:t>
                      </a:r>
                      <a:r>
                        <a:rPr lang="ru-RU" sz="12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.: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4523" marT="4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438 598,2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568 872,0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130 273,8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663 660,4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94 788,4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19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Администрация </a:t>
                      </a:r>
                      <a:r>
                        <a:rPr lang="ru-RU" sz="1200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Нелидовского</a:t>
                      </a:r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г/о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4523" marT="4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141 598,7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162 177,3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+20 578,6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296 530,6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+134 353,3</a:t>
                      </a:r>
                      <a:endParaRPr lang="ru-RU" sz="12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5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Поставщики </a:t>
                      </a:r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топлива, </a:t>
                      </a:r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из них основные: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4523" marT="45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176 244,6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223 348,20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+47 103,60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217 538,1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-5 810,1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334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ООО «</a:t>
                      </a:r>
                      <a:r>
                        <a:rPr lang="ru-RU" sz="1200" i="1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Газторг</a:t>
                      </a:r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»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4523" marT="452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67 612,9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61 468,0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-6 144,8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67 744,8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+6 276,7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334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ООО «Азимут»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4523" marT="452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0,00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31 608,9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+31 608,9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36 566,9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+4 957,9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9334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ООО «Центурион»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4523" marT="452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0,00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14 447,9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+14 447,9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16 535,9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+2 087,9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334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ООО «Контур-нефть»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4523" marT="452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47 152,1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34 879,5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-12 272,6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14 747,8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-20 131,7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334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ИП Ананьев В.Н.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4523" marT="452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0,00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14 070,2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+14 070,2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14 070,3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0,00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9334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ИП Клюев Е.Е.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4523" marT="452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0,00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12 823,3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+12 823,3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12 999,4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+176,0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6482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ООО «Первая </a:t>
                      </a:r>
                      <a:r>
                        <a:rPr lang="ru-RU" sz="1200" i="1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пеллетная</a:t>
                      </a:r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компания»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4523" marT="452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0,00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13 202,1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+13 202,1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12 463,6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-738,5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6482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ООО «Нева</a:t>
                      </a:r>
                      <a:r>
                        <a:rPr lang="ru-RU" sz="1200" b="0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-нефть»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4523" marT="452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13 138,14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5 806,24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-7 331,90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5 000,4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-805,84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819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 ПАО «МРСК Центра»-«Тверьэнерго»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4523" marT="4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82 491,1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100 629,1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+18 138,0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100 788,1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+159,0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9334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 АО «</a:t>
                      </a:r>
                      <a:r>
                        <a:rPr lang="ru-RU" sz="1200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Нелидовский</a:t>
                      </a:r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ДОК»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4523" marT="4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34 752,0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47 047,2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+12 295,2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25 634,4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-21 412,8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9334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 УФССП по Тверской области</a:t>
                      </a:r>
                    </a:p>
                  </a:txBody>
                  <a:tcPr marL="72000" marR="4523" marT="4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marL="4523" marR="4523" marT="4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15 624,0</a:t>
                      </a:r>
                    </a:p>
                  </a:txBody>
                  <a:tcPr marL="4523" marR="4523" marT="45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+15 624,0</a:t>
                      </a:r>
                    </a:p>
                  </a:txBody>
                  <a:tcPr marL="4523" marR="4523" marT="45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15 900,0</a:t>
                      </a:r>
                    </a:p>
                  </a:txBody>
                  <a:tcPr marL="4523" marR="4523" marT="45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+276,0</a:t>
                      </a:r>
                    </a:p>
                  </a:txBody>
                  <a:tcPr marL="4523" marR="4523" marT="4523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9334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 Прочие кредиторы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4523" marT="45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3 475,6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35 670,2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+32 194,6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23 169,0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-12 501,0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819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Дебиторская задолженность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4523" marT="4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125 589,4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141 764,9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+16 175,5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150 874,5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+9 109,6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23" marR="4523" marT="4523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99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erade Verbindung 109"/>
          <p:cNvCxnSpPr/>
          <p:nvPr/>
        </p:nvCxnSpPr>
        <p:spPr bwMode="gray">
          <a:xfrm flipV="1">
            <a:off x="4879024" y="1412934"/>
            <a:ext cx="1876" cy="1517151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03788" y="218831"/>
            <a:ext cx="7750522" cy="73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ИНФОРМАЦИЯ О СУДЕБНЫХ СПОРАХ, ИСПОЛНИТЕЛЬНОМ ПРОИЗВОДСТВЕ, АНТИМОНОПОЛЬНЫХ СПОРАХ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70687" y="4783768"/>
            <a:ext cx="373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12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83788" y="162098"/>
            <a:ext cx="720000" cy="898496"/>
          </a:xfrm>
          <a:prstGeom prst="rect">
            <a:avLst/>
          </a:prstGeom>
          <a:noFill/>
        </p:spPr>
      </p:pic>
      <p:sp>
        <p:nvSpPr>
          <p:cNvPr id="15" name="Прямоугольник 14"/>
          <p:cNvSpPr/>
          <p:nvPr/>
        </p:nvSpPr>
        <p:spPr>
          <a:xfrm>
            <a:off x="934420" y="3121192"/>
            <a:ext cx="3884963" cy="1757833"/>
          </a:xfrm>
          <a:prstGeom prst="rect">
            <a:avLst/>
          </a:prstGeom>
          <a:ln w="19050">
            <a:solidFill>
              <a:srgbClr val="9BBD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 отношении предприятия открыто </a:t>
            </a:r>
          </a:p>
          <a:p>
            <a:pPr algn="ctr"/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57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исполнительных производств (объединены в сводное) </a:t>
            </a: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на сумму 303,4 млн рублей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991504" y="3128310"/>
            <a:ext cx="3884963" cy="1764064"/>
          </a:xfrm>
          <a:prstGeom prst="rect">
            <a:avLst/>
          </a:prstGeom>
          <a:ln w="19050">
            <a:solidFill>
              <a:srgbClr val="9BBD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Руководители предприятия регулярно привлекаются УФАС России по Тверской области к административной ответственности за несвоевременную оплату по контрактам.</a:t>
            </a:r>
          </a:p>
          <a:p>
            <a:pPr algn="ctr">
              <a:lnSpc>
                <a:spcPct val="90000"/>
              </a:lnSpc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Повторное привлечение ведет к дисквалификации руководителя</a:t>
            </a:r>
          </a:p>
        </p:txBody>
      </p:sp>
      <p:grpSp>
        <p:nvGrpSpPr>
          <p:cNvPr id="23" name="Группа 22"/>
          <p:cNvGrpSpPr/>
          <p:nvPr/>
        </p:nvGrpSpPr>
        <p:grpSpPr>
          <a:xfrm>
            <a:off x="954447" y="1005917"/>
            <a:ext cx="7949273" cy="2037584"/>
            <a:chOff x="414968" y="1539873"/>
            <a:chExt cx="2554446" cy="2971698"/>
          </a:xfrm>
        </p:grpSpPr>
        <p:sp>
          <p:nvSpPr>
            <p:cNvPr id="43" name="Freeform 21"/>
            <p:cNvSpPr>
              <a:spLocks noEditPoints="1"/>
            </p:cNvSpPr>
            <p:nvPr/>
          </p:nvSpPr>
          <p:spPr bwMode="auto">
            <a:xfrm>
              <a:off x="1074587" y="4124813"/>
              <a:ext cx="415199" cy="386758"/>
            </a:xfrm>
            <a:custGeom>
              <a:avLst/>
              <a:gdLst>
                <a:gd name="T0" fmla="*/ 42 w 392"/>
                <a:gd name="T1" fmla="*/ 232 h 383"/>
                <a:gd name="T2" fmla="*/ 120 w 392"/>
                <a:gd name="T3" fmla="*/ 232 h 383"/>
                <a:gd name="T4" fmla="*/ 120 w 392"/>
                <a:gd name="T5" fmla="*/ 383 h 383"/>
                <a:gd name="T6" fmla="*/ 42 w 392"/>
                <a:gd name="T7" fmla="*/ 383 h 383"/>
                <a:gd name="T8" fmla="*/ 42 w 392"/>
                <a:gd name="T9" fmla="*/ 232 h 383"/>
                <a:gd name="T10" fmla="*/ 42 w 392"/>
                <a:gd name="T11" fmla="*/ 232 h 383"/>
                <a:gd name="T12" fmla="*/ 158 w 392"/>
                <a:gd name="T13" fmla="*/ 116 h 383"/>
                <a:gd name="T14" fmla="*/ 158 w 392"/>
                <a:gd name="T15" fmla="*/ 383 h 383"/>
                <a:gd name="T16" fmla="*/ 236 w 392"/>
                <a:gd name="T17" fmla="*/ 383 h 383"/>
                <a:gd name="T18" fmla="*/ 236 w 392"/>
                <a:gd name="T19" fmla="*/ 116 h 383"/>
                <a:gd name="T20" fmla="*/ 158 w 392"/>
                <a:gd name="T21" fmla="*/ 116 h 383"/>
                <a:gd name="T22" fmla="*/ 158 w 392"/>
                <a:gd name="T23" fmla="*/ 116 h 383"/>
                <a:gd name="T24" fmla="*/ 274 w 392"/>
                <a:gd name="T25" fmla="*/ 0 h 383"/>
                <a:gd name="T26" fmla="*/ 274 w 392"/>
                <a:gd name="T27" fmla="*/ 383 h 383"/>
                <a:gd name="T28" fmla="*/ 349 w 392"/>
                <a:gd name="T29" fmla="*/ 383 h 383"/>
                <a:gd name="T30" fmla="*/ 349 w 392"/>
                <a:gd name="T31" fmla="*/ 0 h 383"/>
                <a:gd name="T32" fmla="*/ 274 w 392"/>
                <a:gd name="T33" fmla="*/ 0 h 383"/>
                <a:gd name="T34" fmla="*/ 274 w 392"/>
                <a:gd name="T35" fmla="*/ 0 h 383"/>
                <a:gd name="T36" fmla="*/ 0 w 392"/>
                <a:gd name="T37" fmla="*/ 383 h 383"/>
                <a:gd name="T38" fmla="*/ 392 w 392"/>
                <a:gd name="T39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2" h="383">
                  <a:moveTo>
                    <a:pt x="42" y="232"/>
                  </a:moveTo>
                  <a:lnTo>
                    <a:pt x="120" y="232"/>
                  </a:lnTo>
                  <a:lnTo>
                    <a:pt x="120" y="383"/>
                  </a:lnTo>
                  <a:lnTo>
                    <a:pt x="42" y="383"/>
                  </a:lnTo>
                  <a:lnTo>
                    <a:pt x="42" y="232"/>
                  </a:lnTo>
                  <a:lnTo>
                    <a:pt x="42" y="232"/>
                  </a:lnTo>
                  <a:moveTo>
                    <a:pt x="158" y="116"/>
                  </a:moveTo>
                  <a:lnTo>
                    <a:pt x="158" y="383"/>
                  </a:lnTo>
                  <a:lnTo>
                    <a:pt x="236" y="383"/>
                  </a:lnTo>
                  <a:lnTo>
                    <a:pt x="236" y="116"/>
                  </a:lnTo>
                  <a:lnTo>
                    <a:pt x="158" y="116"/>
                  </a:lnTo>
                  <a:lnTo>
                    <a:pt x="158" y="116"/>
                  </a:lnTo>
                  <a:moveTo>
                    <a:pt x="274" y="0"/>
                  </a:moveTo>
                  <a:lnTo>
                    <a:pt x="274" y="383"/>
                  </a:lnTo>
                  <a:lnTo>
                    <a:pt x="349" y="383"/>
                  </a:lnTo>
                  <a:lnTo>
                    <a:pt x="349" y="0"/>
                  </a:lnTo>
                  <a:lnTo>
                    <a:pt x="274" y="0"/>
                  </a:lnTo>
                  <a:lnTo>
                    <a:pt x="274" y="0"/>
                  </a:lnTo>
                  <a:moveTo>
                    <a:pt x="0" y="383"/>
                  </a:moveTo>
                  <a:lnTo>
                    <a:pt x="392" y="383"/>
                  </a:lnTo>
                </a:path>
              </a:pathLst>
            </a:custGeom>
            <a:solidFill>
              <a:srgbClr val="FFFFFF"/>
            </a:solidFill>
            <a:ln w="19050" cap="flat">
              <a:noFill/>
              <a:prstDash val="solid"/>
              <a:miter lim="800000"/>
              <a:headEnd/>
              <a:tailEnd/>
            </a:ln>
            <a:effectLst>
              <a:outerShdw blurRad="76200" dist="25400" dir="2700000" algn="ctr" rotWithShape="0">
                <a:srgbClr val="000000">
                  <a:alpha val="2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Rechteck 2"/>
            <p:cNvSpPr/>
            <p:nvPr/>
          </p:nvSpPr>
          <p:spPr bwMode="gray">
            <a:xfrm>
              <a:off x="415584" y="1539873"/>
              <a:ext cx="2551505" cy="791286"/>
            </a:xfrm>
            <a:custGeom>
              <a:avLst/>
              <a:gdLst/>
              <a:ahLst/>
              <a:cxnLst/>
              <a:rect l="l" t="t" r="r" b="b"/>
              <a:pathLst>
                <a:path w="3401564" h="879402">
                  <a:moveTo>
                    <a:pt x="0" y="0"/>
                  </a:moveTo>
                  <a:lnTo>
                    <a:pt x="3401564" y="0"/>
                  </a:lnTo>
                  <a:lnTo>
                    <a:pt x="3401564" y="752633"/>
                  </a:lnTo>
                  <a:lnTo>
                    <a:pt x="1811320" y="752633"/>
                  </a:lnTo>
                  <a:lnTo>
                    <a:pt x="1681889" y="879402"/>
                  </a:lnTo>
                  <a:lnTo>
                    <a:pt x="1552458" y="752633"/>
                  </a:lnTo>
                  <a:lnTo>
                    <a:pt x="0" y="752633"/>
                  </a:lnTo>
                  <a:close/>
                </a:path>
              </a:pathLst>
            </a:custGeom>
            <a:solidFill>
              <a:srgbClr val="9BBD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>
                <a:lnSpc>
                  <a:spcPct val="80000"/>
                </a:lnSpc>
              </a:pPr>
              <a:r>
                <a:rPr lang="ru-RU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К предприятию предъявлено в суд требований</a:t>
              </a:r>
              <a:endPara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hteck 21"/>
            <p:cNvSpPr/>
            <p:nvPr/>
          </p:nvSpPr>
          <p:spPr bwMode="gray">
            <a:xfrm>
              <a:off x="415583" y="2396398"/>
              <a:ext cx="2551507" cy="567491"/>
            </a:xfrm>
            <a:prstGeom prst="rect">
              <a:avLst/>
            </a:prstGeom>
            <a:solidFill>
              <a:srgbClr val="C5D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>
                <a:lnSpc>
                  <a:spcPct val="90000"/>
                </a:lnSpc>
              </a:pPr>
              <a:r>
                <a:rPr lang="ru-RU" sz="1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в 2021 году на общую сумму 54,08 </a:t>
              </a:r>
              <a:r>
                <a:rPr lang="ru-RU" sz="14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млн</a:t>
              </a:r>
              <a:r>
                <a:rPr lang="ru-RU" sz="1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руб.</a:t>
              </a:r>
              <a:endPara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Rechteck 22"/>
            <p:cNvSpPr/>
            <p:nvPr/>
          </p:nvSpPr>
          <p:spPr bwMode="gray">
            <a:xfrm>
              <a:off x="414968" y="3145845"/>
              <a:ext cx="2554446" cy="548117"/>
            </a:xfrm>
            <a:prstGeom prst="rect">
              <a:avLst/>
            </a:prstGeom>
            <a:solidFill>
              <a:srgbClr val="C5D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vl="0" algn="ctr">
                <a:lnSpc>
                  <a:spcPct val="90000"/>
                </a:lnSpc>
              </a:pPr>
              <a:r>
                <a:rPr lang="ru-RU" sz="1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в 2020 году на общую сумму </a:t>
              </a:r>
              <a:r>
                <a:rPr lang="ru-RU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398,6 </a:t>
              </a:r>
              <a:r>
                <a:rPr lang="ru-RU" sz="1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ru-RU" sz="14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млн</a:t>
              </a:r>
              <a:r>
                <a:rPr lang="ru-RU" sz="1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руб.</a:t>
              </a:r>
              <a:endPara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Rechteck 25"/>
            <p:cNvSpPr/>
            <p:nvPr/>
          </p:nvSpPr>
          <p:spPr bwMode="gray">
            <a:xfrm>
              <a:off x="419617" y="3875822"/>
              <a:ext cx="2545149" cy="528745"/>
            </a:xfrm>
            <a:prstGeom prst="rect">
              <a:avLst/>
            </a:prstGeom>
            <a:solidFill>
              <a:srgbClr val="C5D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vl="0" algn="ctr">
                <a:lnSpc>
                  <a:spcPct val="90000"/>
                </a:lnSpc>
              </a:pPr>
              <a:r>
                <a:rPr lang="ru-RU" sz="1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в 2019 году на общую сумму </a:t>
              </a:r>
              <a:r>
                <a:rPr lang="ru-RU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281,4 </a:t>
              </a:r>
              <a:r>
                <a:rPr lang="ru-RU" sz="1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млн руб.</a:t>
              </a:r>
              <a:endPara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99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03788" y="218831"/>
            <a:ext cx="7750522" cy="73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ПОРЯДОК ПРЕДОСТАВЛЕНИЯ ТОПЛИВА </a:t>
            </a:r>
          </a:p>
          <a:p>
            <a:pPr algn="ctr">
              <a:defRPr/>
            </a:pP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ИЗ ОБЛАСТНОГО РЕЗЕРВА ТОПЛИВА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70687" y="4783768"/>
            <a:ext cx="373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pic>
        <p:nvPicPr>
          <p:cNvPr id="12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83788" y="162098"/>
            <a:ext cx="720000" cy="898496"/>
          </a:xfrm>
          <a:prstGeom prst="rect">
            <a:avLst/>
          </a:prstGeom>
          <a:noFill/>
        </p:spPr>
      </p:pic>
      <p:sp>
        <p:nvSpPr>
          <p:cNvPr id="23" name="Прямоугольник 22"/>
          <p:cNvSpPr/>
          <p:nvPr/>
        </p:nvSpPr>
        <p:spPr>
          <a:xfrm>
            <a:off x="997527" y="1163781"/>
            <a:ext cx="7851749" cy="540609"/>
          </a:xfrm>
          <a:prstGeom prst="rect">
            <a:avLst/>
          </a:prstGeom>
          <a:solidFill>
            <a:srgbClr val="CFE3A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Постановление Администрации Тверской области от 15.10.2006 № 254-па 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«Об областном резерве топлива»</a:t>
            </a:r>
          </a:p>
        </p:txBody>
      </p:sp>
      <p:graphicFrame>
        <p:nvGraphicFramePr>
          <p:cNvPr id="25" name="Схема 24"/>
          <p:cNvGraphicFramePr/>
          <p:nvPr>
            <p:extLst>
              <p:ext uri="{D42A27DB-BD31-4B8C-83A1-F6EECF244321}">
                <p14:modId xmlns:p14="http://schemas.microsoft.com/office/powerpoint/2010/main" val="1229636427"/>
              </p:ext>
            </p:extLst>
          </p:nvPr>
        </p:nvGraphicFramePr>
        <p:xfrm>
          <a:off x="981920" y="1713025"/>
          <a:ext cx="7890027" cy="217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929513" y="4111022"/>
            <a:ext cx="79726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* из расчета значения территориального биржевого индекса первичного рынка цен нефтепродуктов</a:t>
            </a:r>
          </a:p>
          <a:p>
            <a:pPr algn="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установленного на дату возмещения в областной бюджет Тверской области стоимости топлива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999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03788" y="218831"/>
            <a:ext cx="7750522" cy="73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ПЕРЕДАЧА МУП «ГОРВОДОКАНАЛ» В ГОСУДАРСТВЕННУЮ СОБСТВЕННОСТЬ ТВЕРСКОЙ ОБЛАСТИ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54310" y="4783769"/>
            <a:ext cx="373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pic>
        <p:nvPicPr>
          <p:cNvPr id="12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83788" y="162098"/>
            <a:ext cx="720000" cy="898496"/>
          </a:xfrm>
          <a:prstGeom prst="rect">
            <a:avLst/>
          </a:prstGeom>
          <a:noFill/>
        </p:spPr>
      </p:pic>
      <p:sp>
        <p:nvSpPr>
          <p:cNvPr id="43" name="Freeform 21"/>
          <p:cNvSpPr>
            <a:spLocks noEditPoints="1"/>
          </p:cNvSpPr>
          <p:nvPr/>
        </p:nvSpPr>
        <p:spPr bwMode="auto">
          <a:xfrm>
            <a:off x="1074587" y="4124813"/>
            <a:ext cx="415199" cy="386758"/>
          </a:xfrm>
          <a:custGeom>
            <a:avLst/>
            <a:gdLst>
              <a:gd name="T0" fmla="*/ 42 w 392"/>
              <a:gd name="T1" fmla="*/ 232 h 383"/>
              <a:gd name="T2" fmla="*/ 120 w 392"/>
              <a:gd name="T3" fmla="*/ 232 h 383"/>
              <a:gd name="T4" fmla="*/ 120 w 392"/>
              <a:gd name="T5" fmla="*/ 383 h 383"/>
              <a:gd name="T6" fmla="*/ 42 w 392"/>
              <a:gd name="T7" fmla="*/ 383 h 383"/>
              <a:gd name="T8" fmla="*/ 42 w 392"/>
              <a:gd name="T9" fmla="*/ 232 h 383"/>
              <a:gd name="T10" fmla="*/ 42 w 392"/>
              <a:gd name="T11" fmla="*/ 232 h 383"/>
              <a:gd name="T12" fmla="*/ 158 w 392"/>
              <a:gd name="T13" fmla="*/ 116 h 383"/>
              <a:gd name="T14" fmla="*/ 158 w 392"/>
              <a:gd name="T15" fmla="*/ 383 h 383"/>
              <a:gd name="T16" fmla="*/ 236 w 392"/>
              <a:gd name="T17" fmla="*/ 383 h 383"/>
              <a:gd name="T18" fmla="*/ 236 w 392"/>
              <a:gd name="T19" fmla="*/ 116 h 383"/>
              <a:gd name="T20" fmla="*/ 158 w 392"/>
              <a:gd name="T21" fmla="*/ 116 h 383"/>
              <a:gd name="T22" fmla="*/ 158 w 392"/>
              <a:gd name="T23" fmla="*/ 116 h 383"/>
              <a:gd name="T24" fmla="*/ 274 w 392"/>
              <a:gd name="T25" fmla="*/ 0 h 383"/>
              <a:gd name="T26" fmla="*/ 274 w 392"/>
              <a:gd name="T27" fmla="*/ 383 h 383"/>
              <a:gd name="T28" fmla="*/ 349 w 392"/>
              <a:gd name="T29" fmla="*/ 383 h 383"/>
              <a:gd name="T30" fmla="*/ 349 w 392"/>
              <a:gd name="T31" fmla="*/ 0 h 383"/>
              <a:gd name="T32" fmla="*/ 274 w 392"/>
              <a:gd name="T33" fmla="*/ 0 h 383"/>
              <a:gd name="T34" fmla="*/ 274 w 392"/>
              <a:gd name="T35" fmla="*/ 0 h 383"/>
              <a:gd name="T36" fmla="*/ 0 w 392"/>
              <a:gd name="T37" fmla="*/ 383 h 383"/>
              <a:gd name="T38" fmla="*/ 392 w 392"/>
              <a:gd name="T39" fmla="*/ 383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2" h="383">
                <a:moveTo>
                  <a:pt x="42" y="232"/>
                </a:moveTo>
                <a:lnTo>
                  <a:pt x="120" y="232"/>
                </a:lnTo>
                <a:lnTo>
                  <a:pt x="120" y="383"/>
                </a:lnTo>
                <a:lnTo>
                  <a:pt x="42" y="383"/>
                </a:lnTo>
                <a:lnTo>
                  <a:pt x="42" y="232"/>
                </a:lnTo>
                <a:lnTo>
                  <a:pt x="42" y="232"/>
                </a:lnTo>
                <a:moveTo>
                  <a:pt x="158" y="116"/>
                </a:moveTo>
                <a:lnTo>
                  <a:pt x="158" y="383"/>
                </a:lnTo>
                <a:lnTo>
                  <a:pt x="236" y="383"/>
                </a:lnTo>
                <a:lnTo>
                  <a:pt x="236" y="116"/>
                </a:lnTo>
                <a:lnTo>
                  <a:pt x="158" y="116"/>
                </a:lnTo>
                <a:lnTo>
                  <a:pt x="158" y="116"/>
                </a:lnTo>
                <a:moveTo>
                  <a:pt x="274" y="0"/>
                </a:moveTo>
                <a:lnTo>
                  <a:pt x="274" y="383"/>
                </a:lnTo>
                <a:lnTo>
                  <a:pt x="349" y="383"/>
                </a:lnTo>
                <a:lnTo>
                  <a:pt x="349" y="0"/>
                </a:lnTo>
                <a:lnTo>
                  <a:pt x="274" y="0"/>
                </a:lnTo>
                <a:lnTo>
                  <a:pt x="274" y="0"/>
                </a:lnTo>
                <a:moveTo>
                  <a:pt x="0" y="383"/>
                </a:moveTo>
                <a:lnTo>
                  <a:pt x="392" y="383"/>
                </a:lnTo>
              </a:path>
            </a:pathLst>
          </a:custGeom>
          <a:solidFill>
            <a:srgbClr val="FFFFFF"/>
          </a:solidFill>
          <a:ln w="19050" cap="flat">
            <a:noFill/>
            <a:prstDash val="solid"/>
            <a:miter lim="800000"/>
            <a:headEnd/>
            <a:tailEnd/>
          </a:ln>
          <a:effectLst>
            <a:outerShdw blurRad="76200" dist="25400" dir="2700000" algn="ctr" rotWithShape="0">
              <a:srgbClr val="000000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75355"/>
              </p:ext>
            </p:extLst>
          </p:nvPr>
        </p:nvGraphicFramePr>
        <p:xfrm>
          <a:off x="903787" y="1032428"/>
          <a:ext cx="7941449" cy="380880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3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3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9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№ п/п</a:t>
                      </a:r>
                      <a:endParaRPr lang="ru-RU" sz="10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433" marR="2043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D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Мероприятие</a:t>
                      </a:r>
                      <a:endParaRPr lang="ru-RU" sz="10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433" marR="20433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D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Ответственный исполнитель</a:t>
                      </a:r>
                      <a:endParaRPr lang="ru-RU" sz="10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433" marR="20433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D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Срок </a:t>
                      </a:r>
                      <a:endParaRPr lang="ru-RU" sz="10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433" marR="20433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D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9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433" marR="2043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Направление Минэнерго ТО в адрес ОМС обращения о передаче МУП «</a:t>
                      </a:r>
                      <a:r>
                        <a:rPr lang="ru-RU" sz="1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Горводоканал</a:t>
                      </a: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» как имущественного комплекса в государственную собственность Тверской области </a:t>
                      </a:r>
                      <a:endParaRPr lang="ru-RU" sz="1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433" marR="20433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Минэнерго ТО</a:t>
                      </a:r>
                      <a:endParaRPr lang="ru-RU" sz="1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433" marR="20433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19.03.2021</a:t>
                      </a:r>
                      <a:endParaRPr lang="ru-RU" sz="1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433" marR="20433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5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433" marR="2043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Проведение инвентаризации объектов, составление перечня движимого и недвижимого имущества</a:t>
                      </a:r>
                      <a:endParaRPr lang="ru-RU" sz="1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433" marR="20433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МУП, ОМС</a:t>
                      </a:r>
                      <a:endParaRPr lang="ru-RU" sz="1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433" marR="20433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 31.03.2021</a:t>
                      </a:r>
                      <a:endParaRPr lang="ru-RU" sz="1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433" marR="20433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9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433" marR="2043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Проведение мероприятий по оформлению права муниципальной собственности </a:t>
                      </a:r>
                      <a:r>
                        <a:rPr lang="ru-RU" sz="1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Нелидовского</a:t>
                      </a: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г/о, хозяйственного ведения МУП «</a:t>
                      </a:r>
                      <a:r>
                        <a:rPr lang="ru-RU" sz="1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Горводоканал</a:t>
                      </a: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» в установленном законодательством порядке</a:t>
                      </a:r>
                      <a:endParaRPr lang="ru-RU" sz="1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433" marR="20433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МУП, ОМС</a:t>
                      </a:r>
                      <a:endParaRPr lang="ru-RU" sz="1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433" marR="20433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 </a:t>
                      </a:r>
                      <a:endParaRPr lang="ru-RU" sz="1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433" marR="20433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2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433" marR="2043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Принятие решения ОМС</a:t>
                      </a:r>
                      <a:r>
                        <a:rPr lang="ru-RU" sz="10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 утверждении перечней предприятий и муниципального имущества, предлагаемых к передаче в государственную собственность Тверской области и направление обращения в </a:t>
                      </a:r>
                      <a:r>
                        <a:rPr lang="ru-RU" sz="1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Минимущество</a:t>
                      </a: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ТО с приложением документов, предусмотренных постановлением Правительства Российской Федерации от 13.06.2006 № 374</a:t>
                      </a:r>
                      <a:endParaRPr lang="ru-RU" sz="1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433" marR="20433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ОМС</a:t>
                      </a:r>
                      <a:endParaRPr lang="ru-RU" sz="1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433" marR="20433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+15 дней</a:t>
                      </a:r>
                      <a:endParaRPr lang="ru-RU" sz="9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433" marR="20433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2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433" marR="2043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Направление обращений в Минфин ТО, Минэнерго ТО, Минэкономразвития ТО о целесообразности принятия МУП «</a:t>
                      </a:r>
                      <a:r>
                        <a:rPr lang="ru-RU" sz="1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Горводоканал</a:t>
                      </a: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» как имущественного комплекса в государственную собственность Тверской области </a:t>
                      </a:r>
                      <a:endParaRPr lang="ru-RU" sz="1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433" marR="20433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Минимущество</a:t>
                      </a: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ТО</a:t>
                      </a:r>
                      <a:endParaRPr lang="ru-RU" sz="1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433" marR="20433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+20 дней</a:t>
                      </a:r>
                      <a:endParaRPr lang="ru-RU" sz="1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433" marR="20433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2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19500" algn="l"/>
                        </a:tabLst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433" marR="2043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619500" algn="l"/>
                        </a:tabLst>
                        <a:defRPr/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Принятие распоряжения </a:t>
                      </a:r>
                      <a:r>
                        <a:rPr lang="ru-RU" sz="1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Минимущества</a:t>
                      </a:r>
                      <a:r>
                        <a:rPr lang="ru-RU" sz="10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ТО «О утверждении перечня муниципального имущества, принимаемого в государственную собственность Тверской области» (при наличии положительного заключения ИОГВ, указанных в пункте 5) и подписание передаточного акта между ОМС </a:t>
                      </a:r>
                      <a:b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 </a:t>
                      </a:r>
                      <a:r>
                        <a:rPr lang="ru-RU" sz="1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Минимуществом</a:t>
                      </a: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ТО</a:t>
                      </a:r>
                      <a:endParaRPr lang="ru-RU" sz="1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433" marR="20433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Минимущество</a:t>
                      </a: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ТО</a:t>
                      </a:r>
                      <a:endParaRPr lang="ru-RU" sz="1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433" marR="20433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+35 дней</a:t>
                      </a:r>
                      <a:endParaRPr lang="ru-RU" sz="1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433" marR="20433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3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433" marR="2043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Государственная регистрация перехода к Тверской области права собственности на </a:t>
                      </a:r>
                      <a:b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МУП «</a:t>
                      </a:r>
                      <a:r>
                        <a:rPr lang="ru-RU" sz="1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Горводоканал</a:t>
                      </a: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»</a:t>
                      </a:r>
                      <a:r>
                        <a:rPr lang="ru-RU" sz="10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и его </a:t>
                      </a: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имущество, переименование в ГУП «</a:t>
                      </a:r>
                      <a:r>
                        <a:rPr lang="ru-RU" sz="1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Горводоканал</a:t>
                      </a: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», внесение изменений в ЕГРЮЛ,</a:t>
                      </a:r>
                      <a:r>
                        <a:rPr lang="ru-RU" sz="10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оформление права хозяйственного ведения ГУП «</a:t>
                      </a:r>
                      <a:r>
                        <a:rPr lang="ru-RU" sz="1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Горводоканал</a:t>
                      </a: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» на имущество</a:t>
                      </a:r>
                      <a:endParaRPr lang="ru-RU" sz="1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433" marR="20433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ОМС, ГУП (МУП),</a:t>
                      </a: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Минимущество</a:t>
                      </a: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ТО</a:t>
                      </a:r>
                      <a:r>
                        <a:rPr lang="ru-RU" sz="10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ru-RU" sz="1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433" marR="20433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+50 дней</a:t>
                      </a:r>
                      <a:endParaRPr lang="ru-RU" sz="1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433" marR="20433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52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433" marR="2043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Внесение изменений в постановление Правительства Тверской области от 06.05.2017 № 122-пп в части определения Минэнерго ТО исполнительным органом государственной власти Тверской области, осуществляющим координацию деятельности ГУП «</a:t>
                      </a:r>
                      <a:r>
                        <a:rPr lang="ru-RU" sz="1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Горводоканал</a:t>
                      </a: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»</a:t>
                      </a:r>
                      <a:endParaRPr lang="ru-RU" sz="1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433" marR="20433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Минимущество</a:t>
                      </a: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ТО</a:t>
                      </a:r>
                      <a:endParaRPr lang="ru-RU" sz="1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433" marR="20433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+80 дней</a:t>
                      </a:r>
                      <a:endParaRPr lang="ru-RU" sz="1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433" marR="20433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993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03788" y="218831"/>
            <a:ext cx="7750522" cy="73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ОСНОВНЫЕ РИСКИ ПЕРЕДАЧИ МУНИЦИПАЛЬНОГО ПРЕДПРИЯТИЯ В СОБСТВЕННОСТЬ ТВЕРСКОЙ ОБЛАСТИ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54310" y="4783769"/>
            <a:ext cx="373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pic>
        <p:nvPicPr>
          <p:cNvPr id="12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83788" y="162098"/>
            <a:ext cx="720000" cy="898496"/>
          </a:xfrm>
          <a:prstGeom prst="rect">
            <a:avLst/>
          </a:prstGeom>
          <a:noFill/>
        </p:spPr>
      </p:pic>
      <p:sp>
        <p:nvSpPr>
          <p:cNvPr id="43" name="Freeform 21"/>
          <p:cNvSpPr>
            <a:spLocks noEditPoints="1"/>
          </p:cNvSpPr>
          <p:nvPr/>
        </p:nvSpPr>
        <p:spPr bwMode="auto">
          <a:xfrm>
            <a:off x="1074587" y="4124813"/>
            <a:ext cx="415199" cy="386758"/>
          </a:xfrm>
          <a:custGeom>
            <a:avLst/>
            <a:gdLst>
              <a:gd name="T0" fmla="*/ 42 w 392"/>
              <a:gd name="T1" fmla="*/ 232 h 383"/>
              <a:gd name="T2" fmla="*/ 120 w 392"/>
              <a:gd name="T3" fmla="*/ 232 h 383"/>
              <a:gd name="T4" fmla="*/ 120 w 392"/>
              <a:gd name="T5" fmla="*/ 383 h 383"/>
              <a:gd name="T6" fmla="*/ 42 w 392"/>
              <a:gd name="T7" fmla="*/ 383 h 383"/>
              <a:gd name="T8" fmla="*/ 42 w 392"/>
              <a:gd name="T9" fmla="*/ 232 h 383"/>
              <a:gd name="T10" fmla="*/ 42 w 392"/>
              <a:gd name="T11" fmla="*/ 232 h 383"/>
              <a:gd name="T12" fmla="*/ 158 w 392"/>
              <a:gd name="T13" fmla="*/ 116 h 383"/>
              <a:gd name="T14" fmla="*/ 158 w 392"/>
              <a:gd name="T15" fmla="*/ 383 h 383"/>
              <a:gd name="T16" fmla="*/ 236 w 392"/>
              <a:gd name="T17" fmla="*/ 383 h 383"/>
              <a:gd name="T18" fmla="*/ 236 w 392"/>
              <a:gd name="T19" fmla="*/ 116 h 383"/>
              <a:gd name="T20" fmla="*/ 158 w 392"/>
              <a:gd name="T21" fmla="*/ 116 h 383"/>
              <a:gd name="T22" fmla="*/ 158 w 392"/>
              <a:gd name="T23" fmla="*/ 116 h 383"/>
              <a:gd name="T24" fmla="*/ 274 w 392"/>
              <a:gd name="T25" fmla="*/ 0 h 383"/>
              <a:gd name="T26" fmla="*/ 274 w 392"/>
              <a:gd name="T27" fmla="*/ 383 h 383"/>
              <a:gd name="T28" fmla="*/ 349 w 392"/>
              <a:gd name="T29" fmla="*/ 383 h 383"/>
              <a:gd name="T30" fmla="*/ 349 w 392"/>
              <a:gd name="T31" fmla="*/ 0 h 383"/>
              <a:gd name="T32" fmla="*/ 274 w 392"/>
              <a:gd name="T33" fmla="*/ 0 h 383"/>
              <a:gd name="T34" fmla="*/ 274 w 392"/>
              <a:gd name="T35" fmla="*/ 0 h 383"/>
              <a:gd name="T36" fmla="*/ 0 w 392"/>
              <a:gd name="T37" fmla="*/ 383 h 383"/>
              <a:gd name="T38" fmla="*/ 392 w 392"/>
              <a:gd name="T39" fmla="*/ 383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2" h="383">
                <a:moveTo>
                  <a:pt x="42" y="232"/>
                </a:moveTo>
                <a:lnTo>
                  <a:pt x="120" y="232"/>
                </a:lnTo>
                <a:lnTo>
                  <a:pt x="120" y="383"/>
                </a:lnTo>
                <a:lnTo>
                  <a:pt x="42" y="383"/>
                </a:lnTo>
                <a:lnTo>
                  <a:pt x="42" y="232"/>
                </a:lnTo>
                <a:lnTo>
                  <a:pt x="42" y="232"/>
                </a:lnTo>
                <a:moveTo>
                  <a:pt x="158" y="116"/>
                </a:moveTo>
                <a:lnTo>
                  <a:pt x="158" y="383"/>
                </a:lnTo>
                <a:lnTo>
                  <a:pt x="236" y="383"/>
                </a:lnTo>
                <a:lnTo>
                  <a:pt x="236" y="116"/>
                </a:lnTo>
                <a:lnTo>
                  <a:pt x="158" y="116"/>
                </a:lnTo>
                <a:lnTo>
                  <a:pt x="158" y="116"/>
                </a:lnTo>
                <a:moveTo>
                  <a:pt x="274" y="0"/>
                </a:moveTo>
                <a:lnTo>
                  <a:pt x="274" y="383"/>
                </a:lnTo>
                <a:lnTo>
                  <a:pt x="349" y="383"/>
                </a:lnTo>
                <a:lnTo>
                  <a:pt x="349" y="0"/>
                </a:lnTo>
                <a:lnTo>
                  <a:pt x="274" y="0"/>
                </a:lnTo>
                <a:lnTo>
                  <a:pt x="274" y="0"/>
                </a:lnTo>
                <a:moveTo>
                  <a:pt x="0" y="383"/>
                </a:moveTo>
                <a:lnTo>
                  <a:pt x="392" y="383"/>
                </a:lnTo>
              </a:path>
            </a:pathLst>
          </a:custGeom>
          <a:solidFill>
            <a:srgbClr val="FFFFFF"/>
          </a:solidFill>
          <a:ln w="19050" cap="flat">
            <a:noFill/>
            <a:prstDash val="solid"/>
            <a:miter lim="800000"/>
            <a:headEnd/>
            <a:tailEnd/>
          </a:ln>
          <a:effectLst>
            <a:outerShdw blurRad="76200" dist="25400" dir="2700000" algn="ctr" rotWithShape="0">
              <a:srgbClr val="000000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1098976133"/>
              </p:ext>
            </p:extLst>
          </p:nvPr>
        </p:nvGraphicFramePr>
        <p:xfrm>
          <a:off x="941099" y="1173823"/>
          <a:ext cx="7642248" cy="3558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99936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7415</TotalTime>
  <Words>1017</Words>
  <Application>Microsoft Office PowerPoint</Application>
  <PresentationFormat>Экран (16:9)</PresentationFormat>
  <Paragraphs>236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Bebas Neue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Смирнова Ирина Анатольевна</dc:creator>
  <cp:lastModifiedBy>Свистунова Наталья Ивановна</cp:lastModifiedBy>
  <cp:revision>755</cp:revision>
  <cp:lastPrinted>2021-03-19T13:58:43Z</cp:lastPrinted>
  <dcterms:created xsi:type="dcterms:W3CDTF">2018-05-18T11:00:57Z</dcterms:created>
  <dcterms:modified xsi:type="dcterms:W3CDTF">2021-03-24T12:50:05Z</dcterms:modified>
</cp:coreProperties>
</file>