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  <p:sldMasterId id="2147484096" r:id="rId2"/>
  </p:sldMasterIdLst>
  <p:notesMasterIdLst>
    <p:notesMasterId r:id="rId8"/>
  </p:notesMasterIdLst>
  <p:handoutMasterIdLst>
    <p:handoutMasterId r:id="rId9"/>
  </p:handoutMasterIdLst>
  <p:sldIdLst>
    <p:sldId id="448" r:id="rId3"/>
    <p:sldId id="449" r:id="rId4"/>
    <p:sldId id="445" r:id="rId5"/>
    <p:sldId id="446" r:id="rId6"/>
    <p:sldId id="447" r:id="rId7"/>
  </p:sldIdLst>
  <p:sldSz cx="9144000" cy="5143500" type="screen16x9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42892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685783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028675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371566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1714457" algn="l" defTabSz="685783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057348" algn="l" defTabSz="685783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2400240" algn="l" defTabSz="685783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2743132" algn="l" defTabSz="685783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403">
          <p15:clr>
            <a:srgbClr val="A4A3A4"/>
          </p15:clr>
        </p15:guide>
        <p15:guide id="3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8">
          <p15:clr>
            <a:srgbClr val="A4A3A4"/>
          </p15:clr>
        </p15:guide>
        <p15:guide id="2" orient="horz" pos="3112">
          <p15:clr>
            <a:srgbClr val="A4A3A4"/>
          </p15:clr>
        </p15:guide>
        <p15:guide id="3" pos="216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A88000"/>
    <a:srgbClr val="66FFFF"/>
    <a:srgbClr val="66CCFF"/>
    <a:srgbClr val="660033"/>
    <a:srgbClr val="99FF99"/>
    <a:srgbClr val="CCECFF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3" autoAdjust="0"/>
    <p:restoredTop sz="98417" autoAdjust="0"/>
  </p:normalViewPr>
  <p:slideViewPr>
    <p:cSldViewPr snapToGrid="0">
      <p:cViewPr>
        <p:scale>
          <a:sx n="120" d="100"/>
          <a:sy n="120" d="100"/>
        </p:scale>
        <p:origin x="-1608" y="-558"/>
      </p:cViewPr>
      <p:guideLst>
        <p:guide orient="horz" pos="1620"/>
        <p:guide pos="3403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044"/>
        <p:guide orient="horz" pos="3129"/>
        <p:guide pos="216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8" y="2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4"/>
            <a:ext cx="2944813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8" y="9428164"/>
            <a:ext cx="2944813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7ABE102-4D03-47A9-A4B0-701653FB79EA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70343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2950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4880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4"/>
            <a:ext cx="2944813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8164"/>
            <a:ext cx="2944813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0" tIns="46150" rIns="92300" bIns="461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785DCD3-3B96-4A74-9D1E-6663D6D596E7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5228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1714457" algn="l" defTabSz="3428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3428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3428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3428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100668"/>
            <a:ext cx="8111066" cy="2616200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1408B5-53B7-451A-B9F4-4FA895BA701F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A461C-C5A7-4E78-A38F-68929DF6C3FB}" type="slidenum">
              <a:rPr lang="ru-RU" altLang="ru-RU"/>
              <a:pPr/>
              <a:t>‹#›</a:t>
            </a:fld>
            <a:endParaRPr lang="ru-RU" altLang="ru-RU" dirty="0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791768" y="261938"/>
            <a:ext cx="797956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9" tIns="34289" rIns="68579" bIns="34289"/>
          <a:lstStyle/>
          <a:p>
            <a:pPr eaLnBrk="1" hangingPunct="1"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A264FA-1EA8-493C-8FD1-EB932E69D1B3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606D8-8B22-42B3-861F-77FB7D30F0E9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2998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3" y="205982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5" y="205982"/>
            <a:ext cx="6019799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9D8F2E-9A53-4116-A302-203011948E14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5408D-C312-479F-A3B3-97E51B1DF1EE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878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1100667"/>
            <a:ext cx="8111066" cy="2616200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1408B5-53B7-451A-B9F4-4FA895BA701F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A461C-C5A7-4E78-A38F-68929DF6C3FB}" type="slidenum">
              <a:rPr lang="ru-RU" altLang="ru-RU"/>
              <a:pPr/>
              <a:t>‹#›</a:t>
            </a:fld>
            <a:endParaRPr lang="ru-RU" altLang="ru-RU" dirty="0"/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 bwMode="auto">
          <a:xfrm>
            <a:off x="791766" y="261938"/>
            <a:ext cx="797956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ru-RU" sz="18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DD9372-F204-486C-B85D-FCB737B4240A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009F4-3D4F-4C58-8D73-5CE2753AEFFC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009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20" indent="0">
              <a:buNone/>
              <a:defRPr sz="1800"/>
            </a:lvl2pPr>
            <a:lvl3pPr marL="914240" indent="0">
              <a:buNone/>
              <a:defRPr sz="1600"/>
            </a:lvl3pPr>
            <a:lvl4pPr marL="1371360" indent="0">
              <a:buNone/>
              <a:defRPr sz="1400"/>
            </a:lvl4pPr>
            <a:lvl5pPr marL="1828480" indent="0">
              <a:buNone/>
              <a:defRPr sz="1400"/>
            </a:lvl5pPr>
            <a:lvl6pPr marL="2285600" indent="0">
              <a:buNone/>
              <a:defRPr sz="1400"/>
            </a:lvl6pPr>
            <a:lvl7pPr marL="2742720" indent="0">
              <a:buNone/>
              <a:defRPr sz="1400"/>
            </a:lvl7pPr>
            <a:lvl8pPr marL="3199840" indent="0">
              <a:buNone/>
              <a:defRPr sz="1400"/>
            </a:lvl8pPr>
            <a:lvl9pPr marL="365696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CB8616-B746-408B-8F44-B22EBEAE3150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A39A1-4CF1-451A-A303-40CB3387C1BF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489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90D1FB-AF65-4E7A-9A21-610DDCAD867F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7D001-0FED-4152-B610-4C86FFA2B46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6360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9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9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0" indent="0">
              <a:buNone/>
              <a:defRPr sz="2000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600" b="1"/>
            </a:lvl4pPr>
            <a:lvl5pPr marL="1828480" indent="0">
              <a:buNone/>
              <a:defRPr sz="1600" b="1"/>
            </a:lvl5pPr>
            <a:lvl6pPr marL="2285600" indent="0">
              <a:buNone/>
              <a:defRPr sz="1600" b="1"/>
            </a:lvl6pPr>
            <a:lvl7pPr marL="2742720" indent="0">
              <a:buNone/>
              <a:defRPr sz="1600" b="1"/>
            </a:lvl7pPr>
            <a:lvl8pPr marL="3199840" indent="0">
              <a:buNone/>
              <a:defRPr sz="1600" b="1"/>
            </a:lvl8pPr>
            <a:lvl9pPr marL="365696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F5A6C5-63F9-462C-BB59-9ADB24F9238F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B335-7B61-409B-90C3-00ED37A862D6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102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7F0269-DF8F-4E75-A8A5-C42617096531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9A555-3AF4-4F5D-99A7-B9DDF696207E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175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B207F2-BEEF-447F-87F3-3C97E47387AB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A680E-5F8A-4458-9CDB-5EDE62B98EFC}" type="slidenum">
              <a:rPr lang="ru-RU" altLang="ru-RU"/>
              <a:pPr/>
              <a:t>‹#›</a:t>
            </a:fld>
            <a:endParaRPr lang="ru-RU" alt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134" y="253999"/>
            <a:ext cx="791633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164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FD9F75-FB15-4461-AD93-85A4F444558F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56EC3-FFF6-4AB4-A58B-0B913AB85259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550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DD9372-F204-486C-B85D-FCB737B4240A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009F4-3D4F-4C58-8D73-5CE2753AEFFC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894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20" indent="0">
              <a:buNone/>
              <a:defRPr sz="2800"/>
            </a:lvl2pPr>
            <a:lvl3pPr marL="914240" indent="0">
              <a:buNone/>
              <a:defRPr sz="2400"/>
            </a:lvl3pPr>
            <a:lvl4pPr marL="1371360" indent="0">
              <a:buNone/>
              <a:defRPr sz="2000"/>
            </a:lvl4pPr>
            <a:lvl5pPr marL="1828480" indent="0">
              <a:buNone/>
              <a:defRPr sz="2000"/>
            </a:lvl5pPr>
            <a:lvl6pPr marL="2285600" indent="0">
              <a:buNone/>
              <a:defRPr sz="2000"/>
            </a:lvl6pPr>
            <a:lvl7pPr marL="2742720" indent="0">
              <a:buNone/>
              <a:defRPr sz="2000"/>
            </a:lvl7pPr>
            <a:lvl8pPr marL="3199840" indent="0">
              <a:buNone/>
              <a:defRPr sz="2000"/>
            </a:lvl8pPr>
            <a:lvl9pPr marL="365696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9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20" indent="0">
              <a:buNone/>
              <a:defRPr sz="1200"/>
            </a:lvl2pPr>
            <a:lvl3pPr marL="914240" indent="0">
              <a:buNone/>
              <a:defRPr sz="1000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8DE49A-6B03-4D80-B3ED-D288AC2F270A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63534-C91A-42C2-B832-14191F801884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5275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A264FA-1EA8-493C-8FD1-EB932E69D1B3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606D8-8B22-42B3-861F-77FB7D30F0E9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2028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1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205983"/>
            <a:ext cx="6019799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9D8F2E-9A53-4116-A302-203011948E14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5408D-C312-479F-A3B3-97E51B1DF1EE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2317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5" y="3305182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5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9" indent="0">
              <a:buNone/>
              <a:defRPr sz="1800"/>
            </a:lvl2pPr>
            <a:lvl3pPr marL="914217" indent="0">
              <a:buNone/>
              <a:defRPr sz="1600"/>
            </a:lvl3pPr>
            <a:lvl4pPr marL="1371326" indent="0">
              <a:buNone/>
              <a:defRPr sz="1400"/>
            </a:lvl4pPr>
            <a:lvl5pPr marL="1828434" indent="0">
              <a:buNone/>
              <a:defRPr sz="1400"/>
            </a:lvl5pPr>
            <a:lvl6pPr marL="2285543" indent="0">
              <a:buNone/>
              <a:defRPr sz="1400"/>
            </a:lvl6pPr>
            <a:lvl7pPr marL="2742652" indent="0">
              <a:buNone/>
              <a:defRPr sz="1400"/>
            </a:lvl7pPr>
            <a:lvl8pPr marL="3199760" indent="0">
              <a:buNone/>
              <a:defRPr sz="1400"/>
            </a:lvl8pPr>
            <a:lvl9pPr marL="3656869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CB8616-B746-408B-8F44-B22EBEAE3150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A39A1-4CF1-451A-A303-40CB3387C1BF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416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90D1FB-AF65-4E7A-9A21-610DDCAD867F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7D001-0FED-4152-B610-4C86FFA2B468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702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4" y="1151335"/>
            <a:ext cx="4040189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4" y="1631156"/>
            <a:ext cx="4040189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2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F5A6C5-63F9-462C-BB59-9ADB24F9238F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B335-7B61-409B-90C3-00ED37A862D6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24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7F0269-DF8F-4E75-A8A5-C42617096531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9A555-3AF4-4F5D-99A7-B9DDF696207E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3417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B207F2-BEEF-447F-87F3-3C97E47387AB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A680E-5F8A-4458-9CDB-5EDE62B98EFC}" type="slidenum">
              <a:rPr lang="ru-RU" altLang="ru-RU"/>
              <a:pPr/>
              <a:t>‹#›</a:t>
            </a:fld>
            <a:endParaRPr lang="ru-RU" alt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137" y="253999"/>
            <a:ext cx="791633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049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2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2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FD9F75-FB15-4461-AD93-85A4F444558F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56EC3-FFF6-4AB4-A58B-0B913AB85259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654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09" indent="0">
              <a:buNone/>
              <a:defRPr sz="2800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2" indent="0">
              <a:buNone/>
              <a:defRPr sz="2000"/>
            </a:lvl7pPr>
            <a:lvl8pPr marL="3199760" indent="0">
              <a:buNone/>
              <a:defRPr sz="2000"/>
            </a:lvl8pPr>
            <a:lvl9pPr marL="3656869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7" indent="0">
              <a:buNone/>
              <a:defRPr sz="1000"/>
            </a:lvl3pPr>
            <a:lvl4pPr marL="1371326" indent="0">
              <a:buNone/>
              <a:defRPr sz="900"/>
            </a:lvl4pPr>
            <a:lvl5pPr marL="1828434" indent="0">
              <a:buNone/>
              <a:defRPr sz="900"/>
            </a:lvl5pPr>
            <a:lvl6pPr marL="2285543" indent="0">
              <a:buNone/>
              <a:defRPr sz="900"/>
            </a:lvl6pPr>
            <a:lvl7pPr marL="2742652" indent="0">
              <a:buNone/>
              <a:defRPr sz="900"/>
            </a:lvl7pPr>
            <a:lvl8pPr marL="3199760" indent="0">
              <a:buNone/>
              <a:defRPr sz="900"/>
            </a:lvl8pPr>
            <a:lvl9pPr marL="3656869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8DE49A-6B03-4D80-B3ED-D288AC2F270A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63534-C91A-42C2-B832-14191F801884}" type="slidenum">
              <a:rPr lang="ru-RU" altLang="ru-RU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9579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133" y="253999"/>
            <a:ext cx="794173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3599" y="1200154"/>
            <a:ext cx="7941734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D6E984-9CE5-41F7-941E-A1FDF78C1915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2" y="4734720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10ED0B0-1E37-4CB4-9CF5-3EAC292B8025}" type="slidenum">
              <a:rPr lang="ru-RU" altLang="ru-RU" smtClean="0"/>
              <a:pPr/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500" b="1">
          <a:solidFill>
            <a:srgbClr val="A88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10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21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32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43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1702" indent="-341702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1742" indent="-28455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1781" indent="-227405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598970" indent="-22740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6159" indent="-227405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098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206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315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423" indent="-22855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5133" y="253999"/>
            <a:ext cx="794173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3599" y="1200151"/>
            <a:ext cx="7941734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D6E984-9CE5-41F7-941E-A1FDF78C1915}" type="datetime1">
              <a:rPr lang="ru-RU"/>
              <a:pPr>
                <a:defRPr/>
              </a:pPr>
              <a:t>17.03.2021</a:t>
            </a:fld>
            <a:endParaRPr lang="ru-RU" dirty="0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2" y="47347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10ED0B0-1E37-4CB4-9CF5-3EAC292B8025}" type="slidenum">
              <a:rPr lang="ru-RU" altLang="ru-RU" smtClean="0"/>
              <a:pPr/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3541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500" b="1">
          <a:solidFill>
            <a:srgbClr val="A88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12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24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36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48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1710" indent="-34171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1760" indent="-28456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1810" indent="-22741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599010" indent="-22741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6210" indent="-22741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16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28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40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5520" indent="-22856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47639" y="4751152"/>
            <a:ext cx="2133600" cy="271577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2644" y="209631"/>
            <a:ext cx="79621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800" b="1" dirty="0" smtClean="0">
                <a:solidFill>
                  <a:srgbClr val="A88000"/>
                </a:solidFill>
                <a:latin typeface="Times New Roman"/>
                <a:ea typeface="Times New Roman"/>
                <a:cs typeface="Arial" pitchFamily="34" charset="0"/>
              </a:rPr>
              <a:t>ШТАТНАЯ ЧИСЛЕННОСТЬ И ОБСЛУЖИВАЕМАЯ ТЕРРИТОРИЯ ЛПС</a:t>
            </a:r>
            <a:endParaRPr lang="en-US" sz="1800" b="1" dirty="0">
              <a:solidFill>
                <a:srgbClr val="A88000"/>
              </a:solidFill>
              <a:latin typeface="Times New Roman"/>
              <a:ea typeface="Times New Roman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" y="99880"/>
            <a:ext cx="717318" cy="8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10799"/>
              </p:ext>
            </p:extLst>
          </p:nvPr>
        </p:nvGraphicFramePr>
        <p:xfrm>
          <a:off x="1018558" y="902366"/>
          <a:ext cx="7836268" cy="37856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9381"/>
                <a:gridCol w="1615045"/>
                <a:gridCol w="1087592"/>
                <a:gridCol w="943088"/>
                <a:gridCol w="997527"/>
                <a:gridCol w="701367"/>
                <a:gridCol w="874644"/>
                <a:gridCol w="644056"/>
                <a:gridCol w="723568"/>
              </a:tblGrid>
              <a:tr h="885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п\п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лесопожарных станций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Обслуживаемая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штату работников,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участвующих в тушении, чел</a:t>
                      </a: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2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временные*)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количество работников,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участвующих в тушении, чел</a:t>
                      </a: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</a:t>
                      </a: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техники, ед.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исправной </a:t>
                      </a: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техники, ед.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апрель-май,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апрель-май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техника, ед.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7568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Калининский филиал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Калининская ЛПС-3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1 205 426,0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(+2**)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Старицкая ЛПС-1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385 555,0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ts val="153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ts val="153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Конаковская ЛПС-1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3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84 663,0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3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3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3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3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ts val="156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ts val="156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Кимрская ЛПС-1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6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107 460,0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6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6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6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6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47568">
                <a:tc gridSpan="4">
                  <a:txBody>
                    <a:bodyPr/>
                    <a:lstStyle/>
                    <a:p>
                      <a:pPr fontAlgn="ctr">
                        <a:lnSpc>
                          <a:spcPts val="1565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Максатихинский филиал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Максатихинская ЛПС-3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920 551,0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ts val="162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62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Весьегонская ЛПС-1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2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317 792,0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2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2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2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(2)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2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47568">
                <a:tc gridSpan="4">
                  <a:txBody>
                    <a:bodyPr/>
                    <a:lstStyle/>
                    <a:p>
                      <a:pPr fontAlgn="ctr">
                        <a:lnSpc>
                          <a:spcPts val="1565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Западнодвинский филиал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Западнодвинская ЛПС-3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1 275 064,0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75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Оленинская ЛПС-1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163 691,0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Торопецкая ЛПС-1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213 823,0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892644" y="4681835"/>
            <a:ext cx="7313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пожарные принимаются на работу с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12.04.2021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закупается в 2021 году грузовой а/м и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квадроцикл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47639" y="4751152"/>
            <a:ext cx="2133600" cy="271577"/>
          </a:xfrm>
        </p:spPr>
        <p:txBody>
          <a:bodyPr/>
          <a:lstStyle/>
          <a:p>
            <a:fld id="{B19B0651-EE4F-4900-A07F-96A6BFA9D0F0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2644" y="209631"/>
            <a:ext cx="79621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800" b="1" dirty="0" smtClean="0">
                <a:solidFill>
                  <a:srgbClr val="A88000"/>
                </a:solidFill>
                <a:latin typeface="Times New Roman"/>
                <a:ea typeface="Times New Roman"/>
                <a:cs typeface="Arial" pitchFamily="34" charset="0"/>
              </a:rPr>
              <a:t>ШТАТНАЯ ЧИСЛЕННОСТЬ И ОБСЛУЖИВАЕМАЯ ТЕРРИТОРИЯ ЛПС</a:t>
            </a:r>
            <a:endParaRPr lang="en-US" sz="1800" b="1" dirty="0">
              <a:solidFill>
                <a:srgbClr val="A88000"/>
              </a:solidFill>
              <a:latin typeface="Times New Roman"/>
              <a:ea typeface="Times New Roman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" y="99880"/>
            <a:ext cx="717318" cy="8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40109"/>
              </p:ext>
            </p:extLst>
          </p:nvPr>
        </p:nvGraphicFramePr>
        <p:xfrm>
          <a:off x="892644" y="1331737"/>
          <a:ext cx="7836268" cy="23134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9381"/>
                <a:gridCol w="1615045"/>
                <a:gridCol w="1087592"/>
                <a:gridCol w="943088"/>
                <a:gridCol w="997527"/>
                <a:gridCol w="701367"/>
                <a:gridCol w="874644"/>
                <a:gridCol w="644056"/>
                <a:gridCol w="723568"/>
              </a:tblGrid>
              <a:tr h="8854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п\п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лесопожарных станций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Обслуживаемая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штату работников,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участвующих в тушении, чел</a:t>
                      </a: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ru-RU" sz="1200" kern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временные*)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количество работников,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участвующих в тушении, чел</a:t>
                      </a: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</a:t>
                      </a: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техники, ед.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исправной </a:t>
                      </a:r>
                      <a:r>
                        <a:rPr lang="ru-RU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техники, ед.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апрель-май,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апрель-май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техника, ед.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7568">
                <a:tc gridSpan="4">
                  <a:txBody>
                    <a:bodyPr/>
                    <a:lstStyle/>
                    <a:p>
                      <a:pPr fontAlgn="ctr">
                        <a:lnSpc>
                          <a:spcPts val="1565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Осташковский филиал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Осташковская ЛПС-3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1 473 142,0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(+1***)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Вышневолоцкая ЛПС-1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661 897,0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47568">
                <a:tc>
                  <a:txBody>
                    <a:bodyPr/>
                    <a:lstStyle/>
                    <a:p>
                      <a:pPr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Торжокская ЛПС-1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196 900,0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(4)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47568">
                <a:tc gridSpan="3">
                  <a:txBody>
                    <a:bodyPr/>
                    <a:lstStyle/>
                    <a:p>
                      <a:pPr algn="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(28)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 (28)</a:t>
                      </a:r>
                      <a:endParaRPr lang="ru-RU" sz="1200" b="1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919144" y="3916560"/>
            <a:ext cx="3042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 закупается в 2021 году лодка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моторная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19144" y="248492"/>
            <a:ext cx="8083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/>
          <a:lstStyle/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/>
                <a:ea typeface="Times New Roman"/>
              </a:rPr>
              <a:t>ОСНАЩЕНИЕ ЛЕСОХОЗЯЙСТВЕННОЙ ТЕХНИКОЙ</a:t>
            </a:r>
          </a:p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/>
                <a:ea typeface="Times New Roman"/>
              </a:rPr>
              <a:t> И ОБОРУДОВАНИЕМ</a:t>
            </a:r>
            <a:endParaRPr lang="en-US" sz="1800" b="1" dirty="0">
              <a:solidFill>
                <a:srgbClr val="A88000"/>
              </a:solidFill>
              <a:latin typeface="Times New Roman"/>
              <a:ea typeface="Times New Roman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754024" y="4850362"/>
            <a:ext cx="2133600" cy="293138"/>
          </a:xfrm>
        </p:spPr>
        <p:txBody>
          <a:bodyPr/>
          <a:lstStyle/>
          <a:p>
            <a:fld id="{B19B0651-EE4F-4900-A07F-96A6BFA9D0F0}" type="slidenum">
              <a:rPr lang="ru-RU" sz="1400" smtClean="0"/>
              <a:pPr/>
              <a:t>3</a:t>
            </a:fld>
            <a:endParaRPr lang="ru-RU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" y="99880"/>
            <a:ext cx="717318" cy="8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12818"/>
              </p:ext>
            </p:extLst>
          </p:nvPr>
        </p:nvGraphicFramePr>
        <p:xfrm>
          <a:off x="1025718" y="892804"/>
          <a:ext cx="7609398" cy="3911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198"/>
                <a:gridCol w="1796995"/>
                <a:gridCol w="2345635"/>
                <a:gridCol w="826936"/>
                <a:gridCol w="2345634"/>
              </a:tblGrid>
              <a:tr h="478698"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Филиал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ГБУ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"ЛПЦ - </a:t>
                      </a:r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Тверьлес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Районы выполнения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лесохозяйственных работ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тыс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га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Лесохозяйственная техника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оборудование, ед.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4357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 филиал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(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44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Сандовский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Молоковский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Краснохолмский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Бежецкий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239,5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4357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Осташковский филиал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(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1*)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Селижаровский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36421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4357">
                <a:tc rowSpan="10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10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 филиал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10"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(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5*)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Зубцовский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Старицкий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Лихославльский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Рамешковский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Кимрский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Кашинский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Конаковский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54,8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58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Ржевский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10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Калязинский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481,8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3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25718" y="4850632"/>
            <a:ext cx="6154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Закупка лесохозяйственной техники и оборудования в 2021 году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19144" y="248492"/>
            <a:ext cx="8083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/>
          <a:lstStyle/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/>
                <a:ea typeface="Times New Roman"/>
              </a:rPr>
              <a:t>ОСНАЩЕНИЕ ЛЕСОХОЗЯЙСТВЕННОЙ ТЕХНИКОЙ </a:t>
            </a:r>
          </a:p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/>
                <a:ea typeface="Times New Roman"/>
              </a:rPr>
              <a:t>И </a:t>
            </a:r>
            <a:r>
              <a:rPr lang="ru-RU" sz="1800" b="1" dirty="0">
                <a:solidFill>
                  <a:srgbClr val="A88000"/>
                </a:solidFill>
                <a:latin typeface="Times New Roman"/>
                <a:ea typeface="Times New Roman"/>
              </a:rPr>
              <a:t>ОБОРУДОВАНИЕМ</a:t>
            </a:r>
          </a:p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/>
                <a:ea typeface="Times New Roman"/>
              </a:rPr>
              <a:t> </a:t>
            </a:r>
          </a:p>
          <a:p>
            <a:pPr algn="ctr"/>
            <a:r>
              <a:rPr lang="ru-RU" sz="1800" b="1" i="1" dirty="0" smtClean="0">
                <a:solidFill>
                  <a:srgbClr val="A88000"/>
                </a:solidFill>
                <a:latin typeface="Times New Roman"/>
                <a:ea typeface="Times New Roman"/>
              </a:rPr>
              <a:t>(продолжение)</a:t>
            </a:r>
            <a:endParaRPr lang="en-US" sz="1800" b="1" i="1" dirty="0">
              <a:solidFill>
                <a:srgbClr val="A88000"/>
              </a:solidFill>
              <a:latin typeface="Times New Roman"/>
              <a:ea typeface="Times New Roman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754024" y="4850362"/>
            <a:ext cx="2133600" cy="293138"/>
          </a:xfrm>
        </p:spPr>
        <p:txBody>
          <a:bodyPr/>
          <a:lstStyle/>
          <a:p>
            <a:fld id="{B19B0651-EE4F-4900-A07F-96A6BFA9D0F0}" type="slidenum">
              <a:rPr lang="ru-RU" sz="1400" smtClean="0"/>
              <a:pPr/>
              <a:t>4</a:t>
            </a:fld>
            <a:endParaRPr lang="ru-RU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" y="99880"/>
            <a:ext cx="717318" cy="8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77861"/>
              </p:ext>
            </p:extLst>
          </p:nvPr>
        </p:nvGraphicFramePr>
        <p:xfrm>
          <a:off x="919144" y="1652252"/>
          <a:ext cx="7609398" cy="1813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4198"/>
                <a:gridCol w="1796995"/>
                <a:gridCol w="2412453"/>
                <a:gridCol w="850789"/>
                <a:gridCol w="2254963"/>
              </a:tblGrid>
              <a:tr h="462796"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Филиал</a:t>
                      </a:r>
                    </a:p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ГБУ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"ЛПЦ - </a:t>
                      </a:r>
                      <a:r>
                        <a:rPr lang="ru-RU" sz="1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Тверьлес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0000"/>
                        </a:lnSpc>
                      </a:pP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Районы </a:t>
                      </a: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покрытия выполнения лесохозяйственных работ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Площадь, тыс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га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единиц лесохозяйственной техники и оборудования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4357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Западнодвинский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Западнодвинский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(</a:t>
                      </a:r>
                      <a:r>
                        <a:rPr lang="ru-RU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Жарковский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Бельский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Оленинский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Нелидовский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105,6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357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389,1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4357">
                <a:tc gridSpan="3"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1141,5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85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 (</a:t>
                      </a:r>
                      <a:r>
                        <a:rPr lang="ru-RU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9*)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9144" y="3745401"/>
            <a:ext cx="6154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Закупка лесохозяйственной техники и оборудования в 2021 году</a:t>
            </a:r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919144" y="242542"/>
            <a:ext cx="8083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/>
          <a:lstStyle/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/>
                <a:ea typeface="Times New Roman"/>
              </a:rPr>
              <a:t>РАСПРЕДЕЛЕНИЕ  </a:t>
            </a:r>
            <a:r>
              <a:rPr lang="ru-RU" sz="1800" b="1" dirty="0">
                <a:solidFill>
                  <a:srgbClr val="A88000"/>
                </a:solidFill>
                <a:latin typeface="Times New Roman"/>
                <a:ea typeface="Times New Roman"/>
              </a:rPr>
              <a:t>ЗАКУПАЕМОЙ В 2021 ГОДУ </a:t>
            </a:r>
          </a:p>
          <a:p>
            <a:pPr algn="ctr"/>
            <a:r>
              <a:rPr lang="ru-RU" sz="1800" b="1" dirty="0" smtClean="0">
                <a:solidFill>
                  <a:srgbClr val="A88000"/>
                </a:solidFill>
                <a:latin typeface="Times New Roman"/>
                <a:ea typeface="Times New Roman"/>
              </a:rPr>
              <a:t>ЛЕСОХОЗЯЙСТВЕННОЙ ТЕХНИКИ И ОБОРУДОВАНИЯ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754024" y="4850362"/>
            <a:ext cx="2133600" cy="293138"/>
          </a:xfrm>
        </p:spPr>
        <p:txBody>
          <a:bodyPr/>
          <a:lstStyle/>
          <a:p>
            <a:fld id="{B19B0651-EE4F-4900-A07F-96A6BFA9D0F0}" type="slidenum">
              <a:rPr lang="ru-RU" sz="1400" smtClean="0"/>
              <a:pPr/>
              <a:t>5</a:t>
            </a:fld>
            <a:endParaRPr lang="ru-RU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" y="99880"/>
            <a:ext cx="717318" cy="8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01536"/>
              </p:ext>
            </p:extLst>
          </p:nvPr>
        </p:nvGraphicFramePr>
        <p:xfrm>
          <a:off x="919144" y="1909707"/>
          <a:ext cx="7942263" cy="16362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445"/>
                <a:gridCol w="2019631"/>
                <a:gridCol w="1407381"/>
                <a:gridCol w="1272170"/>
                <a:gridCol w="1415371"/>
                <a:gridCol w="1467265"/>
              </a:tblGrid>
              <a:tr h="37848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лесохозяйственной техники и оборудования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Максатихинский филиал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Осташковский филиал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Калининский филиал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Западнодвинский филиал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892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Машина трелевочная гусеничная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</a:tr>
              <a:tr h="18924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Плуг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</a:tr>
              <a:tr h="1892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2" marR="9012" marT="901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4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Оформление по умолчанию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8998</TotalTime>
  <Words>585</Words>
  <Application>Microsoft Office PowerPoint</Application>
  <PresentationFormat>Экран (16:9)</PresentationFormat>
  <Paragraphs>296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1_Оформление по умолчанию</vt:lpstr>
      <vt:lpstr>2_Оформление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User</cp:lastModifiedBy>
  <cp:revision>788</cp:revision>
  <cp:lastPrinted>2021-03-16T14:21:18Z</cp:lastPrinted>
  <dcterms:created xsi:type="dcterms:W3CDTF">2008-10-17T07:39:58Z</dcterms:created>
  <dcterms:modified xsi:type="dcterms:W3CDTF">2021-03-17T12:22:30Z</dcterms:modified>
</cp:coreProperties>
</file>