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  <p:sldMasterId id="2147483684" r:id="rId3"/>
    <p:sldMasterId id="2147483711" r:id="rId4"/>
    <p:sldMasterId id="2147483753" r:id="rId5"/>
  </p:sldMasterIdLst>
  <p:notesMasterIdLst>
    <p:notesMasterId r:id="rId24"/>
  </p:notesMasterIdLst>
  <p:handoutMasterIdLst>
    <p:handoutMasterId r:id="rId25"/>
  </p:handoutMasterIdLst>
  <p:sldIdLst>
    <p:sldId id="256" r:id="rId6"/>
    <p:sldId id="423" r:id="rId7"/>
    <p:sldId id="425" r:id="rId8"/>
    <p:sldId id="424" r:id="rId9"/>
    <p:sldId id="426" r:id="rId10"/>
    <p:sldId id="393" r:id="rId11"/>
    <p:sldId id="397" r:id="rId12"/>
    <p:sldId id="317" r:id="rId13"/>
    <p:sldId id="412" r:id="rId14"/>
    <p:sldId id="420" r:id="rId15"/>
    <p:sldId id="418" r:id="rId16"/>
    <p:sldId id="410" r:id="rId17"/>
    <p:sldId id="394" r:id="rId18"/>
    <p:sldId id="395" r:id="rId19"/>
    <p:sldId id="396" r:id="rId20"/>
    <p:sldId id="419" r:id="rId21"/>
    <p:sldId id="421" r:id="rId22"/>
    <p:sldId id="280" r:id="rId23"/>
  </p:sldIdLst>
  <p:sldSz cx="9144000" cy="5143500" type="screen16x9"/>
  <p:notesSz cx="6761163" cy="9942513"/>
  <p:defaultTextStyle>
    <a:defPPr>
      <a:defRPr lang="ru-RU"/>
    </a:defPPr>
    <a:lvl1pPr marL="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4BD"/>
    <a:srgbClr val="00B050"/>
    <a:srgbClr val="A9D18E"/>
    <a:srgbClr val="FCAABC"/>
    <a:srgbClr val="DAF4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4660"/>
  </p:normalViewPr>
  <p:slideViewPr>
    <p:cSldViewPr snapToGrid="0">
      <p:cViewPr>
        <p:scale>
          <a:sx n="120" d="100"/>
          <a:sy n="120" d="100"/>
        </p:scale>
        <p:origin x="-1542" y="-6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Поступление платежей в бюджетную</a:t>
            </a:r>
            <a:r>
              <a:rPr lang="ru-RU" sz="14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систему </a:t>
            </a:r>
          </a:p>
          <a:p>
            <a:pPr>
              <a:defRPr sz="1400"/>
            </a:pPr>
            <a:r>
              <a:rPr lang="ru-RU" sz="14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области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526916918364287"/>
          <c:y val="0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3381490585437952"/>
          <c:y val="0.17504455985817627"/>
          <c:w val="0.84578152111046845"/>
          <c:h val="0.54792178934838998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Объем налоговых поступлений в областной бюджет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/>
          </c:spPr>
          <c:marker>
            <c:symbol val="square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dLbls>
            <c:dLbl>
              <c:idx val="2"/>
              <c:layout>
                <c:manualLayout>
                  <c:x val="-4.1232220508536359E-2"/>
                  <c:y val="-7.24949894101807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4.1232220508536296E-2"/>
                  <c:y val="-7.24949894101807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Лист1!$A$2:$A$12</c:f>
              <c:numCache>
                <c:formatCode>General</c:formatCode>
                <c:ptCount val="11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  <c:pt idx="10">
                  <c:v>2026</c:v>
                </c:pt>
              </c:numCache>
            </c:numRef>
          </c:cat>
          <c:val>
            <c:numRef>
              <c:f>Лист1!$B$2:$B$12</c:f>
              <c:numCache>
                <c:formatCode>0.0</c:formatCode>
                <c:ptCount val="11"/>
                <c:pt idx="0">
                  <c:v>568.6</c:v>
                </c:pt>
                <c:pt idx="1">
                  <c:v>739.7</c:v>
                </c:pt>
                <c:pt idx="2">
                  <c:v>916.7</c:v>
                </c:pt>
                <c:pt idx="3">
                  <c:v>1056.3</c:v>
                </c:pt>
                <c:pt idx="4">
                  <c:v>750</c:v>
                </c:pt>
                <c:pt idx="5">
                  <c:v>1000</c:v>
                </c:pt>
                <c:pt idx="6">
                  <c:v>1200</c:v>
                </c:pt>
                <c:pt idx="7">
                  <c:v>1300</c:v>
                </c:pt>
                <c:pt idx="8">
                  <c:v>1500</c:v>
                </c:pt>
                <c:pt idx="9">
                  <c:v>1800</c:v>
                </c:pt>
                <c:pt idx="10">
                  <c:v>2000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Объем неналоговых поступлений в областной бюджет (арендные платежи)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diamond"/>
            <c:size val="5"/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</c:spPr>
          </c:marker>
          <c:dLbls>
            <c:txPr>
              <a:bodyPr/>
              <a:lstStyle/>
              <a:p>
                <a:pPr>
                  <a:defRPr sz="14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Лист1!$A$2:$A$12</c:f>
              <c:numCache>
                <c:formatCode>General</c:formatCode>
                <c:ptCount val="11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  <c:pt idx="10">
                  <c:v>2026</c:v>
                </c:pt>
              </c:numCache>
            </c:numRef>
          </c:cat>
          <c:val>
            <c:numRef>
              <c:f>Лист1!$C$2:$C$12</c:f>
              <c:numCache>
                <c:formatCode>0.0</c:formatCode>
                <c:ptCount val="11"/>
                <c:pt idx="0">
                  <c:v>189.3</c:v>
                </c:pt>
                <c:pt idx="1">
                  <c:v>236.4</c:v>
                </c:pt>
                <c:pt idx="2">
                  <c:v>318.3</c:v>
                </c:pt>
                <c:pt idx="3">
                  <c:v>344.2</c:v>
                </c:pt>
                <c:pt idx="4">
                  <c:v>377</c:v>
                </c:pt>
                <c:pt idx="5">
                  <c:v>408.5</c:v>
                </c:pt>
                <c:pt idx="6">
                  <c:v>569.9</c:v>
                </c:pt>
                <c:pt idx="7">
                  <c:v>588.20000000000005</c:v>
                </c:pt>
                <c:pt idx="8">
                  <c:v>623.5</c:v>
                </c:pt>
                <c:pt idx="9">
                  <c:v>660.9</c:v>
                </c:pt>
                <c:pt idx="10">
                  <c:v>700.5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0117120"/>
        <c:axId val="66110208"/>
      </c:lineChart>
      <c:catAx>
        <c:axId val="100117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66110208"/>
        <c:crosses val="autoZero"/>
        <c:auto val="1"/>
        <c:lblAlgn val="ctr"/>
        <c:lblOffset val="100"/>
        <c:noMultiLvlLbl val="0"/>
      </c:catAx>
      <c:valAx>
        <c:axId val="6611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200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млн руб.</a:t>
                </a:r>
                <a:endParaRPr lang="ru-RU" sz="12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4.9191354454512351E-2"/>
              <c:y val="0.7666254913264962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00117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1700297752929329E-2"/>
          <c:y val="0.8836028003693841"/>
          <c:w val="0.9"/>
          <c:h val="0.116397199630615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0.13587</cdr:x>
      <cdr:y>0.80581</cdr:y>
    </cdr:from>
    <cdr:to>
      <cdr:x>0.2127</cdr:x>
      <cdr:y>0.89408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14852" y="2014991"/>
          <a:ext cx="573867" cy="2207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1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(факт)</a:t>
          </a:r>
        </a:p>
        <a:p xmlns:a="http://schemas.openxmlformats.org/drawingml/2006/main">
          <a:endParaRPr lang="ru-RU" sz="1000" dirty="0"/>
        </a:p>
      </cdr:txBody>
    </cdr:sp>
  </cdr:relSizeAnchor>
  <cdr:relSizeAnchor xmlns:cdr="http://schemas.openxmlformats.org/drawingml/2006/chartDrawing">
    <cdr:from>
      <cdr:x>0.21444</cdr:x>
      <cdr:y>0.80595</cdr:y>
    </cdr:from>
    <cdr:to>
      <cdr:x>0.29127</cdr:x>
      <cdr:y>0.89422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601680" y="2015342"/>
          <a:ext cx="573867" cy="2207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(факт)</a:t>
          </a:r>
        </a:p>
        <a:p xmlns:a="http://schemas.openxmlformats.org/drawingml/2006/main">
          <a:endParaRPr lang="ru-RU" sz="1000" dirty="0"/>
        </a:p>
      </cdr:txBody>
    </cdr:sp>
  </cdr:relSizeAnchor>
  <cdr:relSizeAnchor xmlns:cdr="http://schemas.openxmlformats.org/drawingml/2006/chartDrawing">
    <cdr:from>
      <cdr:x>0.28958</cdr:x>
      <cdr:y>0.80848</cdr:y>
    </cdr:from>
    <cdr:to>
      <cdr:x>0.36641</cdr:x>
      <cdr:y>0.89674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2162932" y="2021648"/>
          <a:ext cx="573867" cy="2207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(факт)</a:t>
          </a:r>
        </a:p>
        <a:p xmlns:a="http://schemas.openxmlformats.org/drawingml/2006/main">
          <a:endParaRPr lang="ru-RU" sz="1000" dirty="0"/>
        </a:p>
      </cdr:txBody>
    </cdr:sp>
  </cdr:relSizeAnchor>
  <cdr:relSizeAnchor xmlns:cdr="http://schemas.openxmlformats.org/drawingml/2006/chartDrawing">
    <cdr:from>
      <cdr:x>0.36561</cdr:x>
      <cdr:y>0.80609</cdr:y>
    </cdr:from>
    <cdr:to>
      <cdr:x>0.44244</cdr:x>
      <cdr:y>0.89436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2730841" y="2015692"/>
          <a:ext cx="573867" cy="2207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(факт)</a:t>
          </a:r>
        </a:p>
        <a:p xmlns:a="http://schemas.openxmlformats.org/drawingml/2006/main">
          <a:endParaRPr lang="ru-RU" sz="1000" dirty="0"/>
        </a:p>
      </cdr:txBody>
    </cdr:sp>
  </cdr:relSizeAnchor>
  <cdr:relSizeAnchor xmlns:cdr="http://schemas.openxmlformats.org/drawingml/2006/chartDrawing">
    <cdr:from>
      <cdr:x>0.4299</cdr:x>
      <cdr:y>0.80609</cdr:y>
    </cdr:from>
    <cdr:to>
      <cdr:x>0.52011</cdr:x>
      <cdr:y>0.89436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3211058" y="3253357"/>
          <a:ext cx="673790" cy="35625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(оценка)</a:t>
          </a:r>
        </a:p>
        <a:p xmlns:a="http://schemas.openxmlformats.org/drawingml/2006/main">
          <a:endParaRPr lang="ru-RU" sz="1000" dirty="0"/>
        </a:p>
      </cdr:txBody>
    </cdr:sp>
  </cdr:relSizeAnchor>
  <cdr:relSizeAnchor xmlns:cdr="http://schemas.openxmlformats.org/drawingml/2006/chartDrawing">
    <cdr:from>
      <cdr:x>0.5082</cdr:x>
      <cdr:y>0.80371</cdr:y>
    </cdr:from>
    <cdr:to>
      <cdr:x>0.60867</cdr:x>
      <cdr:y>0.89198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3795891" y="2009737"/>
          <a:ext cx="750438" cy="2207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(прогноз)</a:t>
          </a:r>
        </a:p>
        <a:p xmlns:a="http://schemas.openxmlformats.org/drawingml/2006/main">
          <a:endParaRPr lang="ru-RU" sz="1000" dirty="0"/>
        </a:p>
      </cdr:txBody>
    </cdr:sp>
  </cdr:relSizeAnchor>
  <cdr:relSizeAnchor xmlns:cdr="http://schemas.openxmlformats.org/drawingml/2006/chartDrawing">
    <cdr:from>
      <cdr:x>0.58677</cdr:x>
      <cdr:y>0.79881</cdr:y>
    </cdr:from>
    <cdr:to>
      <cdr:x>0.68724</cdr:x>
      <cdr:y>0.88707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4382719" y="1997475"/>
          <a:ext cx="750438" cy="2207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(прогноз)</a:t>
          </a:r>
        </a:p>
        <a:p xmlns:a="http://schemas.openxmlformats.org/drawingml/2006/main">
          <a:endParaRPr lang="ru-RU" sz="1000" dirty="0"/>
        </a:p>
      </cdr:txBody>
    </cdr:sp>
  </cdr:relSizeAnchor>
  <cdr:relSizeAnchor xmlns:cdr="http://schemas.openxmlformats.org/drawingml/2006/chartDrawing">
    <cdr:from>
      <cdr:x>0.66866</cdr:x>
      <cdr:y>0.80133</cdr:y>
    </cdr:from>
    <cdr:to>
      <cdr:x>0.76913</cdr:x>
      <cdr:y>0.8896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4994420" y="2003781"/>
          <a:ext cx="750438" cy="2207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(прогноз)</a:t>
          </a:r>
        </a:p>
        <a:p xmlns:a="http://schemas.openxmlformats.org/drawingml/2006/main">
          <a:endParaRPr lang="ru-RU" sz="1000" dirty="0"/>
        </a:p>
      </cdr:txBody>
    </cdr:sp>
  </cdr:relSizeAnchor>
  <cdr:relSizeAnchor xmlns:cdr="http://schemas.openxmlformats.org/drawingml/2006/chartDrawing">
    <cdr:from>
      <cdr:x>0.7438</cdr:x>
      <cdr:y>0.80385</cdr:y>
    </cdr:from>
    <cdr:to>
      <cdr:x>0.84427</cdr:x>
      <cdr:y>0.89212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5555673" y="2010087"/>
          <a:ext cx="750438" cy="2207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(прогноз)</a:t>
          </a:r>
        </a:p>
        <a:p xmlns:a="http://schemas.openxmlformats.org/drawingml/2006/main">
          <a:endParaRPr lang="ru-RU" sz="1000" dirty="0"/>
        </a:p>
      </cdr:txBody>
    </cdr:sp>
  </cdr:relSizeAnchor>
  <cdr:relSizeAnchor xmlns:cdr="http://schemas.openxmlformats.org/drawingml/2006/chartDrawing">
    <cdr:from>
      <cdr:x>0.81894</cdr:x>
      <cdr:y>0.80133</cdr:y>
    </cdr:from>
    <cdr:to>
      <cdr:x>0.91941</cdr:x>
      <cdr:y>0.8896</cdr:y>
    </cdr:to>
    <cdr:sp macro="" textlink="">
      <cdr:nvSpPr>
        <cdr:cNvPr id="12" name="TextBox 1"/>
        <cdr:cNvSpPr txBox="1"/>
      </cdr:nvSpPr>
      <cdr:spPr>
        <a:xfrm xmlns:a="http://schemas.openxmlformats.org/drawingml/2006/main">
          <a:off x="6116926" y="2003782"/>
          <a:ext cx="750438" cy="2207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(прогноз)</a:t>
          </a:r>
        </a:p>
        <a:p xmlns:a="http://schemas.openxmlformats.org/drawingml/2006/main">
          <a:endParaRPr lang="ru-RU" sz="1000" dirty="0"/>
        </a:p>
      </cdr:txBody>
    </cdr:sp>
  </cdr:relSizeAnchor>
  <cdr:relSizeAnchor xmlns:cdr="http://schemas.openxmlformats.org/drawingml/2006/chartDrawing">
    <cdr:from>
      <cdr:x>0.89831</cdr:x>
      <cdr:y>0.80133</cdr:y>
    </cdr:from>
    <cdr:to>
      <cdr:x>0.99878</cdr:x>
      <cdr:y>0.8896</cdr:y>
    </cdr:to>
    <cdr:sp macro="" textlink="">
      <cdr:nvSpPr>
        <cdr:cNvPr id="13" name="TextBox 1"/>
        <cdr:cNvSpPr txBox="1"/>
      </cdr:nvSpPr>
      <cdr:spPr>
        <a:xfrm xmlns:a="http://schemas.openxmlformats.org/drawingml/2006/main">
          <a:off x="6709709" y="2003781"/>
          <a:ext cx="750438" cy="2207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(прогноз)</a:t>
          </a:r>
        </a:p>
        <a:p xmlns:a="http://schemas.openxmlformats.org/drawingml/2006/main">
          <a:endParaRPr lang="ru-RU" sz="10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2"/>
            <a:ext cx="2930574" cy="497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29009" y="12"/>
            <a:ext cx="2930574" cy="497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5C291-2833-4D9D-9CCE-6F7FFCB9730B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3793"/>
            <a:ext cx="2930574" cy="497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29009" y="9443793"/>
            <a:ext cx="2930574" cy="497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A14A9-165E-49AB-99BE-F14BCE9EB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372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5" y="15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80" y="15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74C80-4BDE-413B-AFCD-15E28E56DDE4}" type="datetimeFigureOut">
              <a:rPr lang="ru-RU" smtClean="0"/>
              <a:t>15.12.2020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96875" y="1241425"/>
            <a:ext cx="5967413" cy="3357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84842"/>
            <a:ext cx="5408930" cy="39148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5" y="9443667"/>
            <a:ext cx="2929837" cy="4988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80" y="9443667"/>
            <a:ext cx="2929837" cy="4988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3B36C-6262-4F94-AB42-D3FDCCC8A9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542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512-767D-4DB0-B1EB-32825BB3B393}" type="datetime1">
              <a:rPr lang="ru-RU" smtClean="0"/>
              <a:t>15.12.2020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 userDrawn="1"/>
        </p:nvSpPr>
        <p:spPr bwMode="auto">
          <a:xfrm>
            <a:off x="887996" y="163117"/>
            <a:ext cx="6896218" cy="6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9" tIns="34289" rIns="68579" bIns="34289" anchor="ctr" anchorCtr="0"/>
          <a:lstStyle/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МИНИСТЕРСТВО</a:t>
            </a:r>
            <a:r>
              <a:rPr lang="ru-RU" sz="1800" b="1" baseline="0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ЛЕСНОГО ХОЗЯЙСТВА</a:t>
            </a:r>
            <a:endParaRPr lang="ru-RU" sz="1800" b="1" dirty="0" smtClean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</p:txBody>
      </p:sp>
      <p:sp>
        <p:nvSpPr>
          <p:cNvPr id="9" name="Заголовок 1"/>
          <p:cNvSpPr txBox="1">
            <a:spLocks/>
          </p:cNvSpPr>
          <p:nvPr userDrawn="1"/>
        </p:nvSpPr>
        <p:spPr bwMode="auto">
          <a:xfrm>
            <a:off x="795867" y="963358"/>
            <a:ext cx="7789868" cy="2453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12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24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36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48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3000" b="1" i="0" u="none" strike="noStrike" kern="0" cap="none" spc="-75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одзаголовок 2"/>
          <p:cNvSpPr txBox="1">
            <a:spLocks/>
          </p:cNvSpPr>
          <p:nvPr userDrawn="1"/>
        </p:nvSpPr>
        <p:spPr bwMode="auto">
          <a:xfrm>
            <a:off x="1507873" y="4039904"/>
            <a:ext cx="6400800" cy="100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ru-RU" sz="1600" b="1" kern="1200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342824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685646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028469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371292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1714115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056937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239976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2742583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004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F5AA-E51E-4319-8C8A-E6FAC9391873}" type="datetime1">
              <a:rPr lang="ru-RU" smtClean="0"/>
              <a:t>15.12.2020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505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8" y="205980"/>
            <a:ext cx="1478756" cy="32682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9" y="205980"/>
            <a:ext cx="4321969" cy="326826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EA02-216F-4524-98F2-69E2028FB0BF}" type="datetime1">
              <a:rPr lang="ru-RU" smtClean="0"/>
              <a:t>15.12.2020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328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1" y="1247777"/>
            <a:ext cx="7772400" cy="2505074"/>
          </a:xfrm>
        </p:spPr>
        <p:txBody>
          <a:bodyPr/>
          <a:lstStyle>
            <a:lvl1pPr>
              <a:defRPr sz="2200" b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75" y="4152902"/>
            <a:ext cx="6400800" cy="790574"/>
          </a:xfrm>
        </p:spPr>
        <p:txBody>
          <a:bodyPr anchor="ctr" anchorCtr="0"/>
          <a:lstStyle>
            <a:lvl1pPr marL="0" indent="0" algn="ctr">
              <a:buNone/>
              <a:defRPr lang="ru-RU" sz="1200" b="1" kern="1200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342832" indent="0" algn="ctr">
              <a:buNone/>
              <a:defRPr/>
            </a:lvl2pPr>
            <a:lvl3pPr marL="685663" indent="0" algn="ctr">
              <a:buNone/>
              <a:defRPr/>
            </a:lvl3pPr>
            <a:lvl4pPr marL="1028495" indent="0" algn="ctr">
              <a:buNone/>
              <a:defRPr/>
            </a:lvl4pPr>
            <a:lvl5pPr marL="1371326" indent="0" algn="ctr">
              <a:buNone/>
              <a:defRPr/>
            </a:lvl5pPr>
            <a:lvl6pPr marL="1714157" indent="0" algn="ctr">
              <a:buNone/>
              <a:defRPr/>
            </a:lvl6pPr>
            <a:lvl7pPr marL="2056988" indent="0" algn="ctr">
              <a:buNone/>
              <a:defRPr/>
            </a:lvl7pPr>
            <a:lvl8pPr marL="2399820" indent="0" algn="ctr">
              <a:buNone/>
              <a:defRPr/>
            </a:lvl8pPr>
            <a:lvl9pPr marL="2742651" indent="0" algn="ctr">
              <a:buNone/>
              <a:defRPr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 userDrawn="1"/>
        </p:nvSpPr>
        <p:spPr bwMode="auto">
          <a:xfrm>
            <a:off x="897621" y="220137"/>
            <a:ext cx="6896218" cy="6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 anchorCtr="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4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МИНИСТЕРСТВО ЛЕСНОГО ХОЗЯЙСТВА</a:t>
            </a:r>
            <a:br>
              <a:rPr lang="ru-RU" sz="14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14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ТВЕРСКОЙ ОБЛАСТИ</a:t>
            </a:r>
            <a:endParaRPr lang="ru-RU" sz="14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1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4683919"/>
            <a:ext cx="2133600" cy="35718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059A70B-B446-4F7C-AAC8-0BD9EB1624C1}" type="datetime1">
              <a:rPr lang="ru-RU" sz="1100" smtClean="0">
                <a:solidFill>
                  <a:prstClr val="black"/>
                </a:solidFill>
                <a:cs typeface="Arial" charset="0"/>
              </a:rPr>
              <a:t>15.12.2020</a:t>
            </a:fld>
            <a:endParaRPr lang="ru-RU" sz="11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4683919"/>
            <a:ext cx="2895600" cy="35718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1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497B2-772D-4023-84D7-D473E8386A4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410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5" y="3305180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5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32" indent="0">
              <a:buNone/>
              <a:defRPr sz="1400"/>
            </a:lvl2pPr>
            <a:lvl3pPr marL="685663" indent="0">
              <a:buNone/>
              <a:defRPr sz="1200"/>
            </a:lvl3pPr>
            <a:lvl4pPr marL="1028495" indent="0">
              <a:buNone/>
              <a:defRPr sz="1100"/>
            </a:lvl4pPr>
            <a:lvl5pPr marL="1371326" indent="0">
              <a:buNone/>
              <a:defRPr sz="1100"/>
            </a:lvl5pPr>
            <a:lvl6pPr marL="1714157" indent="0">
              <a:buNone/>
              <a:defRPr sz="1100"/>
            </a:lvl6pPr>
            <a:lvl7pPr marL="2056988" indent="0">
              <a:buNone/>
              <a:defRPr sz="1100"/>
            </a:lvl7pPr>
            <a:lvl8pPr marL="2399820" indent="0">
              <a:buNone/>
              <a:defRPr sz="1100"/>
            </a:lvl8pPr>
            <a:lvl9pPr marL="2742651" indent="0">
              <a:buNone/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4683919"/>
            <a:ext cx="2133600" cy="35718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59204876-9EC9-41C5-86E7-1F3A3E15B194}" type="datetime1">
              <a:rPr lang="ru-RU" sz="1100" smtClean="0">
                <a:solidFill>
                  <a:prstClr val="black"/>
                </a:solidFill>
                <a:cs typeface="Arial" charset="0"/>
              </a:rPr>
              <a:t>15.12.2020</a:t>
            </a:fld>
            <a:endParaRPr lang="ru-RU" sz="11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4683919"/>
            <a:ext cx="2895600" cy="35718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1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4FC00-40E4-458D-AD05-801E70F2013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438939"/>
      </p:ext>
    </p:extLst>
  </p:cSld>
  <p:clrMapOvr>
    <a:masterClrMapping/>
  </p:clrMapOvr>
  <p:transition>
    <p:comb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1" y="1200155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1" y="1200155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4683919"/>
            <a:ext cx="2133600" cy="35718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434EA24C-2803-4940-9891-00EF528F812D}" type="datetime1">
              <a:rPr lang="ru-RU" sz="1100" smtClean="0">
                <a:solidFill>
                  <a:prstClr val="black"/>
                </a:solidFill>
                <a:cs typeface="Arial" charset="0"/>
              </a:rPr>
              <a:t>15.12.2020</a:t>
            </a:fld>
            <a:endParaRPr lang="ru-RU" sz="11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4683919"/>
            <a:ext cx="2895600" cy="35718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1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A6127-1D2B-4715-AF84-0F5BAC70167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3038527"/>
      </p:ext>
    </p:extLst>
  </p:cSld>
  <p:clrMapOvr>
    <a:masterClrMapping/>
  </p:clrMapOvr>
  <p:transition>
    <p:comb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2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32" indent="0">
              <a:buNone/>
              <a:defRPr sz="1500" b="1"/>
            </a:lvl2pPr>
            <a:lvl3pPr marL="685663" indent="0">
              <a:buNone/>
              <a:defRPr sz="1400" b="1"/>
            </a:lvl3pPr>
            <a:lvl4pPr marL="1028495" indent="0">
              <a:buNone/>
              <a:defRPr sz="1200" b="1"/>
            </a:lvl4pPr>
            <a:lvl5pPr marL="1371326" indent="0">
              <a:buNone/>
              <a:defRPr sz="1200" b="1"/>
            </a:lvl5pPr>
            <a:lvl6pPr marL="1714157" indent="0">
              <a:buNone/>
              <a:defRPr sz="1200" b="1"/>
            </a:lvl6pPr>
            <a:lvl7pPr marL="2056988" indent="0">
              <a:buNone/>
              <a:defRPr sz="1200" b="1"/>
            </a:lvl7pPr>
            <a:lvl8pPr marL="2399820" indent="0">
              <a:buNone/>
              <a:defRPr sz="1200" b="1"/>
            </a:lvl8pPr>
            <a:lvl9pPr marL="2742651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2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32" indent="0">
              <a:buNone/>
              <a:defRPr sz="1500" b="1"/>
            </a:lvl2pPr>
            <a:lvl3pPr marL="685663" indent="0">
              <a:buNone/>
              <a:defRPr sz="1400" b="1"/>
            </a:lvl3pPr>
            <a:lvl4pPr marL="1028495" indent="0">
              <a:buNone/>
              <a:defRPr sz="1200" b="1"/>
            </a:lvl4pPr>
            <a:lvl5pPr marL="1371326" indent="0">
              <a:buNone/>
              <a:defRPr sz="1200" b="1"/>
            </a:lvl5pPr>
            <a:lvl6pPr marL="1714157" indent="0">
              <a:buNone/>
              <a:defRPr sz="1200" b="1"/>
            </a:lvl6pPr>
            <a:lvl7pPr marL="2056988" indent="0">
              <a:buNone/>
              <a:defRPr sz="1200" b="1"/>
            </a:lvl7pPr>
            <a:lvl8pPr marL="2399820" indent="0">
              <a:buNone/>
              <a:defRPr sz="1200" b="1"/>
            </a:lvl8pPr>
            <a:lvl9pPr marL="2742651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4683919"/>
            <a:ext cx="2133600" cy="35718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B1D2ED6-73F3-45D1-B915-A0A4C4B38DCD}" type="datetime1">
              <a:rPr lang="ru-RU" sz="1100" smtClean="0">
                <a:solidFill>
                  <a:prstClr val="black"/>
                </a:solidFill>
                <a:cs typeface="Arial" charset="0"/>
              </a:rPr>
              <a:t>15.12.2020</a:t>
            </a:fld>
            <a:endParaRPr lang="ru-RU" sz="11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4683919"/>
            <a:ext cx="2895600" cy="35718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1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C40FB-3978-453C-9EA6-4B4D26F0FC0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2782059"/>
      </p:ext>
    </p:extLst>
  </p:cSld>
  <p:clrMapOvr>
    <a:masterClrMapping/>
  </p:clrMapOvr>
  <p:transition>
    <p:comb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4683919"/>
            <a:ext cx="2133600" cy="35718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6BDF0B3C-D2B8-478A-92EC-B80159B77CEB}" type="datetime1">
              <a:rPr lang="ru-RU" sz="1100" smtClean="0">
                <a:solidFill>
                  <a:prstClr val="black"/>
                </a:solidFill>
                <a:cs typeface="Arial" charset="0"/>
              </a:rPr>
              <a:t>15.12.2020</a:t>
            </a:fld>
            <a:endParaRPr lang="ru-RU" sz="11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4683919"/>
            <a:ext cx="2895600" cy="35718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1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9682F-536C-4E12-9DD5-23251CA590B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057297"/>
      </p:ext>
    </p:extLst>
  </p:cSld>
  <p:clrMapOvr>
    <a:masterClrMapping/>
  </p:clrMapOvr>
  <p:transition>
    <p:comb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4683919"/>
            <a:ext cx="2133600" cy="35718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DD2AA597-F6D0-4F43-B92C-7F5A9E818E72}" type="datetime1">
              <a:rPr lang="ru-RU" sz="1100" smtClean="0">
                <a:solidFill>
                  <a:prstClr val="black"/>
                </a:solidFill>
                <a:cs typeface="Arial" charset="0"/>
              </a:rPr>
              <a:t>15.12.2020</a:t>
            </a:fld>
            <a:endParaRPr lang="ru-RU" sz="11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4683919"/>
            <a:ext cx="2895600" cy="35718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1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22EF4-1242-4F83-8B32-EDCAE45C01A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7180941"/>
      </p:ext>
    </p:extLst>
  </p:cSld>
  <p:clrMapOvr>
    <a:masterClrMapping/>
  </p:clrMapOvr>
  <p:transition>
    <p:comb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4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4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32" indent="0">
              <a:buNone/>
              <a:defRPr sz="900"/>
            </a:lvl2pPr>
            <a:lvl3pPr marL="685663" indent="0">
              <a:buNone/>
              <a:defRPr sz="800"/>
            </a:lvl3pPr>
            <a:lvl4pPr marL="1028495" indent="0">
              <a:buNone/>
              <a:defRPr sz="700"/>
            </a:lvl4pPr>
            <a:lvl5pPr marL="1371326" indent="0">
              <a:buNone/>
              <a:defRPr sz="700"/>
            </a:lvl5pPr>
            <a:lvl6pPr marL="1714157" indent="0">
              <a:buNone/>
              <a:defRPr sz="700"/>
            </a:lvl6pPr>
            <a:lvl7pPr marL="2056988" indent="0">
              <a:buNone/>
              <a:defRPr sz="700"/>
            </a:lvl7pPr>
            <a:lvl8pPr marL="2399820" indent="0">
              <a:buNone/>
              <a:defRPr sz="700"/>
            </a:lvl8pPr>
            <a:lvl9pPr marL="2742651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4683919"/>
            <a:ext cx="2133600" cy="35718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D612CD9C-CB8D-41DD-8D67-5C8FC659D602}" type="datetime1">
              <a:rPr lang="ru-RU" sz="1100" smtClean="0">
                <a:solidFill>
                  <a:prstClr val="black"/>
                </a:solidFill>
                <a:cs typeface="Arial" charset="0"/>
              </a:rPr>
              <a:t>15.12.2020</a:t>
            </a:fld>
            <a:endParaRPr lang="ru-RU" sz="11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4683919"/>
            <a:ext cx="2895600" cy="35718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1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09878-4BB2-48FB-B231-050E9C9DA9B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980032"/>
      </p:ext>
    </p:extLst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75047"/>
            <a:ext cx="7886700" cy="994172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4A02-A30F-4295-810F-E1C1B88D262B}" type="datetime1">
              <a:rPr lang="ru-RU" smtClean="0"/>
              <a:t>15.12.2020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1279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32" indent="0">
              <a:buNone/>
              <a:defRPr sz="2100"/>
            </a:lvl2pPr>
            <a:lvl3pPr marL="685663" indent="0">
              <a:buNone/>
              <a:defRPr sz="1800"/>
            </a:lvl3pPr>
            <a:lvl4pPr marL="1028495" indent="0">
              <a:buNone/>
              <a:defRPr sz="1500"/>
            </a:lvl4pPr>
            <a:lvl5pPr marL="1371326" indent="0">
              <a:buNone/>
              <a:defRPr sz="1500"/>
            </a:lvl5pPr>
            <a:lvl6pPr marL="1714157" indent="0">
              <a:buNone/>
              <a:defRPr sz="1500"/>
            </a:lvl6pPr>
            <a:lvl7pPr marL="2056988" indent="0">
              <a:buNone/>
              <a:defRPr sz="1500"/>
            </a:lvl7pPr>
            <a:lvl8pPr marL="2399820" indent="0">
              <a:buNone/>
              <a:defRPr sz="1500"/>
            </a:lvl8pPr>
            <a:lvl9pPr marL="2742651" indent="0">
              <a:buNone/>
              <a:defRPr sz="15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32" indent="0">
              <a:buNone/>
              <a:defRPr sz="900"/>
            </a:lvl2pPr>
            <a:lvl3pPr marL="685663" indent="0">
              <a:buNone/>
              <a:defRPr sz="800"/>
            </a:lvl3pPr>
            <a:lvl4pPr marL="1028495" indent="0">
              <a:buNone/>
              <a:defRPr sz="700"/>
            </a:lvl4pPr>
            <a:lvl5pPr marL="1371326" indent="0">
              <a:buNone/>
              <a:defRPr sz="700"/>
            </a:lvl5pPr>
            <a:lvl6pPr marL="1714157" indent="0">
              <a:buNone/>
              <a:defRPr sz="700"/>
            </a:lvl6pPr>
            <a:lvl7pPr marL="2056988" indent="0">
              <a:buNone/>
              <a:defRPr sz="700"/>
            </a:lvl7pPr>
            <a:lvl8pPr marL="2399820" indent="0">
              <a:buNone/>
              <a:defRPr sz="700"/>
            </a:lvl8pPr>
            <a:lvl9pPr marL="2742651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4683919"/>
            <a:ext cx="2133600" cy="35718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B40A2D3C-AAFF-46BD-B53F-511581BA79DF}" type="datetime1">
              <a:rPr lang="ru-RU" sz="1100" smtClean="0">
                <a:solidFill>
                  <a:prstClr val="black"/>
                </a:solidFill>
                <a:cs typeface="Arial" charset="0"/>
              </a:rPr>
              <a:t>15.12.2020</a:t>
            </a:fld>
            <a:endParaRPr lang="ru-RU" sz="11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4683919"/>
            <a:ext cx="2895600" cy="35718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1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7ABC3-BC3D-4BE2-9729-44701FC26DF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496955"/>
      </p:ext>
    </p:extLst>
  </p:cSld>
  <p:clrMapOvr>
    <a:masterClrMapping/>
  </p:clrMapOvr>
  <p:transition>
    <p:comb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4683919"/>
            <a:ext cx="2133600" cy="35718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6EB33D5-8AD1-4558-A5C0-243940E8EB11}" type="datetime1">
              <a:rPr lang="ru-RU" sz="1100" smtClean="0">
                <a:solidFill>
                  <a:prstClr val="black"/>
                </a:solidFill>
                <a:cs typeface="Arial" charset="0"/>
              </a:rPr>
              <a:t>15.12.2020</a:t>
            </a:fld>
            <a:endParaRPr lang="ru-RU" sz="11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4683919"/>
            <a:ext cx="2895600" cy="35718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1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A69C5-DC48-45D0-BF9B-9208117BA79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5373308"/>
      </p:ext>
    </p:extLst>
  </p:cSld>
  <p:clrMapOvr>
    <a:masterClrMapping/>
  </p:clrMapOvr>
  <p:transition>
    <p:comb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1" y="205983"/>
            <a:ext cx="2057401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1" y="205983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4683919"/>
            <a:ext cx="2133600" cy="35718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CBF0D55A-F25E-4CDA-B387-36F54DE7B6EA}" type="datetime1">
              <a:rPr lang="ru-RU" sz="1100" smtClean="0">
                <a:solidFill>
                  <a:prstClr val="black"/>
                </a:solidFill>
                <a:cs typeface="Arial" charset="0"/>
              </a:rPr>
              <a:t>15.12.2020</a:t>
            </a:fld>
            <a:endParaRPr lang="ru-RU" sz="11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4683919"/>
            <a:ext cx="2895600" cy="35718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1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9E421-0DE1-44FF-A035-9D13A2B7EFB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4469822"/>
      </p:ext>
    </p:extLst>
  </p:cSld>
  <p:clrMapOvr>
    <a:masterClrMapping/>
  </p:clrMapOvr>
  <p:transition>
    <p:comb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1100667"/>
            <a:ext cx="8111066" cy="2616200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600B8E-53EC-4BFF-B39B-87F8AB0F11B8}" type="datetime1">
              <a:rPr lang="ru-RU" smtClean="0"/>
              <a:t>15.12.2020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A461C-C5A7-4E78-A38F-68929DF6C3FB}" type="slidenum">
              <a:rPr lang="ru-RU" altLang="ru-RU"/>
              <a:pPr/>
              <a:t>‹#›</a:t>
            </a:fld>
            <a:endParaRPr lang="ru-RU" altLang="ru-RU" dirty="0"/>
          </a:p>
        </p:txBody>
      </p:sp>
      <p:sp>
        <p:nvSpPr>
          <p:cNvPr id="7" name="Rectangle 3"/>
          <p:cNvSpPr txBox="1">
            <a:spLocks noChangeArrowheads="1"/>
          </p:cNvSpPr>
          <p:nvPr userDrawn="1"/>
        </p:nvSpPr>
        <p:spPr bwMode="auto">
          <a:xfrm>
            <a:off x="791766" y="261938"/>
            <a:ext cx="7979569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11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5D72D8-51CB-4078-9E61-5F17CD19019C}" type="datetime1">
              <a:rPr lang="ru-RU" smtClean="0"/>
              <a:t>15.12.2020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C16009F4-3D4F-4C58-8D73-5CE2753AEFFC}" type="slidenum">
              <a:rPr lang="ru-RU" altLang="ru-RU" smtClean="0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59691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5" y="330517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5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20" indent="0">
              <a:buNone/>
              <a:defRPr sz="1800"/>
            </a:lvl2pPr>
            <a:lvl3pPr marL="914240" indent="0">
              <a:buNone/>
              <a:defRPr sz="1600"/>
            </a:lvl3pPr>
            <a:lvl4pPr marL="1371360" indent="0">
              <a:buNone/>
              <a:defRPr sz="1400"/>
            </a:lvl4pPr>
            <a:lvl5pPr marL="1828480" indent="0">
              <a:buNone/>
              <a:defRPr sz="1400"/>
            </a:lvl5pPr>
            <a:lvl6pPr marL="2285600" indent="0">
              <a:buNone/>
              <a:defRPr sz="1400"/>
            </a:lvl6pPr>
            <a:lvl7pPr marL="2742720" indent="0">
              <a:buNone/>
              <a:defRPr sz="1400"/>
            </a:lvl7pPr>
            <a:lvl8pPr marL="3199840" indent="0">
              <a:buNone/>
              <a:defRPr sz="1400"/>
            </a:lvl8pPr>
            <a:lvl9pPr marL="365696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4A0094-8A22-4502-9593-2E0885D1B83A}" type="datetime1">
              <a:rPr lang="ru-RU" smtClean="0"/>
              <a:t>15.12.2020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A39A1-4CF1-451A-A303-40CB3387C1BF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22914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1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1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82C22C-0910-4F01-99DB-C6B2A74C603E}" type="datetime1">
              <a:rPr lang="ru-RU" smtClean="0"/>
              <a:t>15.12.2020</a:t>
            </a:fld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7D001-0FED-4152-B610-4C86FFA2B468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23344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9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000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600" b="1"/>
            </a:lvl4pPr>
            <a:lvl5pPr marL="1828480" indent="0">
              <a:buNone/>
              <a:defRPr sz="1600" b="1"/>
            </a:lvl5pPr>
            <a:lvl6pPr marL="2285600" indent="0">
              <a:buNone/>
              <a:defRPr sz="1600" b="1"/>
            </a:lvl6pPr>
            <a:lvl7pPr marL="2742720" indent="0">
              <a:buNone/>
              <a:defRPr sz="1600" b="1"/>
            </a:lvl7pPr>
            <a:lvl8pPr marL="3199840" indent="0">
              <a:buNone/>
              <a:defRPr sz="1600" b="1"/>
            </a:lvl8pPr>
            <a:lvl9pPr marL="365696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9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000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600" b="1"/>
            </a:lvl4pPr>
            <a:lvl5pPr marL="1828480" indent="0">
              <a:buNone/>
              <a:defRPr sz="1600" b="1"/>
            </a:lvl5pPr>
            <a:lvl6pPr marL="2285600" indent="0">
              <a:buNone/>
              <a:defRPr sz="1600" b="1"/>
            </a:lvl6pPr>
            <a:lvl7pPr marL="2742720" indent="0">
              <a:buNone/>
              <a:defRPr sz="1600" b="1"/>
            </a:lvl7pPr>
            <a:lvl8pPr marL="3199840" indent="0">
              <a:buNone/>
              <a:defRPr sz="1600" b="1"/>
            </a:lvl8pPr>
            <a:lvl9pPr marL="365696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675C7-5E32-4FEE-AD33-10425C290DF3}" type="datetime1">
              <a:rPr lang="ru-RU" smtClean="0"/>
              <a:t>15.12.2020</a:t>
            </a:fld>
            <a:endParaRPr lang="ru-RU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1B335-7B61-409B-90C3-00ED37A862D6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3513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93C2E2-B974-43D2-9489-A1E4C098F378}" type="datetime1">
              <a:rPr lang="ru-RU" smtClean="0"/>
              <a:t>15.12.2020</a:t>
            </a:fld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9A555-3AF4-4F5D-99A7-B9DDF696207E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6679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B8FBA9-C639-40C1-9BEB-4D17D3F7DA63}" type="datetime1">
              <a:rPr lang="ru-RU" smtClean="0"/>
              <a:t>15.12.2020</a:t>
            </a:fld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FA680E-5F8A-4458-9CDB-5EDE62B98EFC}" type="slidenum">
              <a:rPr lang="ru-RU" altLang="ru-RU"/>
              <a:pPr/>
              <a:t>‹#›</a:t>
            </a:fld>
            <a:endParaRPr lang="ru-RU" altLang="ru-RU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5134" y="253999"/>
            <a:ext cx="7916333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7259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066A-2CDA-422E-B387-1C4564BFE39B}" type="datetime1">
              <a:rPr lang="ru-RU" smtClean="0"/>
              <a:t>15.12.2020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9839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4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1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4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20" indent="0">
              <a:buNone/>
              <a:defRPr sz="1200"/>
            </a:lvl2pPr>
            <a:lvl3pPr marL="914240" indent="0">
              <a:buNone/>
              <a:defRPr sz="1000"/>
            </a:lvl3pPr>
            <a:lvl4pPr marL="1371360" indent="0">
              <a:buNone/>
              <a:defRPr sz="900"/>
            </a:lvl4pPr>
            <a:lvl5pPr marL="1828480" indent="0">
              <a:buNone/>
              <a:defRPr sz="900"/>
            </a:lvl5pPr>
            <a:lvl6pPr marL="2285600" indent="0">
              <a:buNone/>
              <a:defRPr sz="900"/>
            </a:lvl6pPr>
            <a:lvl7pPr marL="2742720" indent="0">
              <a:buNone/>
              <a:defRPr sz="900"/>
            </a:lvl7pPr>
            <a:lvl8pPr marL="3199840" indent="0">
              <a:buNone/>
              <a:defRPr sz="900"/>
            </a:lvl8pPr>
            <a:lvl9pPr marL="365696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290A34-D3B8-4FD6-A81A-2468D57D7525}" type="datetime1">
              <a:rPr lang="ru-RU" smtClean="0"/>
              <a:t>15.12.2020</a:t>
            </a:fld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56EC3-FFF6-4AB4-A58B-0B913AB85259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5070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9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20" indent="0">
              <a:buNone/>
              <a:defRPr sz="2800"/>
            </a:lvl2pPr>
            <a:lvl3pPr marL="914240" indent="0">
              <a:buNone/>
              <a:defRPr sz="2400"/>
            </a:lvl3pPr>
            <a:lvl4pPr marL="1371360" indent="0">
              <a:buNone/>
              <a:defRPr sz="2000"/>
            </a:lvl4pPr>
            <a:lvl5pPr marL="1828480" indent="0">
              <a:buNone/>
              <a:defRPr sz="2000"/>
            </a:lvl5pPr>
            <a:lvl6pPr marL="2285600" indent="0">
              <a:buNone/>
              <a:defRPr sz="2000"/>
            </a:lvl6pPr>
            <a:lvl7pPr marL="2742720" indent="0">
              <a:buNone/>
              <a:defRPr sz="2000"/>
            </a:lvl7pPr>
            <a:lvl8pPr marL="3199840" indent="0">
              <a:buNone/>
              <a:defRPr sz="2000"/>
            </a:lvl8pPr>
            <a:lvl9pPr marL="365696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9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20" indent="0">
              <a:buNone/>
              <a:defRPr sz="1200"/>
            </a:lvl2pPr>
            <a:lvl3pPr marL="914240" indent="0">
              <a:buNone/>
              <a:defRPr sz="1000"/>
            </a:lvl3pPr>
            <a:lvl4pPr marL="1371360" indent="0">
              <a:buNone/>
              <a:defRPr sz="900"/>
            </a:lvl4pPr>
            <a:lvl5pPr marL="1828480" indent="0">
              <a:buNone/>
              <a:defRPr sz="900"/>
            </a:lvl5pPr>
            <a:lvl6pPr marL="2285600" indent="0">
              <a:buNone/>
              <a:defRPr sz="900"/>
            </a:lvl6pPr>
            <a:lvl7pPr marL="2742720" indent="0">
              <a:buNone/>
              <a:defRPr sz="900"/>
            </a:lvl7pPr>
            <a:lvl8pPr marL="3199840" indent="0">
              <a:buNone/>
              <a:defRPr sz="900"/>
            </a:lvl8pPr>
            <a:lvl9pPr marL="365696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C62EB0-6083-4EF8-9252-EE3A4B2AFDBE}" type="datetime1">
              <a:rPr lang="ru-RU" smtClean="0"/>
              <a:t>15.12.2020</a:t>
            </a:fld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63534-C91A-42C2-B832-14191F801884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56501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D13B5C-1853-4831-A367-490B3F3F0264}" type="datetime1">
              <a:rPr lang="ru-RU" smtClean="0"/>
              <a:t>15.12.2020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F606D8-8B22-42B3-861F-77FB7D30F0E9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26216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3"/>
            <a:ext cx="2057401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2" y="205983"/>
            <a:ext cx="6019799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AA7C80-F467-4218-8C93-E25258A60016}" type="datetime1">
              <a:rPr lang="ru-RU" smtClean="0"/>
              <a:t>15.12.2020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65408D-C312-479F-A3B3-97E51B1DF1EE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190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1" y="1247776"/>
            <a:ext cx="7772400" cy="2505074"/>
          </a:xfrm>
        </p:spPr>
        <p:txBody>
          <a:bodyPr/>
          <a:lstStyle>
            <a:lvl1pPr>
              <a:defRPr sz="2200" b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75" y="4152902"/>
            <a:ext cx="6400800" cy="790574"/>
          </a:xfrm>
        </p:spPr>
        <p:txBody>
          <a:bodyPr anchor="ctr" anchorCtr="0"/>
          <a:lstStyle>
            <a:lvl1pPr marL="0" indent="0" algn="ctr">
              <a:buNone/>
              <a:defRPr lang="ru-RU" sz="1200" b="1" kern="1200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342832" indent="0" algn="ctr">
              <a:buNone/>
              <a:defRPr/>
            </a:lvl2pPr>
            <a:lvl3pPr marL="685663" indent="0" algn="ctr">
              <a:buNone/>
              <a:defRPr/>
            </a:lvl3pPr>
            <a:lvl4pPr marL="1028495" indent="0" algn="ctr">
              <a:buNone/>
              <a:defRPr/>
            </a:lvl4pPr>
            <a:lvl5pPr marL="1371326" indent="0" algn="ctr">
              <a:buNone/>
              <a:defRPr/>
            </a:lvl5pPr>
            <a:lvl6pPr marL="1714157" indent="0" algn="ctr">
              <a:buNone/>
              <a:defRPr/>
            </a:lvl6pPr>
            <a:lvl7pPr marL="2056988" indent="0" algn="ctr">
              <a:buNone/>
              <a:defRPr/>
            </a:lvl7pPr>
            <a:lvl8pPr marL="2399820" indent="0" algn="ctr">
              <a:buNone/>
              <a:defRPr/>
            </a:lvl8pPr>
            <a:lvl9pPr marL="2742651" indent="0" algn="ctr">
              <a:buNone/>
              <a:defRPr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8" name="Rectangle 2"/>
          <p:cNvSpPr txBox="1">
            <a:spLocks noChangeArrowheads="1"/>
          </p:cNvSpPr>
          <p:nvPr userDrawn="1"/>
        </p:nvSpPr>
        <p:spPr bwMode="auto">
          <a:xfrm>
            <a:off x="762001" y="220133"/>
            <a:ext cx="7916333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A8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Arial" pitchFamily="34" charset="0"/>
              </a:defRPr>
            </a:lvl5pPr>
            <a:lvl6pPr marL="609493" algn="ctr" rtl="0" fontAlgn="base">
              <a:spcBef>
                <a:spcPct val="0"/>
              </a:spcBef>
              <a:spcAft>
                <a:spcPct val="0"/>
              </a:spcAft>
              <a:defRPr sz="5866">
                <a:solidFill>
                  <a:schemeClr val="tx2"/>
                </a:solidFill>
                <a:latin typeface="Arial" pitchFamily="34" charset="0"/>
              </a:defRPr>
            </a:lvl6pPr>
            <a:lvl7pPr marL="1218987" algn="ctr" rtl="0" fontAlgn="base">
              <a:spcBef>
                <a:spcPct val="0"/>
              </a:spcBef>
              <a:spcAft>
                <a:spcPct val="0"/>
              </a:spcAft>
              <a:defRPr sz="5866">
                <a:solidFill>
                  <a:schemeClr val="tx2"/>
                </a:solidFill>
                <a:latin typeface="Arial" pitchFamily="34" charset="0"/>
              </a:defRPr>
            </a:lvl7pPr>
            <a:lvl8pPr marL="1828480" algn="ctr" rtl="0" fontAlgn="base">
              <a:spcBef>
                <a:spcPct val="0"/>
              </a:spcBef>
              <a:spcAft>
                <a:spcPct val="0"/>
              </a:spcAft>
              <a:defRPr sz="5866">
                <a:solidFill>
                  <a:schemeClr val="tx2"/>
                </a:solidFill>
                <a:latin typeface="Arial" pitchFamily="34" charset="0"/>
              </a:defRPr>
            </a:lvl8pPr>
            <a:lvl9pPr marL="2437973" algn="ctr" rtl="0" fontAlgn="base">
              <a:spcBef>
                <a:spcPct val="0"/>
              </a:spcBef>
              <a:spcAft>
                <a:spcPct val="0"/>
              </a:spcAft>
              <a:defRPr sz="5866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defTabSz="914400"/>
            <a:endParaRPr lang="ru-RU" kern="0" dirty="0" smtClean="0"/>
          </a:p>
        </p:txBody>
      </p:sp>
    </p:spTree>
    <p:extLst>
      <p:ext uri="{BB962C8B-B14F-4D97-AF65-F5344CB8AC3E}">
        <p14:creationId xmlns:p14="http://schemas.microsoft.com/office/powerpoint/2010/main" val="52599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8D4-4F7E-4BE0-B25F-F327EDB8DCB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15.12.2020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0054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4B5-321C-40D6-8F62-380BE91912F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15.12.2020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 userDrawn="1"/>
        </p:nvSpPr>
        <p:spPr bwMode="auto">
          <a:xfrm>
            <a:off x="887996" y="163117"/>
            <a:ext cx="6896218" cy="6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9" tIns="34289" rIns="68579" bIns="34289" anchor="ctr" anchorCtr="0"/>
          <a:lstStyle/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МИНИСТЕРСТВО ЛЕСНОГО ХОЗЯЙСТВА</a:t>
            </a:r>
            <a:br>
              <a:rPr lang="ru-RU" sz="18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ТВЕРСКОЙ ОБЛАСТИ</a:t>
            </a: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 userDrawn="1"/>
        </p:nvSpPr>
        <p:spPr bwMode="auto">
          <a:xfrm>
            <a:off x="795867" y="963358"/>
            <a:ext cx="7789868" cy="2453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12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24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36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48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defTabSz="914400">
              <a:defRPr/>
            </a:pPr>
            <a:endParaRPr lang="ru-RU" sz="3000" kern="0" spc="-75" dirty="0">
              <a:solidFill>
                <a:sysClr val="windowText" lastClr="000000"/>
              </a:solidFill>
            </a:endParaRPr>
          </a:p>
        </p:txBody>
      </p:sp>
      <p:sp>
        <p:nvSpPr>
          <p:cNvPr id="11" name="Подзаголовок 2"/>
          <p:cNvSpPr txBox="1">
            <a:spLocks/>
          </p:cNvSpPr>
          <p:nvPr userDrawn="1"/>
        </p:nvSpPr>
        <p:spPr bwMode="auto">
          <a:xfrm>
            <a:off x="1507873" y="4039904"/>
            <a:ext cx="6400800" cy="100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ru-RU" sz="1600" b="1" kern="1200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342824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685646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028469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371292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1714115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056937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239976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2742583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75047"/>
            <a:ext cx="7886700" cy="994172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A4D6-017A-4A1B-ACAB-76E7612B05A6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15.12.2020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36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3EFC-9E5E-43A7-910A-97FAE70F215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15.12.2020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8784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8" y="1027510"/>
            <a:ext cx="2900363" cy="24467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1" y="1027510"/>
            <a:ext cx="2900363" cy="24467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20C8-E231-46E7-93A2-8B049C022F97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15.12.2020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84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8" y="1027510"/>
            <a:ext cx="2900363" cy="24467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1" y="1027510"/>
            <a:ext cx="2900363" cy="24467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6E6A-1C32-4500-9816-C68617BD9C8C}" type="datetime1">
              <a:rPr lang="ru-RU" smtClean="0"/>
              <a:t>15.12.2020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7527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E87B-279C-42B2-B16F-40E4B72795F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15.12.2020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466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4F4-EF62-4B93-B142-533885B5B50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15.12.2020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8538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8D4-4F7E-4BE0-B25F-F327EDB8DCB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15.12.2020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8600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3219-6642-4C91-914B-B891945F764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15.12.2020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659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8133-90E9-4C8D-B362-A86327F39CB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15.12.2020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9978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E7EB-DAB6-4D96-8D29-DE170E3EAAA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15.12.2020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6277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8" y="205980"/>
            <a:ext cx="1478756" cy="32682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9" y="205980"/>
            <a:ext cx="4321969" cy="326826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A2FA-08DC-427C-B0A7-A0E4D554C6C8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15.12.2020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160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ABFC-09D5-4BE5-81A2-05D0A42B2A9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F4EF-24D0-4A6D-A2AD-5CF4CF52A20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2632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9937-3FD4-44A3-9095-6826FFC9E8D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F4EF-24D0-4A6D-A2AD-5CF4CF52A20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8512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AFDAA-E874-4CF9-B078-782C36E6AC86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F4EF-24D0-4A6D-A2AD-5CF4CF52A20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4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ADD3-6030-4E03-B2CB-6D6AD23856B6}" type="datetime1">
              <a:rPr lang="ru-RU" smtClean="0"/>
              <a:t>15.12.2020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9600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456C-D529-4218-AB65-387EAD455988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F4EF-24D0-4A6D-A2AD-5CF4CF52A20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110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A72E-7F18-4BE3-8B9C-A573F65A288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F4EF-24D0-4A6D-A2AD-5CF4CF52A20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3209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2176-7715-42B1-9555-C801C6418C1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F4EF-24D0-4A6D-A2AD-5CF4CF52A20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7344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3F3E-EC1C-405E-9BAC-1078C7C6BD8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F4EF-24D0-4A6D-A2AD-5CF4CF52A20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5196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1DB3-8923-4D19-B0C3-6DEE3FEBA7B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F4EF-24D0-4A6D-A2AD-5CF4CF52A20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456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8F35-9EF9-4C83-B864-4DA48A955828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F4EF-24D0-4A6D-A2AD-5CF4CF52A20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239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C3E3-AA0C-4045-A677-9017228B379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F4EF-24D0-4A6D-A2AD-5CF4CF52A20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388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D658-5BBC-49BB-9399-17CA9B9DBAE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F4EF-24D0-4A6D-A2AD-5CF4CF52A20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3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F4B4-7EF9-4992-BC53-50A1BE105B74}" type="datetime1">
              <a:rPr lang="ru-RU" smtClean="0"/>
              <a:t>15.12.2020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308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B25F-8A4A-4B40-981B-FC4379065B01}" type="datetime1">
              <a:rPr lang="ru-RU" smtClean="0"/>
              <a:t>15.12.2020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946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FDB2-CB21-4927-B3FA-855A100E9350}" type="datetime1">
              <a:rPr lang="ru-RU" smtClean="0"/>
              <a:t>15.12.2020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325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24F6-2CE6-4AE3-89DC-BC7FAAAFE294}" type="datetime1">
              <a:rPr lang="ru-RU" smtClean="0"/>
              <a:t>15.12.2020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580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41854-444B-4827-B564-5AF71CAB5304}" type="datetime1">
              <a:rPr lang="ru-RU" smtClean="0"/>
              <a:t>15.12.2020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BBF29-308C-46C4-B6C2-741810D5780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918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8137" y="158353"/>
            <a:ext cx="798650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500" tIns="34290" rIns="1350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1498" y="1200154"/>
            <a:ext cx="7915303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1043" y="4705353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0F82F95-DA4D-4799-A38A-F25AB182E450}" type="slidenum">
              <a:rPr lang="ru-RU" sz="1100" smtClean="0"/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sz="1100" dirty="0"/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13">
            <a:lum contrast="12000"/>
          </a:blip>
          <a:srcRect l="5005"/>
          <a:stretch>
            <a:fillRect/>
          </a:stretch>
        </p:blipFill>
        <p:spPr bwMode="auto">
          <a:xfrm>
            <a:off x="149605" y="122960"/>
            <a:ext cx="621893" cy="773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081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ru-RU" sz="1500" b="1" kern="1200" dirty="0" smtClean="0">
          <a:solidFill>
            <a:srgbClr val="A88000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Times New Roman" pitchFamily="18" charset="0"/>
          <a:ea typeface="+mn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5pPr>
      <a:lvl6pPr marL="342832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6pPr>
      <a:lvl7pPr marL="685663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7pPr>
      <a:lvl8pPr marL="102849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8pPr>
      <a:lvl9pPr marL="1371326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9pPr>
    </p:titleStyle>
    <p:bodyStyle>
      <a:lvl1pPr marL="257123" indent="-257123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57101" indent="-21427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marL="857078" indent="-171416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marL="1199910" indent="-171416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marL="1542742" indent="-171416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1885573" indent="-171416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405" indent="-171416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236" indent="-171416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067" indent="-171416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6856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2" algn="l" defTabSz="6856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63" algn="l" defTabSz="6856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95" algn="l" defTabSz="6856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26" algn="l" defTabSz="6856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57" algn="l" defTabSz="6856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88" algn="l" defTabSz="6856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20" algn="l" defTabSz="6856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51" algn="l" defTabSz="6856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5133" y="253999"/>
            <a:ext cx="7941734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3599" y="1200151"/>
            <a:ext cx="7941734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83E97F32-4F16-4495-9901-3355FB082703}" type="datetime1">
              <a:rPr lang="ru-RU" sz="1100" smtClean="0"/>
              <a:t>15.12.2020</a:t>
            </a:fld>
            <a:endParaRPr lang="ru-RU" sz="1100" dirty="0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100" dirty="0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2" y="47347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810ED0B0-1E37-4CB4-9CF5-3EAC292B8025}" type="slidenum">
              <a:rPr lang="ru-RU" altLang="ru-RU" smtClean="0"/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40416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752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500" b="1">
          <a:solidFill>
            <a:srgbClr val="A88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12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24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36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48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1710" indent="-34171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1760" indent="-28456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marL="1141810" indent="-22741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marL="1599010" indent="-22741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marL="2056210" indent="-22741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2514160" indent="-22856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280" indent="-22856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400" indent="-22856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5520" indent="-22856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797BF-EE1F-4E60-8918-AE0F1361B41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15.12.2020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BBF29-308C-46C4-B6C2-741810D5780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2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D341565-7C50-4752-B2C1-3935913F706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14400"/>
              <a:t>15.12.2020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37B1F4EF-24D0-4A6D-A2AD-5CF4CF52A20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4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1295400" y="1435971"/>
            <a:ext cx="6858000" cy="17907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Концепция развития лесопромышленного комплекса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143000" y="4357675"/>
            <a:ext cx="6858000" cy="785825"/>
          </a:xfrm>
        </p:spPr>
        <p:txBody>
          <a:bodyPr>
            <a:normAutofit/>
          </a:bodyPr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10 декабря 2020 </a:t>
            </a:r>
            <a:r>
              <a:rPr lang="ru-RU" sz="16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года</a:t>
            </a: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42723" y="136294"/>
            <a:ext cx="710500" cy="88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40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4809936"/>
            <a:ext cx="2057400" cy="273844"/>
          </a:xfrm>
        </p:spPr>
        <p:txBody>
          <a:bodyPr/>
          <a:lstStyle/>
          <a:p>
            <a:fld id="{A5E29724-5EEC-46F0-939F-EA6642CE3609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0"/>
          <p:cNvSpPr txBox="1">
            <a:spLocks/>
          </p:cNvSpPr>
          <p:nvPr/>
        </p:nvSpPr>
        <p:spPr bwMode="auto">
          <a:xfrm>
            <a:off x="733404" y="191049"/>
            <a:ext cx="8360901" cy="658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НАПРАВЛЕНИЯ ЛЕСОСЫРЬЕВОГО И ЛЕСОХОЗЯЙСТВЕННОГО ВЗАИМОДЕЙСТВИЯ УЧАСТНИКОВ ЛЕСОПРОМЫШЛЕННОГО КЛАСТЕРА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42723" y="136294"/>
            <a:ext cx="710500" cy="8820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845747" y="2079850"/>
            <a:ext cx="2205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i="1" dirty="0" smtClean="0">
                <a:latin typeface="Times New Roman"/>
                <a:cs typeface="Times New Roman"/>
              </a:rPr>
              <a:t>Лесозаго</a:t>
            </a:r>
            <a:r>
              <a:rPr lang="ru-RU" sz="1600" b="1" i="1" dirty="0">
                <a:latin typeface="Times New Roman"/>
                <a:cs typeface="Times New Roman"/>
              </a:rPr>
              <a:t>т</a:t>
            </a:r>
            <a:r>
              <a:rPr lang="ru-RU" sz="1600" b="1" i="1" dirty="0" smtClean="0">
                <a:latin typeface="Times New Roman"/>
                <a:cs typeface="Times New Roman"/>
              </a:rPr>
              <a:t>овительная деятельность</a:t>
            </a:r>
            <a:endParaRPr lang="ru-RU" sz="1600" b="1" i="1" dirty="0">
              <a:latin typeface="Times New Roman"/>
              <a:cs typeface="Times New Roman"/>
            </a:endParaRPr>
          </a:p>
        </p:txBody>
      </p:sp>
      <p:pic>
        <p:nvPicPr>
          <p:cNvPr id="21" name="Изображение 40" descr="ЛЗ3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6" y="2131945"/>
            <a:ext cx="1095462" cy="58038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53223" y="3124926"/>
            <a:ext cx="2486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i="1" dirty="0" smtClean="0">
                <a:latin typeface="Times New Roman"/>
                <a:cs typeface="Times New Roman"/>
              </a:rPr>
              <a:t>Первичная переработка древесины </a:t>
            </a:r>
            <a:endParaRPr lang="ru-RU" sz="1600" b="1" i="1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8196" y="1144614"/>
            <a:ext cx="1959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i="1" dirty="0" smtClean="0">
                <a:latin typeface="Times New Roman"/>
                <a:cs typeface="Times New Roman"/>
              </a:rPr>
              <a:t>Лесохозяйственная деятельность</a:t>
            </a:r>
            <a:endParaRPr lang="ru-RU" sz="1600" b="1" i="1" dirty="0">
              <a:latin typeface="Times New Roman"/>
              <a:cs typeface="Times New Roman"/>
            </a:endParaRPr>
          </a:p>
        </p:txBody>
      </p:sp>
      <p:sp>
        <p:nvSpPr>
          <p:cNvPr id="31" name="Line 7"/>
          <p:cNvSpPr/>
          <p:nvPr/>
        </p:nvSpPr>
        <p:spPr>
          <a:xfrm flipH="1">
            <a:off x="1085539" y="2071598"/>
            <a:ext cx="7499566" cy="0"/>
          </a:xfrm>
          <a:prstGeom prst="line">
            <a:avLst/>
          </a:prstGeom>
          <a:noFill/>
          <a:ln w="19050" cap="flat" cmpd="sng" algn="ctr">
            <a:solidFill>
              <a:srgbClr val="70AD47"/>
            </a:solidFill>
            <a:prstDash val="sysDash"/>
            <a:miter lim="800000"/>
          </a:ln>
          <a:effectLst/>
        </p:spPr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605" y="1139146"/>
            <a:ext cx="1113785" cy="50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131" y="1139144"/>
            <a:ext cx="1103084" cy="509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836" y="1139146"/>
            <a:ext cx="1107871" cy="50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26EE8E9-B344-48B7-9308-35EE535ACED5}"/>
              </a:ext>
            </a:extLst>
          </p:cNvPr>
          <p:cNvSpPr txBox="1"/>
          <p:nvPr/>
        </p:nvSpPr>
        <p:spPr>
          <a:xfrm>
            <a:off x="3330605" y="3189479"/>
            <a:ext cx="5205038" cy="523220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/>
                <a:cs typeface="Times New Roman"/>
              </a:rPr>
              <a:t>Производство продукции первичного лесопиления </a:t>
            </a:r>
          </a:p>
          <a:p>
            <a:pPr algn="ctr"/>
            <a:r>
              <a:rPr lang="ru-RU" sz="1400" dirty="0" smtClean="0">
                <a:latin typeface="Times New Roman"/>
                <a:cs typeface="Times New Roman"/>
              </a:rPr>
              <a:t>(пиломатериал, заготовки)</a:t>
            </a:r>
            <a:endParaRPr lang="ru-RU" sz="1400" dirty="0">
              <a:latin typeface="Times New Roman"/>
              <a:cs typeface="Times New Roman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26EE8E9-B344-48B7-9308-35EE535ACED5}"/>
              </a:ext>
            </a:extLst>
          </p:cNvPr>
          <p:cNvSpPr txBox="1"/>
          <p:nvPr/>
        </p:nvSpPr>
        <p:spPr>
          <a:xfrm>
            <a:off x="3339765" y="4044105"/>
            <a:ext cx="5195877" cy="954107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/>
                <a:cs typeface="Times New Roman"/>
              </a:rPr>
              <a:t>Производство </a:t>
            </a:r>
            <a:r>
              <a:rPr lang="ru-RU" sz="1400" dirty="0" smtClean="0">
                <a:latin typeface="Times New Roman"/>
                <a:cs typeface="Times New Roman"/>
              </a:rPr>
              <a:t>готовой продукции </a:t>
            </a:r>
          </a:p>
          <a:p>
            <a:pPr algn="ctr"/>
            <a:r>
              <a:rPr lang="ru-RU" sz="1400" dirty="0" smtClean="0">
                <a:latin typeface="Times New Roman"/>
                <a:cs typeface="Times New Roman"/>
              </a:rPr>
              <a:t>(древесные плиты, окна, двери, </a:t>
            </a:r>
            <a:r>
              <a:rPr lang="ru-RU" sz="1400" dirty="0">
                <a:latin typeface="Times New Roman"/>
                <a:cs typeface="Times New Roman"/>
              </a:rPr>
              <a:t>строительные </a:t>
            </a:r>
            <a:r>
              <a:rPr lang="ru-RU" sz="1400" dirty="0" smtClean="0">
                <a:latin typeface="Times New Roman"/>
                <a:cs typeface="Times New Roman"/>
              </a:rPr>
              <a:t>конструкции и изделия из древесины, деревянные дома, топливные гранулы и брикеты, прочие готовые изделия)</a:t>
            </a:r>
            <a:endParaRPr lang="ru-RU" sz="1400" dirty="0">
              <a:latin typeface="Times New Roman"/>
              <a:cs typeface="Times New Roman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5403067" y="2119314"/>
            <a:ext cx="3132576" cy="584775"/>
          </a:xfrm>
          <a:prstGeom prst="rect">
            <a:avLst/>
          </a:prstGeom>
          <a:solidFill>
            <a:srgbClr val="D7E4BD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1600" b="1" i="1" dirty="0">
                <a:latin typeface="Times New Roman"/>
                <a:cs typeface="Times New Roman"/>
              </a:rPr>
              <a:t>Услуги по </a:t>
            </a:r>
            <a:r>
              <a:rPr lang="ru-RU" sz="1600" b="1" i="1" dirty="0" smtClean="0">
                <a:latin typeface="Times New Roman"/>
                <a:cs typeface="Times New Roman"/>
              </a:rPr>
              <a:t>транспортировке древесины </a:t>
            </a:r>
            <a:endParaRPr lang="ru-RU" sz="1600" b="1" i="1" dirty="0">
              <a:latin typeface="Times New Roman"/>
              <a:cs typeface="Times New Roman"/>
            </a:endParaRPr>
          </a:p>
        </p:txBody>
      </p:sp>
      <p:sp>
        <p:nvSpPr>
          <p:cNvPr id="40" name="Line 7"/>
          <p:cNvSpPr/>
          <p:nvPr/>
        </p:nvSpPr>
        <p:spPr>
          <a:xfrm flipH="1">
            <a:off x="1085537" y="3131288"/>
            <a:ext cx="7499567" cy="0"/>
          </a:xfrm>
          <a:prstGeom prst="line">
            <a:avLst/>
          </a:prstGeom>
          <a:noFill/>
          <a:ln w="19050" cap="flat" cmpd="sng" algn="ctr">
            <a:solidFill>
              <a:srgbClr val="70AD47"/>
            </a:solidFill>
            <a:prstDash val="sysDash"/>
            <a:miter lim="800000"/>
          </a:ln>
          <a:effectLst/>
        </p:spPr>
      </p:sp>
      <p:sp>
        <p:nvSpPr>
          <p:cNvPr id="44" name="Стрелка вниз 43"/>
          <p:cNvSpPr/>
          <p:nvPr/>
        </p:nvSpPr>
        <p:spPr>
          <a:xfrm>
            <a:off x="5570919" y="3712699"/>
            <a:ext cx="259447" cy="331406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Стрелка вниз 53"/>
          <p:cNvSpPr/>
          <p:nvPr/>
        </p:nvSpPr>
        <p:spPr>
          <a:xfrm rot="16200000">
            <a:off x="4789907" y="1982587"/>
            <a:ext cx="259447" cy="879097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226EE8E9-B344-48B7-9308-35EE535ACED5}"/>
              </a:ext>
            </a:extLst>
          </p:cNvPr>
          <p:cNvSpPr txBox="1"/>
          <p:nvPr/>
        </p:nvSpPr>
        <p:spPr>
          <a:xfrm>
            <a:off x="3069343" y="1564215"/>
            <a:ext cx="1665826" cy="523220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/>
                <a:cs typeface="Times New Roman"/>
              </a:rPr>
              <a:t>Питомники и посадка леса</a:t>
            </a:r>
            <a:endParaRPr lang="ru-RU" sz="1400" dirty="0">
              <a:latin typeface="Times New Roman"/>
              <a:cs typeface="Times New Roman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226EE8E9-B344-48B7-9308-35EE535ACED5}"/>
              </a:ext>
            </a:extLst>
          </p:cNvPr>
          <p:cNvSpPr txBox="1"/>
          <p:nvPr/>
        </p:nvSpPr>
        <p:spPr>
          <a:xfrm>
            <a:off x="5192201" y="1553024"/>
            <a:ext cx="1598211" cy="523220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/>
                <a:cs typeface="Times New Roman"/>
              </a:rPr>
              <a:t>Охрана и тушение лесных пожаров</a:t>
            </a:r>
            <a:endParaRPr lang="ru-RU" sz="1400" dirty="0">
              <a:latin typeface="Times New Roman"/>
              <a:cs typeface="Times New Roman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226EE8E9-B344-48B7-9308-35EE535ACED5}"/>
              </a:ext>
            </a:extLst>
          </p:cNvPr>
          <p:cNvSpPr txBox="1"/>
          <p:nvPr/>
        </p:nvSpPr>
        <p:spPr>
          <a:xfrm>
            <a:off x="7184989" y="1564215"/>
            <a:ext cx="1598211" cy="307777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/>
                <a:cs typeface="Times New Roman"/>
              </a:rPr>
              <a:t>Охрана лесов</a:t>
            </a:r>
            <a:endParaRPr lang="ru-RU" sz="1400" dirty="0">
              <a:latin typeface="Times New Roman"/>
              <a:cs typeface="Times New Roman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26EE8E9-B344-48B7-9308-35EE535ACED5}"/>
              </a:ext>
            </a:extLst>
          </p:cNvPr>
          <p:cNvSpPr txBox="1"/>
          <p:nvPr/>
        </p:nvSpPr>
        <p:spPr>
          <a:xfrm>
            <a:off x="3051665" y="2623111"/>
            <a:ext cx="1665826" cy="523220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/>
                <a:cs typeface="Times New Roman"/>
              </a:rPr>
              <a:t>Заготовка древесины</a:t>
            </a:r>
            <a:endParaRPr lang="ru-RU" sz="1400" dirty="0"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3223" y="3859876"/>
            <a:ext cx="2486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i="1" dirty="0" smtClean="0">
                <a:latin typeface="Times New Roman"/>
                <a:cs typeface="Times New Roman"/>
              </a:rPr>
              <a:t>Глубокая переработка древесины </a:t>
            </a:r>
            <a:endParaRPr lang="ru-RU" sz="1600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353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0187" y="117470"/>
            <a:ext cx="7941734" cy="939800"/>
          </a:xfrm>
        </p:spPr>
        <p:txBody>
          <a:bodyPr/>
          <a:lstStyle/>
          <a:p>
            <a:r>
              <a:rPr lang="ru-RU" altLang="ru-RU" sz="1800" dirty="0" smtClean="0"/>
              <a:t>ПРИМЕР КАРТЫ-СХЕМЫ ЗАПАДНОГО </a:t>
            </a:r>
            <a:br>
              <a:rPr lang="ru-RU" altLang="ru-RU" sz="1800" dirty="0" smtClean="0"/>
            </a:br>
            <a:r>
              <a:rPr lang="ru-RU" altLang="ru-RU" sz="1800" dirty="0" smtClean="0"/>
              <a:t>ЛЕСОПРОМЫШЛЕННОГО КЛАСТЕРА  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961582" y="4787107"/>
            <a:ext cx="2133600" cy="357188"/>
          </a:xfrm>
        </p:spPr>
        <p:txBody>
          <a:bodyPr/>
          <a:lstStyle/>
          <a:p>
            <a:fld id="{C16009F4-3D4F-4C58-8D73-5CE2753AEFFC}" type="slidenum">
              <a:rPr lang="ru-RU" altLang="ru-RU" smtClean="0"/>
              <a:pPr/>
              <a:t>11</a:t>
            </a:fld>
            <a:endParaRPr lang="ru-RU" altLang="ru-RU" dirty="0"/>
          </a:p>
        </p:txBody>
      </p:sp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42723" y="136294"/>
            <a:ext cx="710500" cy="882000"/>
          </a:xfrm>
          <a:prstGeom prst="rect">
            <a:avLst/>
          </a:prstGeom>
          <a:noFill/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37347"/>
              </p:ext>
            </p:extLst>
          </p:nvPr>
        </p:nvGraphicFramePr>
        <p:xfrm>
          <a:off x="576800" y="945897"/>
          <a:ext cx="3725352" cy="2217420"/>
        </p:xfrm>
        <a:graphic>
          <a:graphicData uri="http://schemas.openxmlformats.org/drawingml/2006/table">
            <a:tbl>
              <a:tblPr/>
              <a:tblGrid>
                <a:gridCol w="406977"/>
                <a:gridCol w="3318375"/>
              </a:tblGrid>
              <a:tr h="11258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Переработка древесины: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ru-RU" alt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Производство фанеры  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ru-RU" alt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Планируемое производство фанеры 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ru-RU" alt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Производство пиломатериалов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ru-RU" alt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Планируемое производство пиломатериалов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 Древесные топливные гранулы, </a:t>
                      </a:r>
                      <a:r>
                        <a:rPr kumimoji="0" lang="ru-RU" alt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пеллеты</a:t>
                      </a:r>
                      <a:endParaRPr kumimoji="0" lang="ru-RU" alt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7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 Окна, двери</a:t>
                      </a:r>
                    </a:p>
                  </a:txBody>
                  <a:tcPr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3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 Количество зарегистрированных организаций ЛПК</a:t>
                      </a:r>
                    </a:p>
                  </a:txBody>
                  <a:tcPr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" name="Скругленный прямоугольник 112"/>
          <p:cNvSpPr/>
          <p:nvPr/>
        </p:nvSpPr>
        <p:spPr>
          <a:xfrm>
            <a:off x="851383" y="2243715"/>
            <a:ext cx="138697" cy="110029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600"/>
          </a:p>
        </p:txBody>
      </p:sp>
      <p:sp>
        <p:nvSpPr>
          <p:cNvPr id="114" name="Скругленный прямоугольник 113"/>
          <p:cNvSpPr/>
          <p:nvPr/>
        </p:nvSpPr>
        <p:spPr>
          <a:xfrm>
            <a:off x="849386" y="2518352"/>
            <a:ext cx="138697" cy="110029"/>
          </a:xfrm>
          <a:prstGeom prst="roundRect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600"/>
          </a:p>
        </p:txBody>
      </p:sp>
      <p:sp>
        <p:nvSpPr>
          <p:cNvPr id="115" name="Скругленный прямоугольник 114"/>
          <p:cNvSpPr/>
          <p:nvPr/>
        </p:nvSpPr>
        <p:spPr>
          <a:xfrm>
            <a:off x="834212" y="2785557"/>
            <a:ext cx="173037" cy="12977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ru-RU" sz="1100" b="1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11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73" y="1582495"/>
            <a:ext cx="294320" cy="3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91" y="1185763"/>
            <a:ext cx="2682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Блок-схема: объединение 117"/>
          <p:cNvSpPr/>
          <p:nvPr/>
        </p:nvSpPr>
        <p:spPr>
          <a:xfrm>
            <a:off x="849387" y="1417538"/>
            <a:ext cx="140693" cy="124981"/>
          </a:xfrm>
          <a:prstGeom prst="flowChartMerg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600" dirty="0"/>
          </a:p>
        </p:txBody>
      </p:sp>
      <p:sp>
        <p:nvSpPr>
          <p:cNvPr id="120" name="Блок-схема: объединение 119"/>
          <p:cNvSpPr/>
          <p:nvPr/>
        </p:nvSpPr>
        <p:spPr>
          <a:xfrm>
            <a:off x="849386" y="1815642"/>
            <a:ext cx="140694" cy="135677"/>
          </a:xfrm>
          <a:prstGeom prst="flowChartMerge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600"/>
          </a:p>
        </p:txBody>
      </p:sp>
      <p:grpSp>
        <p:nvGrpSpPr>
          <p:cNvPr id="78" name="Group 6"/>
          <p:cNvGrpSpPr>
            <a:grpSpLocks noChangeAspect="1"/>
          </p:cNvGrpSpPr>
          <p:nvPr/>
        </p:nvGrpSpPr>
        <p:grpSpPr bwMode="auto">
          <a:xfrm rot="20390402">
            <a:off x="3943578" y="708128"/>
            <a:ext cx="4484741" cy="4471222"/>
            <a:chOff x="343" y="641"/>
            <a:chExt cx="2322" cy="2315"/>
          </a:xfrm>
          <a:solidFill>
            <a:srgbClr val="F79646">
              <a:lumMod val="75000"/>
            </a:srgbClr>
          </a:solidFill>
        </p:grpSpPr>
        <p:sp>
          <p:nvSpPr>
            <p:cNvPr id="79" name="Freeform 23"/>
            <p:cNvSpPr>
              <a:spLocks/>
            </p:cNvSpPr>
            <p:nvPr/>
          </p:nvSpPr>
          <p:spPr bwMode="auto">
            <a:xfrm>
              <a:off x="1552" y="931"/>
              <a:ext cx="518" cy="844"/>
            </a:xfrm>
            <a:custGeom>
              <a:avLst/>
              <a:gdLst>
                <a:gd name="T0" fmla="*/ 127 w 518"/>
                <a:gd name="T1" fmla="*/ 19 h 844"/>
                <a:gd name="T2" fmla="*/ 210 w 518"/>
                <a:gd name="T3" fmla="*/ 25 h 844"/>
                <a:gd name="T4" fmla="*/ 295 w 518"/>
                <a:gd name="T5" fmla="*/ 37 h 844"/>
                <a:gd name="T6" fmla="*/ 355 w 518"/>
                <a:gd name="T7" fmla="*/ 0 h 844"/>
                <a:gd name="T8" fmla="*/ 416 w 518"/>
                <a:gd name="T9" fmla="*/ 85 h 844"/>
                <a:gd name="T10" fmla="*/ 439 w 518"/>
                <a:gd name="T11" fmla="*/ 134 h 844"/>
                <a:gd name="T12" fmla="*/ 457 w 518"/>
                <a:gd name="T13" fmla="*/ 171 h 844"/>
                <a:gd name="T14" fmla="*/ 451 w 518"/>
                <a:gd name="T15" fmla="*/ 207 h 844"/>
                <a:gd name="T16" fmla="*/ 402 w 518"/>
                <a:gd name="T17" fmla="*/ 237 h 844"/>
                <a:gd name="T18" fmla="*/ 451 w 518"/>
                <a:gd name="T19" fmla="*/ 261 h 844"/>
                <a:gd name="T20" fmla="*/ 451 w 518"/>
                <a:gd name="T21" fmla="*/ 285 h 844"/>
                <a:gd name="T22" fmla="*/ 451 w 518"/>
                <a:gd name="T23" fmla="*/ 315 h 844"/>
                <a:gd name="T24" fmla="*/ 445 w 518"/>
                <a:gd name="T25" fmla="*/ 340 h 844"/>
                <a:gd name="T26" fmla="*/ 469 w 518"/>
                <a:gd name="T27" fmla="*/ 364 h 844"/>
                <a:gd name="T28" fmla="*/ 475 w 518"/>
                <a:gd name="T29" fmla="*/ 395 h 844"/>
                <a:gd name="T30" fmla="*/ 518 w 518"/>
                <a:gd name="T31" fmla="*/ 461 h 844"/>
                <a:gd name="T32" fmla="*/ 487 w 518"/>
                <a:gd name="T33" fmla="*/ 491 h 844"/>
                <a:gd name="T34" fmla="*/ 445 w 518"/>
                <a:gd name="T35" fmla="*/ 510 h 844"/>
                <a:gd name="T36" fmla="*/ 390 w 518"/>
                <a:gd name="T37" fmla="*/ 522 h 844"/>
                <a:gd name="T38" fmla="*/ 355 w 518"/>
                <a:gd name="T39" fmla="*/ 552 h 844"/>
                <a:gd name="T40" fmla="*/ 373 w 518"/>
                <a:gd name="T41" fmla="*/ 583 h 844"/>
                <a:gd name="T42" fmla="*/ 390 w 518"/>
                <a:gd name="T43" fmla="*/ 637 h 844"/>
                <a:gd name="T44" fmla="*/ 379 w 518"/>
                <a:gd name="T45" fmla="*/ 686 h 844"/>
                <a:gd name="T46" fmla="*/ 343 w 518"/>
                <a:gd name="T47" fmla="*/ 698 h 844"/>
                <a:gd name="T48" fmla="*/ 343 w 518"/>
                <a:gd name="T49" fmla="*/ 729 h 844"/>
                <a:gd name="T50" fmla="*/ 331 w 518"/>
                <a:gd name="T51" fmla="*/ 752 h 844"/>
                <a:gd name="T52" fmla="*/ 295 w 518"/>
                <a:gd name="T53" fmla="*/ 776 h 844"/>
                <a:gd name="T54" fmla="*/ 246 w 518"/>
                <a:gd name="T55" fmla="*/ 776 h 844"/>
                <a:gd name="T56" fmla="*/ 205 w 518"/>
                <a:gd name="T57" fmla="*/ 837 h 844"/>
                <a:gd name="T58" fmla="*/ 168 w 518"/>
                <a:gd name="T59" fmla="*/ 825 h 844"/>
                <a:gd name="T60" fmla="*/ 139 w 518"/>
                <a:gd name="T61" fmla="*/ 819 h 844"/>
                <a:gd name="T62" fmla="*/ 156 w 518"/>
                <a:gd name="T63" fmla="*/ 788 h 844"/>
                <a:gd name="T64" fmla="*/ 127 w 518"/>
                <a:gd name="T65" fmla="*/ 758 h 844"/>
                <a:gd name="T66" fmla="*/ 96 w 518"/>
                <a:gd name="T67" fmla="*/ 734 h 844"/>
                <a:gd name="T68" fmla="*/ 139 w 518"/>
                <a:gd name="T69" fmla="*/ 698 h 844"/>
                <a:gd name="T70" fmla="*/ 144 w 518"/>
                <a:gd name="T71" fmla="*/ 668 h 844"/>
                <a:gd name="T72" fmla="*/ 102 w 518"/>
                <a:gd name="T73" fmla="*/ 619 h 844"/>
                <a:gd name="T74" fmla="*/ 96 w 518"/>
                <a:gd name="T75" fmla="*/ 595 h 844"/>
                <a:gd name="T76" fmla="*/ 78 w 518"/>
                <a:gd name="T77" fmla="*/ 576 h 844"/>
                <a:gd name="T78" fmla="*/ 66 w 518"/>
                <a:gd name="T79" fmla="*/ 546 h 844"/>
                <a:gd name="T80" fmla="*/ 30 w 518"/>
                <a:gd name="T81" fmla="*/ 522 h 844"/>
                <a:gd name="T82" fmla="*/ 12 w 518"/>
                <a:gd name="T83" fmla="*/ 491 h 844"/>
                <a:gd name="T84" fmla="*/ 23 w 518"/>
                <a:gd name="T85" fmla="*/ 449 h 844"/>
                <a:gd name="T86" fmla="*/ 18 w 518"/>
                <a:gd name="T87" fmla="*/ 413 h 844"/>
                <a:gd name="T88" fmla="*/ 30 w 518"/>
                <a:gd name="T89" fmla="*/ 364 h 844"/>
                <a:gd name="T90" fmla="*/ 0 w 518"/>
                <a:gd name="T91" fmla="*/ 329 h 844"/>
                <a:gd name="T92" fmla="*/ 42 w 518"/>
                <a:gd name="T93" fmla="*/ 231 h 844"/>
                <a:gd name="T94" fmla="*/ 54 w 518"/>
                <a:gd name="T95" fmla="*/ 200 h 844"/>
                <a:gd name="T96" fmla="*/ 49 w 518"/>
                <a:gd name="T97" fmla="*/ 146 h 844"/>
                <a:gd name="T98" fmla="*/ 42 w 518"/>
                <a:gd name="T99" fmla="*/ 110 h 844"/>
                <a:gd name="T100" fmla="*/ 61 w 518"/>
                <a:gd name="T101" fmla="*/ 56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18" h="844">
                  <a:moveTo>
                    <a:pt x="72" y="25"/>
                  </a:moveTo>
                  <a:lnTo>
                    <a:pt x="84" y="30"/>
                  </a:lnTo>
                  <a:lnTo>
                    <a:pt x="84" y="7"/>
                  </a:lnTo>
                  <a:lnTo>
                    <a:pt x="96" y="13"/>
                  </a:lnTo>
                  <a:lnTo>
                    <a:pt x="127" y="19"/>
                  </a:lnTo>
                  <a:lnTo>
                    <a:pt x="132" y="30"/>
                  </a:lnTo>
                  <a:lnTo>
                    <a:pt x="151" y="25"/>
                  </a:lnTo>
                  <a:lnTo>
                    <a:pt x="175" y="0"/>
                  </a:lnTo>
                  <a:lnTo>
                    <a:pt x="198" y="25"/>
                  </a:lnTo>
                  <a:lnTo>
                    <a:pt x="210" y="25"/>
                  </a:lnTo>
                  <a:lnTo>
                    <a:pt x="222" y="13"/>
                  </a:lnTo>
                  <a:lnTo>
                    <a:pt x="241" y="7"/>
                  </a:lnTo>
                  <a:lnTo>
                    <a:pt x="265" y="25"/>
                  </a:lnTo>
                  <a:lnTo>
                    <a:pt x="277" y="49"/>
                  </a:lnTo>
                  <a:lnTo>
                    <a:pt x="295" y="37"/>
                  </a:lnTo>
                  <a:lnTo>
                    <a:pt x="307" y="61"/>
                  </a:lnTo>
                  <a:lnTo>
                    <a:pt x="331" y="56"/>
                  </a:lnTo>
                  <a:lnTo>
                    <a:pt x="343" y="37"/>
                  </a:lnTo>
                  <a:lnTo>
                    <a:pt x="337" y="19"/>
                  </a:lnTo>
                  <a:lnTo>
                    <a:pt x="355" y="0"/>
                  </a:lnTo>
                  <a:lnTo>
                    <a:pt x="373" y="7"/>
                  </a:lnTo>
                  <a:lnTo>
                    <a:pt x="379" y="37"/>
                  </a:lnTo>
                  <a:lnTo>
                    <a:pt x="367" y="42"/>
                  </a:lnTo>
                  <a:lnTo>
                    <a:pt x="379" y="61"/>
                  </a:lnTo>
                  <a:lnTo>
                    <a:pt x="416" y="85"/>
                  </a:lnTo>
                  <a:lnTo>
                    <a:pt x="409" y="85"/>
                  </a:lnTo>
                  <a:lnTo>
                    <a:pt x="421" y="110"/>
                  </a:lnTo>
                  <a:lnTo>
                    <a:pt x="428" y="115"/>
                  </a:lnTo>
                  <a:lnTo>
                    <a:pt x="433" y="122"/>
                  </a:lnTo>
                  <a:lnTo>
                    <a:pt x="439" y="134"/>
                  </a:lnTo>
                  <a:lnTo>
                    <a:pt x="451" y="140"/>
                  </a:lnTo>
                  <a:lnTo>
                    <a:pt x="469" y="152"/>
                  </a:lnTo>
                  <a:lnTo>
                    <a:pt x="469" y="171"/>
                  </a:lnTo>
                  <a:lnTo>
                    <a:pt x="463" y="171"/>
                  </a:lnTo>
                  <a:lnTo>
                    <a:pt x="457" y="171"/>
                  </a:lnTo>
                  <a:lnTo>
                    <a:pt x="451" y="171"/>
                  </a:lnTo>
                  <a:lnTo>
                    <a:pt x="451" y="176"/>
                  </a:lnTo>
                  <a:lnTo>
                    <a:pt x="451" y="183"/>
                  </a:lnTo>
                  <a:lnTo>
                    <a:pt x="457" y="195"/>
                  </a:lnTo>
                  <a:lnTo>
                    <a:pt x="451" y="207"/>
                  </a:lnTo>
                  <a:lnTo>
                    <a:pt x="433" y="225"/>
                  </a:lnTo>
                  <a:lnTo>
                    <a:pt x="421" y="225"/>
                  </a:lnTo>
                  <a:lnTo>
                    <a:pt x="416" y="225"/>
                  </a:lnTo>
                  <a:lnTo>
                    <a:pt x="409" y="237"/>
                  </a:lnTo>
                  <a:lnTo>
                    <a:pt x="402" y="237"/>
                  </a:lnTo>
                  <a:lnTo>
                    <a:pt x="402" y="249"/>
                  </a:lnTo>
                  <a:lnTo>
                    <a:pt x="409" y="256"/>
                  </a:lnTo>
                  <a:lnTo>
                    <a:pt x="428" y="261"/>
                  </a:lnTo>
                  <a:lnTo>
                    <a:pt x="433" y="268"/>
                  </a:lnTo>
                  <a:lnTo>
                    <a:pt x="451" y="261"/>
                  </a:lnTo>
                  <a:lnTo>
                    <a:pt x="457" y="261"/>
                  </a:lnTo>
                  <a:lnTo>
                    <a:pt x="469" y="280"/>
                  </a:lnTo>
                  <a:lnTo>
                    <a:pt x="469" y="291"/>
                  </a:lnTo>
                  <a:lnTo>
                    <a:pt x="463" y="291"/>
                  </a:lnTo>
                  <a:lnTo>
                    <a:pt x="451" y="285"/>
                  </a:lnTo>
                  <a:lnTo>
                    <a:pt x="445" y="285"/>
                  </a:lnTo>
                  <a:lnTo>
                    <a:pt x="439" y="291"/>
                  </a:lnTo>
                  <a:lnTo>
                    <a:pt x="439" y="298"/>
                  </a:lnTo>
                  <a:lnTo>
                    <a:pt x="445" y="315"/>
                  </a:lnTo>
                  <a:lnTo>
                    <a:pt x="451" y="315"/>
                  </a:lnTo>
                  <a:lnTo>
                    <a:pt x="451" y="322"/>
                  </a:lnTo>
                  <a:lnTo>
                    <a:pt x="445" y="329"/>
                  </a:lnTo>
                  <a:lnTo>
                    <a:pt x="439" y="329"/>
                  </a:lnTo>
                  <a:lnTo>
                    <a:pt x="433" y="334"/>
                  </a:lnTo>
                  <a:lnTo>
                    <a:pt x="445" y="340"/>
                  </a:lnTo>
                  <a:lnTo>
                    <a:pt x="457" y="340"/>
                  </a:lnTo>
                  <a:lnTo>
                    <a:pt x="469" y="346"/>
                  </a:lnTo>
                  <a:lnTo>
                    <a:pt x="469" y="352"/>
                  </a:lnTo>
                  <a:lnTo>
                    <a:pt x="475" y="358"/>
                  </a:lnTo>
                  <a:lnTo>
                    <a:pt x="469" y="364"/>
                  </a:lnTo>
                  <a:lnTo>
                    <a:pt x="469" y="371"/>
                  </a:lnTo>
                  <a:lnTo>
                    <a:pt x="481" y="376"/>
                  </a:lnTo>
                  <a:lnTo>
                    <a:pt x="475" y="383"/>
                  </a:lnTo>
                  <a:lnTo>
                    <a:pt x="475" y="388"/>
                  </a:lnTo>
                  <a:lnTo>
                    <a:pt x="475" y="395"/>
                  </a:lnTo>
                  <a:lnTo>
                    <a:pt x="475" y="407"/>
                  </a:lnTo>
                  <a:lnTo>
                    <a:pt x="487" y="413"/>
                  </a:lnTo>
                  <a:lnTo>
                    <a:pt x="511" y="437"/>
                  </a:lnTo>
                  <a:lnTo>
                    <a:pt x="518" y="449"/>
                  </a:lnTo>
                  <a:lnTo>
                    <a:pt x="518" y="461"/>
                  </a:lnTo>
                  <a:lnTo>
                    <a:pt x="518" y="468"/>
                  </a:lnTo>
                  <a:lnTo>
                    <a:pt x="506" y="473"/>
                  </a:lnTo>
                  <a:lnTo>
                    <a:pt x="499" y="473"/>
                  </a:lnTo>
                  <a:lnTo>
                    <a:pt x="494" y="480"/>
                  </a:lnTo>
                  <a:lnTo>
                    <a:pt x="487" y="491"/>
                  </a:lnTo>
                  <a:lnTo>
                    <a:pt x="481" y="498"/>
                  </a:lnTo>
                  <a:lnTo>
                    <a:pt x="469" y="503"/>
                  </a:lnTo>
                  <a:lnTo>
                    <a:pt x="463" y="503"/>
                  </a:lnTo>
                  <a:lnTo>
                    <a:pt x="457" y="510"/>
                  </a:lnTo>
                  <a:lnTo>
                    <a:pt x="445" y="510"/>
                  </a:lnTo>
                  <a:lnTo>
                    <a:pt x="433" y="510"/>
                  </a:lnTo>
                  <a:lnTo>
                    <a:pt x="421" y="510"/>
                  </a:lnTo>
                  <a:lnTo>
                    <a:pt x="416" y="503"/>
                  </a:lnTo>
                  <a:lnTo>
                    <a:pt x="402" y="510"/>
                  </a:lnTo>
                  <a:lnTo>
                    <a:pt x="390" y="522"/>
                  </a:lnTo>
                  <a:lnTo>
                    <a:pt x="379" y="529"/>
                  </a:lnTo>
                  <a:lnTo>
                    <a:pt x="373" y="540"/>
                  </a:lnTo>
                  <a:lnTo>
                    <a:pt x="367" y="546"/>
                  </a:lnTo>
                  <a:lnTo>
                    <a:pt x="361" y="546"/>
                  </a:lnTo>
                  <a:lnTo>
                    <a:pt x="355" y="552"/>
                  </a:lnTo>
                  <a:lnTo>
                    <a:pt x="349" y="564"/>
                  </a:lnTo>
                  <a:lnTo>
                    <a:pt x="349" y="571"/>
                  </a:lnTo>
                  <a:lnTo>
                    <a:pt x="355" y="576"/>
                  </a:lnTo>
                  <a:lnTo>
                    <a:pt x="367" y="583"/>
                  </a:lnTo>
                  <a:lnTo>
                    <a:pt x="373" y="583"/>
                  </a:lnTo>
                  <a:lnTo>
                    <a:pt x="385" y="595"/>
                  </a:lnTo>
                  <a:lnTo>
                    <a:pt x="385" y="600"/>
                  </a:lnTo>
                  <a:lnTo>
                    <a:pt x="385" y="613"/>
                  </a:lnTo>
                  <a:lnTo>
                    <a:pt x="390" y="631"/>
                  </a:lnTo>
                  <a:lnTo>
                    <a:pt x="390" y="637"/>
                  </a:lnTo>
                  <a:lnTo>
                    <a:pt x="397" y="649"/>
                  </a:lnTo>
                  <a:lnTo>
                    <a:pt x="402" y="656"/>
                  </a:lnTo>
                  <a:lnTo>
                    <a:pt x="409" y="656"/>
                  </a:lnTo>
                  <a:lnTo>
                    <a:pt x="402" y="661"/>
                  </a:lnTo>
                  <a:lnTo>
                    <a:pt x="379" y="686"/>
                  </a:lnTo>
                  <a:lnTo>
                    <a:pt x="361" y="710"/>
                  </a:lnTo>
                  <a:lnTo>
                    <a:pt x="355" y="715"/>
                  </a:lnTo>
                  <a:lnTo>
                    <a:pt x="349" y="710"/>
                  </a:lnTo>
                  <a:lnTo>
                    <a:pt x="349" y="698"/>
                  </a:lnTo>
                  <a:lnTo>
                    <a:pt x="343" y="698"/>
                  </a:lnTo>
                  <a:lnTo>
                    <a:pt x="337" y="703"/>
                  </a:lnTo>
                  <a:lnTo>
                    <a:pt x="337" y="710"/>
                  </a:lnTo>
                  <a:lnTo>
                    <a:pt x="337" y="715"/>
                  </a:lnTo>
                  <a:lnTo>
                    <a:pt x="343" y="722"/>
                  </a:lnTo>
                  <a:lnTo>
                    <a:pt x="343" y="729"/>
                  </a:lnTo>
                  <a:lnTo>
                    <a:pt x="337" y="734"/>
                  </a:lnTo>
                  <a:lnTo>
                    <a:pt x="343" y="746"/>
                  </a:lnTo>
                  <a:lnTo>
                    <a:pt x="343" y="752"/>
                  </a:lnTo>
                  <a:lnTo>
                    <a:pt x="337" y="752"/>
                  </a:lnTo>
                  <a:lnTo>
                    <a:pt x="331" y="752"/>
                  </a:lnTo>
                  <a:lnTo>
                    <a:pt x="324" y="752"/>
                  </a:lnTo>
                  <a:lnTo>
                    <a:pt x="312" y="758"/>
                  </a:lnTo>
                  <a:lnTo>
                    <a:pt x="307" y="758"/>
                  </a:lnTo>
                  <a:lnTo>
                    <a:pt x="300" y="771"/>
                  </a:lnTo>
                  <a:lnTo>
                    <a:pt x="295" y="776"/>
                  </a:lnTo>
                  <a:lnTo>
                    <a:pt x="288" y="776"/>
                  </a:lnTo>
                  <a:lnTo>
                    <a:pt x="277" y="783"/>
                  </a:lnTo>
                  <a:lnTo>
                    <a:pt x="271" y="783"/>
                  </a:lnTo>
                  <a:lnTo>
                    <a:pt x="259" y="783"/>
                  </a:lnTo>
                  <a:lnTo>
                    <a:pt x="246" y="776"/>
                  </a:lnTo>
                  <a:lnTo>
                    <a:pt x="241" y="783"/>
                  </a:lnTo>
                  <a:lnTo>
                    <a:pt x="217" y="807"/>
                  </a:lnTo>
                  <a:lnTo>
                    <a:pt x="217" y="819"/>
                  </a:lnTo>
                  <a:lnTo>
                    <a:pt x="217" y="825"/>
                  </a:lnTo>
                  <a:lnTo>
                    <a:pt x="205" y="837"/>
                  </a:lnTo>
                  <a:lnTo>
                    <a:pt x="198" y="844"/>
                  </a:lnTo>
                  <a:lnTo>
                    <a:pt x="193" y="844"/>
                  </a:lnTo>
                  <a:lnTo>
                    <a:pt x="186" y="837"/>
                  </a:lnTo>
                  <a:lnTo>
                    <a:pt x="180" y="825"/>
                  </a:lnTo>
                  <a:lnTo>
                    <a:pt x="168" y="825"/>
                  </a:lnTo>
                  <a:lnTo>
                    <a:pt x="156" y="831"/>
                  </a:lnTo>
                  <a:lnTo>
                    <a:pt x="156" y="837"/>
                  </a:lnTo>
                  <a:lnTo>
                    <a:pt x="151" y="837"/>
                  </a:lnTo>
                  <a:lnTo>
                    <a:pt x="139" y="831"/>
                  </a:lnTo>
                  <a:lnTo>
                    <a:pt x="139" y="819"/>
                  </a:lnTo>
                  <a:lnTo>
                    <a:pt x="144" y="813"/>
                  </a:lnTo>
                  <a:lnTo>
                    <a:pt x="151" y="807"/>
                  </a:lnTo>
                  <a:lnTo>
                    <a:pt x="144" y="801"/>
                  </a:lnTo>
                  <a:lnTo>
                    <a:pt x="144" y="788"/>
                  </a:lnTo>
                  <a:lnTo>
                    <a:pt x="156" y="788"/>
                  </a:lnTo>
                  <a:lnTo>
                    <a:pt x="156" y="771"/>
                  </a:lnTo>
                  <a:lnTo>
                    <a:pt x="144" y="764"/>
                  </a:lnTo>
                  <a:lnTo>
                    <a:pt x="132" y="752"/>
                  </a:lnTo>
                  <a:lnTo>
                    <a:pt x="127" y="752"/>
                  </a:lnTo>
                  <a:lnTo>
                    <a:pt x="127" y="758"/>
                  </a:lnTo>
                  <a:lnTo>
                    <a:pt x="115" y="758"/>
                  </a:lnTo>
                  <a:lnTo>
                    <a:pt x="102" y="758"/>
                  </a:lnTo>
                  <a:lnTo>
                    <a:pt x="96" y="752"/>
                  </a:lnTo>
                  <a:lnTo>
                    <a:pt x="90" y="741"/>
                  </a:lnTo>
                  <a:lnTo>
                    <a:pt x="96" y="734"/>
                  </a:lnTo>
                  <a:lnTo>
                    <a:pt x="115" y="734"/>
                  </a:lnTo>
                  <a:lnTo>
                    <a:pt x="115" y="722"/>
                  </a:lnTo>
                  <a:lnTo>
                    <a:pt x="120" y="710"/>
                  </a:lnTo>
                  <a:lnTo>
                    <a:pt x="127" y="703"/>
                  </a:lnTo>
                  <a:lnTo>
                    <a:pt x="139" y="698"/>
                  </a:lnTo>
                  <a:lnTo>
                    <a:pt x="139" y="691"/>
                  </a:lnTo>
                  <a:lnTo>
                    <a:pt x="151" y="691"/>
                  </a:lnTo>
                  <a:lnTo>
                    <a:pt x="151" y="680"/>
                  </a:lnTo>
                  <a:lnTo>
                    <a:pt x="144" y="673"/>
                  </a:lnTo>
                  <a:lnTo>
                    <a:pt x="144" y="668"/>
                  </a:lnTo>
                  <a:lnTo>
                    <a:pt x="127" y="656"/>
                  </a:lnTo>
                  <a:lnTo>
                    <a:pt x="115" y="649"/>
                  </a:lnTo>
                  <a:lnTo>
                    <a:pt x="115" y="637"/>
                  </a:lnTo>
                  <a:lnTo>
                    <a:pt x="102" y="625"/>
                  </a:lnTo>
                  <a:lnTo>
                    <a:pt x="102" y="619"/>
                  </a:lnTo>
                  <a:lnTo>
                    <a:pt x="90" y="619"/>
                  </a:lnTo>
                  <a:lnTo>
                    <a:pt x="84" y="607"/>
                  </a:lnTo>
                  <a:lnTo>
                    <a:pt x="84" y="600"/>
                  </a:lnTo>
                  <a:lnTo>
                    <a:pt x="90" y="607"/>
                  </a:lnTo>
                  <a:lnTo>
                    <a:pt x="96" y="595"/>
                  </a:lnTo>
                  <a:lnTo>
                    <a:pt x="84" y="588"/>
                  </a:lnTo>
                  <a:lnTo>
                    <a:pt x="78" y="600"/>
                  </a:lnTo>
                  <a:lnTo>
                    <a:pt x="72" y="595"/>
                  </a:lnTo>
                  <a:lnTo>
                    <a:pt x="78" y="583"/>
                  </a:lnTo>
                  <a:lnTo>
                    <a:pt x="78" y="576"/>
                  </a:lnTo>
                  <a:lnTo>
                    <a:pt x="72" y="564"/>
                  </a:lnTo>
                  <a:lnTo>
                    <a:pt x="66" y="564"/>
                  </a:lnTo>
                  <a:lnTo>
                    <a:pt x="66" y="558"/>
                  </a:lnTo>
                  <a:lnTo>
                    <a:pt x="66" y="552"/>
                  </a:lnTo>
                  <a:lnTo>
                    <a:pt x="66" y="546"/>
                  </a:lnTo>
                  <a:lnTo>
                    <a:pt x="54" y="552"/>
                  </a:lnTo>
                  <a:lnTo>
                    <a:pt x="49" y="540"/>
                  </a:lnTo>
                  <a:lnTo>
                    <a:pt x="42" y="540"/>
                  </a:lnTo>
                  <a:lnTo>
                    <a:pt x="42" y="529"/>
                  </a:lnTo>
                  <a:lnTo>
                    <a:pt x="30" y="522"/>
                  </a:lnTo>
                  <a:lnTo>
                    <a:pt x="23" y="515"/>
                  </a:lnTo>
                  <a:lnTo>
                    <a:pt x="23" y="510"/>
                  </a:lnTo>
                  <a:lnTo>
                    <a:pt x="12" y="515"/>
                  </a:lnTo>
                  <a:lnTo>
                    <a:pt x="12" y="510"/>
                  </a:lnTo>
                  <a:lnTo>
                    <a:pt x="12" y="491"/>
                  </a:lnTo>
                  <a:lnTo>
                    <a:pt x="18" y="480"/>
                  </a:lnTo>
                  <a:lnTo>
                    <a:pt x="12" y="473"/>
                  </a:lnTo>
                  <a:lnTo>
                    <a:pt x="6" y="473"/>
                  </a:lnTo>
                  <a:lnTo>
                    <a:pt x="18" y="456"/>
                  </a:lnTo>
                  <a:lnTo>
                    <a:pt x="23" y="449"/>
                  </a:lnTo>
                  <a:lnTo>
                    <a:pt x="30" y="449"/>
                  </a:lnTo>
                  <a:lnTo>
                    <a:pt x="23" y="442"/>
                  </a:lnTo>
                  <a:lnTo>
                    <a:pt x="23" y="431"/>
                  </a:lnTo>
                  <a:lnTo>
                    <a:pt x="12" y="425"/>
                  </a:lnTo>
                  <a:lnTo>
                    <a:pt x="18" y="413"/>
                  </a:lnTo>
                  <a:lnTo>
                    <a:pt x="12" y="413"/>
                  </a:lnTo>
                  <a:lnTo>
                    <a:pt x="18" y="400"/>
                  </a:lnTo>
                  <a:lnTo>
                    <a:pt x="12" y="395"/>
                  </a:lnTo>
                  <a:lnTo>
                    <a:pt x="30" y="376"/>
                  </a:lnTo>
                  <a:lnTo>
                    <a:pt x="30" y="364"/>
                  </a:lnTo>
                  <a:lnTo>
                    <a:pt x="23" y="352"/>
                  </a:lnTo>
                  <a:lnTo>
                    <a:pt x="12" y="358"/>
                  </a:lnTo>
                  <a:lnTo>
                    <a:pt x="6" y="352"/>
                  </a:lnTo>
                  <a:lnTo>
                    <a:pt x="0" y="334"/>
                  </a:lnTo>
                  <a:lnTo>
                    <a:pt x="0" y="329"/>
                  </a:lnTo>
                  <a:lnTo>
                    <a:pt x="0" y="310"/>
                  </a:lnTo>
                  <a:lnTo>
                    <a:pt x="12" y="291"/>
                  </a:lnTo>
                  <a:lnTo>
                    <a:pt x="30" y="273"/>
                  </a:lnTo>
                  <a:lnTo>
                    <a:pt x="37" y="268"/>
                  </a:lnTo>
                  <a:lnTo>
                    <a:pt x="42" y="231"/>
                  </a:lnTo>
                  <a:lnTo>
                    <a:pt x="42" y="219"/>
                  </a:lnTo>
                  <a:lnTo>
                    <a:pt x="42" y="207"/>
                  </a:lnTo>
                  <a:lnTo>
                    <a:pt x="42" y="200"/>
                  </a:lnTo>
                  <a:lnTo>
                    <a:pt x="42" y="195"/>
                  </a:lnTo>
                  <a:lnTo>
                    <a:pt x="54" y="200"/>
                  </a:lnTo>
                  <a:lnTo>
                    <a:pt x="61" y="195"/>
                  </a:lnTo>
                  <a:lnTo>
                    <a:pt x="66" y="188"/>
                  </a:lnTo>
                  <a:lnTo>
                    <a:pt x="72" y="171"/>
                  </a:lnTo>
                  <a:lnTo>
                    <a:pt x="66" y="158"/>
                  </a:lnTo>
                  <a:lnTo>
                    <a:pt x="49" y="146"/>
                  </a:lnTo>
                  <a:lnTo>
                    <a:pt x="54" y="140"/>
                  </a:lnTo>
                  <a:lnTo>
                    <a:pt x="54" y="134"/>
                  </a:lnTo>
                  <a:lnTo>
                    <a:pt x="49" y="134"/>
                  </a:lnTo>
                  <a:lnTo>
                    <a:pt x="49" y="115"/>
                  </a:lnTo>
                  <a:lnTo>
                    <a:pt x="42" y="110"/>
                  </a:lnTo>
                  <a:lnTo>
                    <a:pt x="37" y="98"/>
                  </a:lnTo>
                  <a:lnTo>
                    <a:pt x="37" y="85"/>
                  </a:lnTo>
                  <a:lnTo>
                    <a:pt x="49" y="73"/>
                  </a:lnTo>
                  <a:lnTo>
                    <a:pt x="54" y="68"/>
                  </a:lnTo>
                  <a:lnTo>
                    <a:pt x="61" y="56"/>
                  </a:lnTo>
                  <a:lnTo>
                    <a:pt x="61" y="30"/>
                  </a:lnTo>
                  <a:lnTo>
                    <a:pt x="66" y="25"/>
                  </a:lnTo>
                  <a:lnTo>
                    <a:pt x="72" y="25"/>
                  </a:lnTo>
                  <a:lnTo>
                    <a:pt x="72" y="2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9050" cap="sq">
              <a:solidFill>
                <a:sysClr val="window" lastClr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708" y="1556"/>
              <a:ext cx="819" cy="673"/>
            </a:xfrm>
            <a:custGeom>
              <a:avLst/>
              <a:gdLst>
                <a:gd name="T0" fmla="*/ 61 w 819"/>
                <a:gd name="T1" fmla="*/ 194 h 673"/>
                <a:gd name="T2" fmla="*/ 115 w 819"/>
                <a:gd name="T3" fmla="*/ 158 h 673"/>
                <a:gd name="T4" fmla="*/ 151 w 819"/>
                <a:gd name="T5" fmla="*/ 133 h 673"/>
                <a:gd name="T6" fmla="*/ 187 w 819"/>
                <a:gd name="T7" fmla="*/ 127 h 673"/>
                <a:gd name="T8" fmla="*/ 181 w 819"/>
                <a:gd name="T9" fmla="*/ 90 h 673"/>
                <a:gd name="T10" fmla="*/ 193 w 819"/>
                <a:gd name="T11" fmla="*/ 85 h 673"/>
                <a:gd name="T12" fmla="*/ 253 w 819"/>
                <a:gd name="T13" fmla="*/ 31 h 673"/>
                <a:gd name="T14" fmla="*/ 301 w 819"/>
                <a:gd name="T15" fmla="*/ 19 h 673"/>
                <a:gd name="T16" fmla="*/ 343 w 819"/>
                <a:gd name="T17" fmla="*/ 12 h 673"/>
                <a:gd name="T18" fmla="*/ 374 w 819"/>
                <a:gd name="T19" fmla="*/ 48 h 673"/>
                <a:gd name="T20" fmla="*/ 433 w 819"/>
                <a:gd name="T21" fmla="*/ 48 h 673"/>
                <a:gd name="T22" fmla="*/ 464 w 819"/>
                <a:gd name="T23" fmla="*/ 78 h 673"/>
                <a:gd name="T24" fmla="*/ 499 w 819"/>
                <a:gd name="T25" fmla="*/ 104 h 673"/>
                <a:gd name="T26" fmla="*/ 523 w 819"/>
                <a:gd name="T27" fmla="*/ 66 h 673"/>
                <a:gd name="T28" fmla="*/ 560 w 819"/>
                <a:gd name="T29" fmla="*/ 78 h 673"/>
                <a:gd name="T30" fmla="*/ 601 w 819"/>
                <a:gd name="T31" fmla="*/ 85 h 673"/>
                <a:gd name="T32" fmla="*/ 620 w 819"/>
                <a:gd name="T33" fmla="*/ 104 h 673"/>
                <a:gd name="T34" fmla="*/ 662 w 819"/>
                <a:gd name="T35" fmla="*/ 104 h 673"/>
                <a:gd name="T36" fmla="*/ 686 w 819"/>
                <a:gd name="T37" fmla="*/ 116 h 673"/>
                <a:gd name="T38" fmla="*/ 710 w 819"/>
                <a:gd name="T39" fmla="*/ 146 h 673"/>
                <a:gd name="T40" fmla="*/ 686 w 819"/>
                <a:gd name="T41" fmla="*/ 163 h 673"/>
                <a:gd name="T42" fmla="*/ 729 w 819"/>
                <a:gd name="T43" fmla="*/ 163 h 673"/>
                <a:gd name="T44" fmla="*/ 746 w 819"/>
                <a:gd name="T45" fmla="*/ 139 h 673"/>
                <a:gd name="T46" fmla="*/ 770 w 819"/>
                <a:gd name="T47" fmla="*/ 158 h 673"/>
                <a:gd name="T48" fmla="*/ 741 w 819"/>
                <a:gd name="T49" fmla="*/ 194 h 673"/>
                <a:gd name="T50" fmla="*/ 764 w 819"/>
                <a:gd name="T51" fmla="*/ 231 h 673"/>
                <a:gd name="T52" fmla="*/ 819 w 819"/>
                <a:gd name="T53" fmla="*/ 278 h 673"/>
                <a:gd name="T54" fmla="*/ 783 w 819"/>
                <a:gd name="T55" fmla="*/ 273 h 673"/>
                <a:gd name="T56" fmla="*/ 758 w 819"/>
                <a:gd name="T57" fmla="*/ 334 h 673"/>
                <a:gd name="T58" fmla="*/ 734 w 819"/>
                <a:gd name="T59" fmla="*/ 388 h 673"/>
                <a:gd name="T60" fmla="*/ 717 w 819"/>
                <a:gd name="T61" fmla="*/ 436 h 673"/>
                <a:gd name="T62" fmla="*/ 698 w 819"/>
                <a:gd name="T63" fmla="*/ 461 h 673"/>
                <a:gd name="T64" fmla="*/ 698 w 819"/>
                <a:gd name="T65" fmla="*/ 509 h 673"/>
                <a:gd name="T66" fmla="*/ 698 w 819"/>
                <a:gd name="T67" fmla="*/ 539 h 673"/>
                <a:gd name="T68" fmla="*/ 650 w 819"/>
                <a:gd name="T69" fmla="*/ 594 h 673"/>
                <a:gd name="T70" fmla="*/ 644 w 819"/>
                <a:gd name="T71" fmla="*/ 612 h 673"/>
                <a:gd name="T72" fmla="*/ 620 w 819"/>
                <a:gd name="T73" fmla="*/ 624 h 673"/>
                <a:gd name="T74" fmla="*/ 572 w 819"/>
                <a:gd name="T75" fmla="*/ 619 h 673"/>
                <a:gd name="T76" fmla="*/ 601 w 819"/>
                <a:gd name="T77" fmla="*/ 667 h 673"/>
                <a:gd name="T78" fmla="*/ 547 w 819"/>
                <a:gd name="T79" fmla="*/ 636 h 673"/>
                <a:gd name="T80" fmla="*/ 506 w 819"/>
                <a:gd name="T81" fmla="*/ 655 h 673"/>
                <a:gd name="T82" fmla="*/ 452 w 819"/>
                <a:gd name="T83" fmla="*/ 661 h 673"/>
                <a:gd name="T84" fmla="*/ 421 w 819"/>
                <a:gd name="T85" fmla="*/ 631 h 673"/>
                <a:gd name="T86" fmla="*/ 367 w 819"/>
                <a:gd name="T87" fmla="*/ 631 h 673"/>
                <a:gd name="T88" fmla="*/ 331 w 819"/>
                <a:gd name="T89" fmla="*/ 636 h 673"/>
                <a:gd name="T90" fmla="*/ 301 w 819"/>
                <a:gd name="T91" fmla="*/ 612 h 673"/>
                <a:gd name="T92" fmla="*/ 253 w 819"/>
                <a:gd name="T93" fmla="*/ 636 h 673"/>
                <a:gd name="T94" fmla="*/ 205 w 819"/>
                <a:gd name="T95" fmla="*/ 600 h 673"/>
                <a:gd name="T96" fmla="*/ 223 w 819"/>
                <a:gd name="T97" fmla="*/ 546 h 673"/>
                <a:gd name="T98" fmla="*/ 199 w 819"/>
                <a:gd name="T99" fmla="*/ 534 h 673"/>
                <a:gd name="T100" fmla="*/ 181 w 819"/>
                <a:gd name="T101" fmla="*/ 551 h 673"/>
                <a:gd name="T102" fmla="*/ 139 w 819"/>
                <a:gd name="T103" fmla="*/ 539 h 673"/>
                <a:gd name="T104" fmla="*/ 109 w 819"/>
                <a:gd name="T105" fmla="*/ 534 h 673"/>
                <a:gd name="T106" fmla="*/ 73 w 819"/>
                <a:gd name="T107" fmla="*/ 509 h 673"/>
                <a:gd name="T108" fmla="*/ 73 w 819"/>
                <a:gd name="T109" fmla="*/ 497 h 673"/>
                <a:gd name="T110" fmla="*/ 97 w 819"/>
                <a:gd name="T111" fmla="*/ 455 h 673"/>
                <a:gd name="T112" fmla="*/ 90 w 819"/>
                <a:gd name="T113" fmla="*/ 431 h 673"/>
                <a:gd name="T114" fmla="*/ 54 w 819"/>
                <a:gd name="T115" fmla="*/ 406 h 673"/>
                <a:gd name="T116" fmla="*/ 54 w 819"/>
                <a:gd name="T117" fmla="*/ 382 h 673"/>
                <a:gd name="T118" fmla="*/ 19 w 819"/>
                <a:gd name="T119" fmla="*/ 351 h 673"/>
                <a:gd name="T120" fmla="*/ 7 w 819"/>
                <a:gd name="T121" fmla="*/ 309 h 673"/>
                <a:gd name="T122" fmla="*/ 7 w 819"/>
                <a:gd name="T123" fmla="*/ 255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19" h="673">
                  <a:moveTo>
                    <a:pt x="37" y="219"/>
                  </a:moveTo>
                  <a:lnTo>
                    <a:pt x="42" y="219"/>
                  </a:lnTo>
                  <a:lnTo>
                    <a:pt x="49" y="212"/>
                  </a:lnTo>
                  <a:lnTo>
                    <a:pt x="61" y="200"/>
                  </a:lnTo>
                  <a:lnTo>
                    <a:pt x="61" y="194"/>
                  </a:lnTo>
                  <a:lnTo>
                    <a:pt x="61" y="182"/>
                  </a:lnTo>
                  <a:lnTo>
                    <a:pt x="85" y="158"/>
                  </a:lnTo>
                  <a:lnTo>
                    <a:pt x="90" y="151"/>
                  </a:lnTo>
                  <a:lnTo>
                    <a:pt x="103" y="158"/>
                  </a:lnTo>
                  <a:lnTo>
                    <a:pt x="115" y="158"/>
                  </a:lnTo>
                  <a:lnTo>
                    <a:pt x="121" y="158"/>
                  </a:lnTo>
                  <a:lnTo>
                    <a:pt x="132" y="151"/>
                  </a:lnTo>
                  <a:lnTo>
                    <a:pt x="139" y="151"/>
                  </a:lnTo>
                  <a:lnTo>
                    <a:pt x="144" y="146"/>
                  </a:lnTo>
                  <a:lnTo>
                    <a:pt x="151" y="133"/>
                  </a:lnTo>
                  <a:lnTo>
                    <a:pt x="156" y="133"/>
                  </a:lnTo>
                  <a:lnTo>
                    <a:pt x="168" y="127"/>
                  </a:lnTo>
                  <a:lnTo>
                    <a:pt x="175" y="127"/>
                  </a:lnTo>
                  <a:lnTo>
                    <a:pt x="181" y="127"/>
                  </a:lnTo>
                  <a:lnTo>
                    <a:pt x="187" y="127"/>
                  </a:lnTo>
                  <a:lnTo>
                    <a:pt x="187" y="121"/>
                  </a:lnTo>
                  <a:lnTo>
                    <a:pt x="181" y="109"/>
                  </a:lnTo>
                  <a:lnTo>
                    <a:pt x="187" y="104"/>
                  </a:lnTo>
                  <a:lnTo>
                    <a:pt x="187" y="97"/>
                  </a:lnTo>
                  <a:lnTo>
                    <a:pt x="181" y="90"/>
                  </a:lnTo>
                  <a:lnTo>
                    <a:pt x="181" y="85"/>
                  </a:lnTo>
                  <a:lnTo>
                    <a:pt x="181" y="78"/>
                  </a:lnTo>
                  <a:lnTo>
                    <a:pt x="187" y="73"/>
                  </a:lnTo>
                  <a:lnTo>
                    <a:pt x="193" y="73"/>
                  </a:lnTo>
                  <a:lnTo>
                    <a:pt x="193" y="85"/>
                  </a:lnTo>
                  <a:lnTo>
                    <a:pt x="199" y="90"/>
                  </a:lnTo>
                  <a:lnTo>
                    <a:pt x="205" y="85"/>
                  </a:lnTo>
                  <a:lnTo>
                    <a:pt x="223" y="61"/>
                  </a:lnTo>
                  <a:lnTo>
                    <a:pt x="246" y="36"/>
                  </a:lnTo>
                  <a:lnTo>
                    <a:pt x="253" y="31"/>
                  </a:lnTo>
                  <a:lnTo>
                    <a:pt x="253" y="36"/>
                  </a:lnTo>
                  <a:lnTo>
                    <a:pt x="265" y="43"/>
                  </a:lnTo>
                  <a:lnTo>
                    <a:pt x="277" y="43"/>
                  </a:lnTo>
                  <a:lnTo>
                    <a:pt x="289" y="36"/>
                  </a:lnTo>
                  <a:lnTo>
                    <a:pt x="301" y="19"/>
                  </a:lnTo>
                  <a:lnTo>
                    <a:pt x="301" y="12"/>
                  </a:lnTo>
                  <a:lnTo>
                    <a:pt x="319" y="6"/>
                  </a:lnTo>
                  <a:lnTo>
                    <a:pt x="331" y="0"/>
                  </a:lnTo>
                  <a:lnTo>
                    <a:pt x="331" y="6"/>
                  </a:lnTo>
                  <a:lnTo>
                    <a:pt x="343" y="12"/>
                  </a:lnTo>
                  <a:lnTo>
                    <a:pt x="350" y="12"/>
                  </a:lnTo>
                  <a:lnTo>
                    <a:pt x="350" y="24"/>
                  </a:lnTo>
                  <a:lnTo>
                    <a:pt x="355" y="31"/>
                  </a:lnTo>
                  <a:lnTo>
                    <a:pt x="362" y="36"/>
                  </a:lnTo>
                  <a:lnTo>
                    <a:pt x="374" y="48"/>
                  </a:lnTo>
                  <a:lnTo>
                    <a:pt x="379" y="48"/>
                  </a:lnTo>
                  <a:lnTo>
                    <a:pt x="397" y="43"/>
                  </a:lnTo>
                  <a:lnTo>
                    <a:pt x="409" y="43"/>
                  </a:lnTo>
                  <a:lnTo>
                    <a:pt x="421" y="43"/>
                  </a:lnTo>
                  <a:lnTo>
                    <a:pt x="433" y="48"/>
                  </a:lnTo>
                  <a:lnTo>
                    <a:pt x="433" y="55"/>
                  </a:lnTo>
                  <a:lnTo>
                    <a:pt x="440" y="66"/>
                  </a:lnTo>
                  <a:lnTo>
                    <a:pt x="445" y="73"/>
                  </a:lnTo>
                  <a:lnTo>
                    <a:pt x="457" y="78"/>
                  </a:lnTo>
                  <a:lnTo>
                    <a:pt x="464" y="78"/>
                  </a:lnTo>
                  <a:lnTo>
                    <a:pt x="482" y="85"/>
                  </a:lnTo>
                  <a:lnTo>
                    <a:pt x="494" y="85"/>
                  </a:lnTo>
                  <a:lnTo>
                    <a:pt x="499" y="85"/>
                  </a:lnTo>
                  <a:lnTo>
                    <a:pt x="499" y="97"/>
                  </a:lnTo>
                  <a:lnTo>
                    <a:pt x="499" y="104"/>
                  </a:lnTo>
                  <a:lnTo>
                    <a:pt x="506" y="109"/>
                  </a:lnTo>
                  <a:lnTo>
                    <a:pt x="511" y="104"/>
                  </a:lnTo>
                  <a:lnTo>
                    <a:pt x="511" y="97"/>
                  </a:lnTo>
                  <a:lnTo>
                    <a:pt x="518" y="85"/>
                  </a:lnTo>
                  <a:lnTo>
                    <a:pt x="523" y="66"/>
                  </a:lnTo>
                  <a:lnTo>
                    <a:pt x="530" y="55"/>
                  </a:lnTo>
                  <a:lnTo>
                    <a:pt x="542" y="55"/>
                  </a:lnTo>
                  <a:lnTo>
                    <a:pt x="547" y="55"/>
                  </a:lnTo>
                  <a:lnTo>
                    <a:pt x="554" y="73"/>
                  </a:lnTo>
                  <a:lnTo>
                    <a:pt x="560" y="78"/>
                  </a:lnTo>
                  <a:lnTo>
                    <a:pt x="560" y="85"/>
                  </a:lnTo>
                  <a:lnTo>
                    <a:pt x="566" y="85"/>
                  </a:lnTo>
                  <a:lnTo>
                    <a:pt x="578" y="85"/>
                  </a:lnTo>
                  <a:lnTo>
                    <a:pt x="590" y="85"/>
                  </a:lnTo>
                  <a:lnTo>
                    <a:pt x="601" y="85"/>
                  </a:lnTo>
                  <a:lnTo>
                    <a:pt x="608" y="85"/>
                  </a:lnTo>
                  <a:lnTo>
                    <a:pt x="608" y="97"/>
                  </a:lnTo>
                  <a:lnTo>
                    <a:pt x="613" y="97"/>
                  </a:lnTo>
                  <a:lnTo>
                    <a:pt x="620" y="97"/>
                  </a:lnTo>
                  <a:lnTo>
                    <a:pt x="620" y="104"/>
                  </a:lnTo>
                  <a:lnTo>
                    <a:pt x="625" y="109"/>
                  </a:lnTo>
                  <a:lnTo>
                    <a:pt x="632" y="109"/>
                  </a:lnTo>
                  <a:lnTo>
                    <a:pt x="639" y="109"/>
                  </a:lnTo>
                  <a:lnTo>
                    <a:pt x="650" y="116"/>
                  </a:lnTo>
                  <a:lnTo>
                    <a:pt x="662" y="104"/>
                  </a:lnTo>
                  <a:lnTo>
                    <a:pt x="668" y="109"/>
                  </a:lnTo>
                  <a:lnTo>
                    <a:pt x="674" y="104"/>
                  </a:lnTo>
                  <a:lnTo>
                    <a:pt x="680" y="97"/>
                  </a:lnTo>
                  <a:lnTo>
                    <a:pt x="686" y="104"/>
                  </a:lnTo>
                  <a:lnTo>
                    <a:pt x="686" y="116"/>
                  </a:lnTo>
                  <a:lnTo>
                    <a:pt x="692" y="121"/>
                  </a:lnTo>
                  <a:lnTo>
                    <a:pt x="698" y="127"/>
                  </a:lnTo>
                  <a:lnTo>
                    <a:pt x="698" y="133"/>
                  </a:lnTo>
                  <a:lnTo>
                    <a:pt x="703" y="139"/>
                  </a:lnTo>
                  <a:lnTo>
                    <a:pt x="710" y="146"/>
                  </a:lnTo>
                  <a:lnTo>
                    <a:pt x="710" y="151"/>
                  </a:lnTo>
                  <a:lnTo>
                    <a:pt x="703" y="158"/>
                  </a:lnTo>
                  <a:lnTo>
                    <a:pt x="698" y="158"/>
                  </a:lnTo>
                  <a:lnTo>
                    <a:pt x="686" y="158"/>
                  </a:lnTo>
                  <a:lnTo>
                    <a:pt x="686" y="163"/>
                  </a:lnTo>
                  <a:lnTo>
                    <a:pt x="686" y="170"/>
                  </a:lnTo>
                  <a:lnTo>
                    <a:pt x="698" y="170"/>
                  </a:lnTo>
                  <a:lnTo>
                    <a:pt x="710" y="163"/>
                  </a:lnTo>
                  <a:lnTo>
                    <a:pt x="717" y="158"/>
                  </a:lnTo>
                  <a:lnTo>
                    <a:pt x="729" y="163"/>
                  </a:lnTo>
                  <a:lnTo>
                    <a:pt x="734" y="163"/>
                  </a:lnTo>
                  <a:lnTo>
                    <a:pt x="741" y="158"/>
                  </a:lnTo>
                  <a:lnTo>
                    <a:pt x="734" y="151"/>
                  </a:lnTo>
                  <a:lnTo>
                    <a:pt x="741" y="139"/>
                  </a:lnTo>
                  <a:lnTo>
                    <a:pt x="746" y="139"/>
                  </a:lnTo>
                  <a:lnTo>
                    <a:pt x="752" y="139"/>
                  </a:lnTo>
                  <a:lnTo>
                    <a:pt x="746" y="146"/>
                  </a:lnTo>
                  <a:lnTo>
                    <a:pt x="746" y="151"/>
                  </a:lnTo>
                  <a:lnTo>
                    <a:pt x="758" y="151"/>
                  </a:lnTo>
                  <a:lnTo>
                    <a:pt x="770" y="158"/>
                  </a:lnTo>
                  <a:lnTo>
                    <a:pt x="776" y="158"/>
                  </a:lnTo>
                  <a:lnTo>
                    <a:pt x="770" y="170"/>
                  </a:lnTo>
                  <a:lnTo>
                    <a:pt x="764" y="176"/>
                  </a:lnTo>
                  <a:lnTo>
                    <a:pt x="752" y="182"/>
                  </a:lnTo>
                  <a:lnTo>
                    <a:pt x="741" y="194"/>
                  </a:lnTo>
                  <a:lnTo>
                    <a:pt x="729" y="200"/>
                  </a:lnTo>
                  <a:lnTo>
                    <a:pt x="734" y="212"/>
                  </a:lnTo>
                  <a:lnTo>
                    <a:pt x="734" y="224"/>
                  </a:lnTo>
                  <a:lnTo>
                    <a:pt x="746" y="231"/>
                  </a:lnTo>
                  <a:lnTo>
                    <a:pt x="764" y="231"/>
                  </a:lnTo>
                  <a:lnTo>
                    <a:pt x="776" y="231"/>
                  </a:lnTo>
                  <a:lnTo>
                    <a:pt x="795" y="248"/>
                  </a:lnTo>
                  <a:lnTo>
                    <a:pt x="807" y="255"/>
                  </a:lnTo>
                  <a:lnTo>
                    <a:pt x="812" y="261"/>
                  </a:lnTo>
                  <a:lnTo>
                    <a:pt x="819" y="278"/>
                  </a:lnTo>
                  <a:lnTo>
                    <a:pt x="807" y="278"/>
                  </a:lnTo>
                  <a:lnTo>
                    <a:pt x="807" y="273"/>
                  </a:lnTo>
                  <a:lnTo>
                    <a:pt x="795" y="273"/>
                  </a:lnTo>
                  <a:lnTo>
                    <a:pt x="788" y="273"/>
                  </a:lnTo>
                  <a:lnTo>
                    <a:pt x="783" y="273"/>
                  </a:lnTo>
                  <a:lnTo>
                    <a:pt x="776" y="285"/>
                  </a:lnTo>
                  <a:lnTo>
                    <a:pt x="783" y="297"/>
                  </a:lnTo>
                  <a:lnTo>
                    <a:pt x="783" y="304"/>
                  </a:lnTo>
                  <a:lnTo>
                    <a:pt x="764" y="316"/>
                  </a:lnTo>
                  <a:lnTo>
                    <a:pt x="758" y="334"/>
                  </a:lnTo>
                  <a:lnTo>
                    <a:pt x="764" y="339"/>
                  </a:lnTo>
                  <a:lnTo>
                    <a:pt x="770" y="351"/>
                  </a:lnTo>
                  <a:lnTo>
                    <a:pt x="764" y="363"/>
                  </a:lnTo>
                  <a:lnTo>
                    <a:pt x="746" y="382"/>
                  </a:lnTo>
                  <a:lnTo>
                    <a:pt x="734" y="388"/>
                  </a:lnTo>
                  <a:lnTo>
                    <a:pt x="734" y="394"/>
                  </a:lnTo>
                  <a:lnTo>
                    <a:pt x="729" y="406"/>
                  </a:lnTo>
                  <a:lnTo>
                    <a:pt x="722" y="419"/>
                  </a:lnTo>
                  <a:lnTo>
                    <a:pt x="717" y="424"/>
                  </a:lnTo>
                  <a:lnTo>
                    <a:pt x="717" y="436"/>
                  </a:lnTo>
                  <a:lnTo>
                    <a:pt x="703" y="436"/>
                  </a:lnTo>
                  <a:lnTo>
                    <a:pt x="692" y="436"/>
                  </a:lnTo>
                  <a:lnTo>
                    <a:pt x="686" y="443"/>
                  </a:lnTo>
                  <a:lnTo>
                    <a:pt x="692" y="448"/>
                  </a:lnTo>
                  <a:lnTo>
                    <a:pt x="698" y="461"/>
                  </a:lnTo>
                  <a:lnTo>
                    <a:pt x="703" y="473"/>
                  </a:lnTo>
                  <a:lnTo>
                    <a:pt x="717" y="478"/>
                  </a:lnTo>
                  <a:lnTo>
                    <a:pt x="710" y="485"/>
                  </a:lnTo>
                  <a:lnTo>
                    <a:pt x="703" y="504"/>
                  </a:lnTo>
                  <a:lnTo>
                    <a:pt x="698" y="509"/>
                  </a:lnTo>
                  <a:lnTo>
                    <a:pt x="698" y="516"/>
                  </a:lnTo>
                  <a:lnTo>
                    <a:pt x="703" y="521"/>
                  </a:lnTo>
                  <a:lnTo>
                    <a:pt x="698" y="527"/>
                  </a:lnTo>
                  <a:lnTo>
                    <a:pt x="692" y="534"/>
                  </a:lnTo>
                  <a:lnTo>
                    <a:pt x="698" y="539"/>
                  </a:lnTo>
                  <a:lnTo>
                    <a:pt x="692" y="546"/>
                  </a:lnTo>
                  <a:lnTo>
                    <a:pt x="686" y="558"/>
                  </a:lnTo>
                  <a:lnTo>
                    <a:pt x="662" y="577"/>
                  </a:lnTo>
                  <a:lnTo>
                    <a:pt x="650" y="588"/>
                  </a:lnTo>
                  <a:lnTo>
                    <a:pt x="650" y="594"/>
                  </a:lnTo>
                  <a:lnTo>
                    <a:pt x="662" y="594"/>
                  </a:lnTo>
                  <a:lnTo>
                    <a:pt x="674" y="612"/>
                  </a:lnTo>
                  <a:lnTo>
                    <a:pt x="662" y="619"/>
                  </a:lnTo>
                  <a:lnTo>
                    <a:pt x="650" y="606"/>
                  </a:lnTo>
                  <a:lnTo>
                    <a:pt x="644" y="612"/>
                  </a:lnTo>
                  <a:lnTo>
                    <a:pt x="639" y="619"/>
                  </a:lnTo>
                  <a:lnTo>
                    <a:pt x="620" y="606"/>
                  </a:lnTo>
                  <a:lnTo>
                    <a:pt x="613" y="612"/>
                  </a:lnTo>
                  <a:lnTo>
                    <a:pt x="613" y="619"/>
                  </a:lnTo>
                  <a:lnTo>
                    <a:pt x="620" y="624"/>
                  </a:lnTo>
                  <a:lnTo>
                    <a:pt x="613" y="624"/>
                  </a:lnTo>
                  <a:lnTo>
                    <a:pt x="596" y="612"/>
                  </a:lnTo>
                  <a:lnTo>
                    <a:pt x="584" y="612"/>
                  </a:lnTo>
                  <a:lnTo>
                    <a:pt x="578" y="612"/>
                  </a:lnTo>
                  <a:lnTo>
                    <a:pt x="572" y="619"/>
                  </a:lnTo>
                  <a:lnTo>
                    <a:pt x="590" y="631"/>
                  </a:lnTo>
                  <a:lnTo>
                    <a:pt x="584" y="636"/>
                  </a:lnTo>
                  <a:lnTo>
                    <a:pt x="601" y="649"/>
                  </a:lnTo>
                  <a:lnTo>
                    <a:pt x="608" y="661"/>
                  </a:lnTo>
                  <a:lnTo>
                    <a:pt x="601" y="667"/>
                  </a:lnTo>
                  <a:lnTo>
                    <a:pt x="601" y="661"/>
                  </a:lnTo>
                  <a:lnTo>
                    <a:pt x="578" y="661"/>
                  </a:lnTo>
                  <a:lnTo>
                    <a:pt x="560" y="655"/>
                  </a:lnTo>
                  <a:lnTo>
                    <a:pt x="554" y="649"/>
                  </a:lnTo>
                  <a:lnTo>
                    <a:pt x="547" y="636"/>
                  </a:lnTo>
                  <a:lnTo>
                    <a:pt x="535" y="636"/>
                  </a:lnTo>
                  <a:lnTo>
                    <a:pt x="530" y="643"/>
                  </a:lnTo>
                  <a:lnTo>
                    <a:pt x="523" y="643"/>
                  </a:lnTo>
                  <a:lnTo>
                    <a:pt x="518" y="655"/>
                  </a:lnTo>
                  <a:lnTo>
                    <a:pt x="506" y="655"/>
                  </a:lnTo>
                  <a:lnTo>
                    <a:pt x="499" y="649"/>
                  </a:lnTo>
                  <a:lnTo>
                    <a:pt x="482" y="673"/>
                  </a:lnTo>
                  <a:lnTo>
                    <a:pt x="476" y="673"/>
                  </a:lnTo>
                  <a:lnTo>
                    <a:pt x="464" y="667"/>
                  </a:lnTo>
                  <a:lnTo>
                    <a:pt x="452" y="661"/>
                  </a:lnTo>
                  <a:lnTo>
                    <a:pt x="452" y="655"/>
                  </a:lnTo>
                  <a:lnTo>
                    <a:pt x="445" y="643"/>
                  </a:lnTo>
                  <a:lnTo>
                    <a:pt x="433" y="643"/>
                  </a:lnTo>
                  <a:lnTo>
                    <a:pt x="428" y="631"/>
                  </a:lnTo>
                  <a:lnTo>
                    <a:pt x="421" y="631"/>
                  </a:lnTo>
                  <a:lnTo>
                    <a:pt x="416" y="631"/>
                  </a:lnTo>
                  <a:lnTo>
                    <a:pt x="403" y="631"/>
                  </a:lnTo>
                  <a:lnTo>
                    <a:pt x="385" y="612"/>
                  </a:lnTo>
                  <a:lnTo>
                    <a:pt x="362" y="624"/>
                  </a:lnTo>
                  <a:lnTo>
                    <a:pt x="367" y="631"/>
                  </a:lnTo>
                  <a:lnTo>
                    <a:pt x="355" y="649"/>
                  </a:lnTo>
                  <a:lnTo>
                    <a:pt x="350" y="649"/>
                  </a:lnTo>
                  <a:lnTo>
                    <a:pt x="355" y="636"/>
                  </a:lnTo>
                  <a:lnTo>
                    <a:pt x="338" y="624"/>
                  </a:lnTo>
                  <a:lnTo>
                    <a:pt x="331" y="636"/>
                  </a:lnTo>
                  <a:lnTo>
                    <a:pt x="331" y="649"/>
                  </a:lnTo>
                  <a:lnTo>
                    <a:pt x="325" y="649"/>
                  </a:lnTo>
                  <a:lnTo>
                    <a:pt x="325" y="643"/>
                  </a:lnTo>
                  <a:lnTo>
                    <a:pt x="313" y="636"/>
                  </a:lnTo>
                  <a:lnTo>
                    <a:pt x="301" y="612"/>
                  </a:lnTo>
                  <a:lnTo>
                    <a:pt x="289" y="624"/>
                  </a:lnTo>
                  <a:lnTo>
                    <a:pt x="283" y="631"/>
                  </a:lnTo>
                  <a:lnTo>
                    <a:pt x="272" y="619"/>
                  </a:lnTo>
                  <a:lnTo>
                    <a:pt x="260" y="631"/>
                  </a:lnTo>
                  <a:lnTo>
                    <a:pt x="253" y="636"/>
                  </a:lnTo>
                  <a:lnTo>
                    <a:pt x="241" y="619"/>
                  </a:lnTo>
                  <a:lnTo>
                    <a:pt x="241" y="612"/>
                  </a:lnTo>
                  <a:lnTo>
                    <a:pt x="223" y="600"/>
                  </a:lnTo>
                  <a:lnTo>
                    <a:pt x="217" y="606"/>
                  </a:lnTo>
                  <a:lnTo>
                    <a:pt x="205" y="600"/>
                  </a:lnTo>
                  <a:lnTo>
                    <a:pt x="205" y="594"/>
                  </a:lnTo>
                  <a:lnTo>
                    <a:pt x="205" y="582"/>
                  </a:lnTo>
                  <a:lnTo>
                    <a:pt x="199" y="577"/>
                  </a:lnTo>
                  <a:lnTo>
                    <a:pt x="217" y="558"/>
                  </a:lnTo>
                  <a:lnTo>
                    <a:pt x="223" y="546"/>
                  </a:lnTo>
                  <a:lnTo>
                    <a:pt x="217" y="546"/>
                  </a:lnTo>
                  <a:lnTo>
                    <a:pt x="205" y="551"/>
                  </a:lnTo>
                  <a:lnTo>
                    <a:pt x="199" y="546"/>
                  </a:lnTo>
                  <a:lnTo>
                    <a:pt x="199" y="539"/>
                  </a:lnTo>
                  <a:lnTo>
                    <a:pt x="199" y="534"/>
                  </a:lnTo>
                  <a:lnTo>
                    <a:pt x="193" y="534"/>
                  </a:lnTo>
                  <a:lnTo>
                    <a:pt x="187" y="539"/>
                  </a:lnTo>
                  <a:lnTo>
                    <a:pt x="187" y="546"/>
                  </a:lnTo>
                  <a:lnTo>
                    <a:pt x="181" y="546"/>
                  </a:lnTo>
                  <a:lnTo>
                    <a:pt x="181" y="551"/>
                  </a:lnTo>
                  <a:lnTo>
                    <a:pt x="175" y="551"/>
                  </a:lnTo>
                  <a:lnTo>
                    <a:pt x="168" y="551"/>
                  </a:lnTo>
                  <a:lnTo>
                    <a:pt x="156" y="546"/>
                  </a:lnTo>
                  <a:lnTo>
                    <a:pt x="144" y="539"/>
                  </a:lnTo>
                  <a:lnTo>
                    <a:pt x="139" y="539"/>
                  </a:lnTo>
                  <a:lnTo>
                    <a:pt x="132" y="539"/>
                  </a:lnTo>
                  <a:lnTo>
                    <a:pt x="121" y="546"/>
                  </a:lnTo>
                  <a:lnTo>
                    <a:pt x="109" y="546"/>
                  </a:lnTo>
                  <a:lnTo>
                    <a:pt x="103" y="539"/>
                  </a:lnTo>
                  <a:lnTo>
                    <a:pt x="109" y="534"/>
                  </a:lnTo>
                  <a:lnTo>
                    <a:pt x="97" y="534"/>
                  </a:lnTo>
                  <a:lnTo>
                    <a:pt x="97" y="527"/>
                  </a:lnTo>
                  <a:lnTo>
                    <a:pt x="103" y="521"/>
                  </a:lnTo>
                  <a:lnTo>
                    <a:pt x="85" y="516"/>
                  </a:lnTo>
                  <a:lnTo>
                    <a:pt x="73" y="509"/>
                  </a:lnTo>
                  <a:lnTo>
                    <a:pt x="61" y="509"/>
                  </a:lnTo>
                  <a:lnTo>
                    <a:pt x="54" y="509"/>
                  </a:lnTo>
                  <a:lnTo>
                    <a:pt x="54" y="504"/>
                  </a:lnTo>
                  <a:lnTo>
                    <a:pt x="54" y="497"/>
                  </a:lnTo>
                  <a:lnTo>
                    <a:pt x="73" y="497"/>
                  </a:lnTo>
                  <a:lnTo>
                    <a:pt x="85" y="485"/>
                  </a:lnTo>
                  <a:lnTo>
                    <a:pt x="97" y="485"/>
                  </a:lnTo>
                  <a:lnTo>
                    <a:pt x="97" y="473"/>
                  </a:lnTo>
                  <a:lnTo>
                    <a:pt x="97" y="467"/>
                  </a:lnTo>
                  <a:lnTo>
                    <a:pt x="97" y="455"/>
                  </a:lnTo>
                  <a:lnTo>
                    <a:pt x="97" y="448"/>
                  </a:lnTo>
                  <a:lnTo>
                    <a:pt x="109" y="443"/>
                  </a:lnTo>
                  <a:lnTo>
                    <a:pt x="103" y="431"/>
                  </a:lnTo>
                  <a:lnTo>
                    <a:pt x="97" y="436"/>
                  </a:lnTo>
                  <a:lnTo>
                    <a:pt x="90" y="431"/>
                  </a:lnTo>
                  <a:lnTo>
                    <a:pt x="90" y="424"/>
                  </a:lnTo>
                  <a:lnTo>
                    <a:pt x="85" y="406"/>
                  </a:lnTo>
                  <a:lnTo>
                    <a:pt x="66" y="412"/>
                  </a:lnTo>
                  <a:lnTo>
                    <a:pt x="61" y="412"/>
                  </a:lnTo>
                  <a:lnTo>
                    <a:pt x="54" y="406"/>
                  </a:lnTo>
                  <a:lnTo>
                    <a:pt x="49" y="400"/>
                  </a:lnTo>
                  <a:lnTo>
                    <a:pt x="42" y="394"/>
                  </a:lnTo>
                  <a:lnTo>
                    <a:pt x="42" y="388"/>
                  </a:lnTo>
                  <a:lnTo>
                    <a:pt x="54" y="394"/>
                  </a:lnTo>
                  <a:lnTo>
                    <a:pt x="54" y="382"/>
                  </a:lnTo>
                  <a:lnTo>
                    <a:pt x="42" y="382"/>
                  </a:lnTo>
                  <a:lnTo>
                    <a:pt x="42" y="370"/>
                  </a:lnTo>
                  <a:lnTo>
                    <a:pt x="37" y="358"/>
                  </a:lnTo>
                  <a:lnTo>
                    <a:pt x="19" y="358"/>
                  </a:lnTo>
                  <a:lnTo>
                    <a:pt x="19" y="351"/>
                  </a:lnTo>
                  <a:lnTo>
                    <a:pt x="24" y="339"/>
                  </a:lnTo>
                  <a:lnTo>
                    <a:pt x="12" y="334"/>
                  </a:lnTo>
                  <a:lnTo>
                    <a:pt x="12" y="327"/>
                  </a:lnTo>
                  <a:lnTo>
                    <a:pt x="7" y="316"/>
                  </a:lnTo>
                  <a:lnTo>
                    <a:pt x="7" y="309"/>
                  </a:lnTo>
                  <a:lnTo>
                    <a:pt x="7" y="304"/>
                  </a:lnTo>
                  <a:lnTo>
                    <a:pt x="0" y="297"/>
                  </a:lnTo>
                  <a:lnTo>
                    <a:pt x="12" y="285"/>
                  </a:lnTo>
                  <a:lnTo>
                    <a:pt x="24" y="267"/>
                  </a:lnTo>
                  <a:lnTo>
                    <a:pt x="7" y="255"/>
                  </a:lnTo>
                  <a:lnTo>
                    <a:pt x="19" y="243"/>
                  </a:lnTo>
                  <a:lnTo>
                    <a:pt x="30" y="231"/>
                  </a:lnTo>
                  <a:lnTo>
                    <a:pt x="37" y="219"/>
                  </a:lnTo>
                  <a:lnTo>
                    <a:pt x="37" y="21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9050" cap="sq">
              <a:solidFill>
                <a:sysClr val="window" lastClr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125" y="846"/>
              <a:ext cx="620" cy="1014"/>
            </a:xfrm>
            <a:custGeom>
              <a:avLst/>
              <a:gdLst>
                <a:gd name="T0" fmla="*/ 187 w 620"/>
                <a:gd name="T1" fmla="*/ 31 h 1014"/>
                <a:gd name="T2" fmla="*/ 253 w 620"/>
                <a:gd name="T3" fmla="*/ 49 h 1014"/>
                <a:gd name="T4" fmla="*/ 319 w 620"/>
                <a:gd name="T5" fmla="*/ 37 h 1014"/>
                <a:gd name="T6" fmla="*/ 421 w 620"/>
                <a:gd name="T7" fmla="*/ 0 h 1014"/>
                <a:gd name="T8" fmla="*/ 488 w 620"/>
                <a:gd name="T9" fmla="*/ 49 h 1014"/>
                <a:gd name="T10" fmla="*/ 493 w 620"/>
                <a:gd name="T11" fmla="*/ 110 h 1014"/>
                <a:gd name="T12" fmla="*/ 464 w 620"/>
                <a:gd name="T13" fmla="*/ 183 h 1014"/>
                <a:gd name="T14" fmla="*/ 476 w 620"/>
                <a:gd name="T15" fmla="*/ 231 h 1014"/>
                <a:gd name="T16" fmla="*/ 469 w 620"/>
                <a:gd name="T17" fmla="*/ 280 h 1014"/>
                <a:gd name="T18" fmla="*/ 457 w 620"/>
                <a:gd name="T19" fmla="*/ 358 h 1014"/>
                <a:gd name="T20" fmla="*/ 439 w 620"/>
                <a:gd name="T21" fmla="*/ 443 h 1014"/>
                <a:gd name="T22" fmla="*/ 439 w 620"/>
                <a:gd name="T23" fmla="*/ 498 h 1014"/>
                <a:gd name="T24" fmla="*/ 450 w 620"/>
                <a:gd name="T25" fmla="*/ 534 h 1014"/>
                <a:gd name="T26" fmla="*/ 439 w 620"/>
                <a:gd name="T27" fmla="*/ 595 h 1014"/>
                <a:gd name="T28" fmla="*/ 469 w 620"/>
                <a:gd name="T29" fmla="*/ 625 h 1014"/>
                <a:gd name="T30" fmla="*/ 493 w 620"/>
                <a:gd name="T31" fmla="*/ 649 h 1014"/>
                <a:gd name="T32" fmla="*/ 511 w 620"/>
                <a:gd name="T33" fmla="*/ 673 h 1014"/>
                <a:gd name="T34" fmla="*/ 529 w 620"/>
                <a:gd name="T35" fmla="*/ 704 h 1014"/>
                <a:gd name="T36" fmla="*/ 571 w 620"/>
                <a:gd name="T37" fmla="*/ 758 h 1014"/>
                <a:gd name="T38" fmla="*/ 547 w 620"/>
                <a:gd name="T39" fmla="*/ 795 h 1014"/>
                <a:gd name="T40" fmla="*/ 529 w 620"/>
                <a:gd name="T41" fmla="*/ 843 h 1014"/>
                <a:gd name="T42" fmla="*/ 583 w 620"/>
                <a:gd name="T43" fmla="*/ 856 h 1014"/>
                <a:gd name="T44" fmla="*/ 566 w 620"/>
                <a:gd name="T45" fmla="*/ 904 h 1014"/>
                <a:gd name="T46" fmla="*/ 607 w 620"/>
                <a:gd name="T47" fmla="*/ 910 h 1014"/>
                <a:gd name="T48" fmla="*/ 607 w 620"/>
                <a:gd name="T49" fmla="*/ 977 h 1014"/>
                <a:gd name="T50" fmla="*/ 535 w 620"/>
                <a:gd name="T51" fmla="*/ 1000 h 1014"/>
                <a:gd name="T52" fmla="*/ 445 w 620"/>
                <a:gd name="T53" fmla="*/ 1007 h 1014"/>
                <a:gd name="T54" fmla="*/ 386 w 620"/>
                <a:gd name="T55" fmla="*/ 995 h 1014"/>
                <a:gd name="T56" fmla="*/ 403 w 620"/>
                <a:gd name="T57" fmla="*/ 922 h 1014"/>
                <a:gd name="T58" fmla="*/ 372 w 620"/>
                <a:gd name="T59" fmla="*/ 898 h 1014"/>
                <a:gd name="T60" fmla="*/ 331 w 620"/>
                <a:gd name="T61" fmla="*/ 898 h 1014"/>
                <a:gd name="T62" fmla="*/ 277 w 620"/>
                <a:gd name="T63" fmla="*/ 904 h 1014"/>
                <a:gd name="T64" fmla="*/ 216 w 620"/>
                <a:gd name="T65" fmla="*/ 843 h 1014"/>
                <a:gd name="T66" fmla="*/ 168 w 620"/>
                <a:gd name="T67" fmla="*/ 843 h 1014"/>
                <a:gd name="T68" fmla="*/ 150 w 620"/>
                <a:gd name="T69" fmla="*/ 819 h 1014"/>
                <a:gd name="T70" fmla="*/ 138 w 620"/>
                <a:gd name="T71" fmla="*/ 765 h 1014"/>
                <a:gd name="T72" fmla="*/ 138 w 620"/>
                <a:gd name="T73" fmla="*/ 741 h 1014"/>
                <a:gd name="T74" fmla="*/ 144 w 620"/>
                <a:gd name="T75" fmla="*/ 680 h 1014"/>
                <a:gd name="T76" fmla="*/ 121 w 620"/>
                <a:gd name="T77" fmla="*/ 643 h 1014"/>
                <a:gd name="T78" fmla="*/ 109 w 620"/>
                <a:gd name="T79" fmla="*/ 619 h 1014"/>
                <a:gd name="T80" fmla="*/ 109 w 620"/>
                <a:gd name="T81" fmla="*/ 583 h 1014"/>
                <a:gd name="T82" fmla="*/ 97 w 620"/>
                <a:gd name="T83" fmla="*/ 541 h 1014"/>
                <a:gd name="T84" fmla="*/ 66 w 620"/>
                <a:gd name="T85" fmla="*/ 504 h 1014"/>
                <a:gd name="T86" fmla="*/ 54 w 620"/>
                <a:gd name="T87" fmla="*/ 468 h 1014"/>
                <a:gd name="T88" fmla="*/ 5 w 620"/>
                <a:gd name="T89" fmla="*/ 461 h 1014"/>
                <a:gd name="T90" fmla="*/ 24 w 620"/>
                <a:gd name="T91" fmla="*/ 443 h 1014"/>
                <a:gd name="T92" fmla="*/ 5 w 620"/>
                <a:gd name="T93" fmla="*/ 395 h 1014"/>
                <a:gd name="T94" fmla="*/ 30 w 620"/>
                <a:gd name="T95" fmla="*/ 365 h 1014"/>
                <a:gd name="T96" fmla="*/ 66 w 620"/>
                <a:gd name="T97" fmla="*/ 346 h 1014"/>
                <a:gd name="T98" fmla="*/ 121 w 620"/>
                <a:gd name="T99" fmla="*/ 341 h 1014"/>
                <a:gd name="T100" fmla="*/ 132 w 620"/>
                <a:gd name="T101" fmla="*/ 310 h 1014"/>
                <a:gd name="T102" fmla="*/ 144 w 620"/>
                <a:gd name="T103" fmla="*/ 249 h 1014"/>
                <a:gd name="T104" fmla="*/ 168 w 620"/>
                <a:gd name="T105" fmla="*/ 231 h 1014"/>
                <a:gd name="T106" fmla="*/ 156 w 620"/>
                <a:gd name="T107" fmla="*/ 176 h 1014"/>
                <a:gd name="T108" fmla="*/ 78 w 620"/>
                <a:gd name="T109" fmla="*/ 122 h 1014"/>
                <a:gd name="T110" fmla="*/ 90 w 620"/>
                <a:gd name="T111" fmla="*/ 92 h 1014"/>
                <a:gd name="T112" fmla="*/ 97 w 620"/>
                <a:gd name="T113" fmla="*/ 37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0" h="1014">
                  <a:moveTo>
                    <a:pt x="109" y="19"/>
                  </a:moveTo>
                  <a:lnTo>
                    <a:pt x="114" y="31"/>
                  </a:lnTo>
                  <a:lnTo>
                    <a:pt x="144" y="43"/>
                  </a:lnTo>
                  <a:lnTo>
                    <a:pt x="163" y="19"/>
                  </a:lnTo>
                  <a:lnTo>
                    <a:pt x="175" y="31"/>
                  </a:lnTo>
                  <a:lnTo>
                    <a:pt x="187" y="31"/>
                  </a:lnTo>
                  <a:lnTo>
                    <a:pt x="192" y="43"/>
                  </a:lnTo>
                  <a:lnTo>
                    <a:pt x="199" y="43"/>
                  </a:lnTo>
                  <a:lnTo>
                    <a:pt x="204" y="56"/>
                  </a:lnTo>
                  <a:lnTo>
                    <a:pt x="223" y="49"/>
                  </a:lnTo>
                  <a:lnTo>
                    <a:pt x="241" y="61"/>
                  </a:lnTo>
                  <a:lnTo>
                    <a:pt x="253" y="49"/>
                  </a:lnTo>
                  <a:lnTo>
                    <a:pt x="277" y="49"/>
                  </a:lnTo>
                  <a:lnTo>
                    <a:pt x="289" y="61"/>
                  </a:lnTo>
                  <a:lnTo>
                    <a:pt x="306" y="61"/>
                  </a:lnTo>
                  <a:lnTo>
                    <a:pt x="319" y="92"/>
                  </a:lnTo>
                  <a:lnTo>
                    <a:pt x="331" y="85"/>
                  </a:lnTo>
                  <a:lnTo>
                    <a:pt x="319" y="37"/>
                  </a:lnTo>
                  <a:lnTo>
                    <a:pt x="343" y="37"/>
                  </a:lnTo>
                  <a:lnTo>
                    <a:pt x="355" y="19"/>
                  </a:lnTo>
                  <a:lnTo>
                    <a:pt x="391" y="25"/>
                  </a:lnTo>
                  <a:lnTo>
                    <a:pt x="409" y="19"/>
                  </a:lnTo>
                  <a:lnTo>
                    <a:pt x="415" y="0"/>
                  </a:lnTo>
                  <a:lnTo>
                    <a:pt x="421" y="0"/>
                  </a:lnTo>
                  <a:lnTo>
                    <a:pt x="433" y="19"/>
                  </a:lnTo>
                  <a:lnTo>
                    <a:pt x="433" y="0"/>
                  </a:lnTo>
                  <a:lnTo>
                    <a:pt x="445" y="7"/>
                  </a:lnTo>
                  <a:lnTo>
                    <a:pt x="450" y="37"/>
                  </a:lnTo>
                  <a:lnTo>
                    <a:pt x="464" y="49"/>
                  </a:lnTo>
                  <a:lnTo>
                    <a:pt x="488" y="49"/>
                  </a:lnTo>
                  <a:lnTo>
                    <a:pt x="505" y="43"/>
                  </a:lnTo>
                  <a:lnTo>
                    <a:pt x="523" y="68"/>
                  </a:lnTo>
                  <a:lnTo>
                    <a:pt x="493" y="85"/>
                  </a:lnTo>
                  <a:lnTo>
                    <a:pt x="493" y="104"/>
                  </a:lnTo>
                  <a:lnTo>
                    <a:pt x="499" y="110"/>
                  </a:lnTo>
                  <a:lnTo>
                    <a:pt x="493" y="110"/>
                  </a:lnTo>
                  <a:lnTo>
                    <a:pt x="488" y="115"/>
                  </a:lnTo>
                  <a:lnTo>
                    <a:pt x="488" y="141"/>
                  </a:lnTo>
                  <a:lnTo>
                    <a:pt x="481" y="153"/>
                  </a:lnTo>
                  <a:lnTo>
                    <a:pt x="476" y="158"/>
                  </a:lnTo>
                  <a:lnTo>
                    <a:pt x="464" y="170"/>
                  </a:lnTo>
                  <a:lnTo>
                    <a:pt x="464" y="183"/>
                  </a:lnTo>
                  <a:lnTo>
                    <a:pt x="469" y="195"/>
                  </a:lnTo>
                  <a:lnTo>
                    <a:pt x="476" y="200"/>
                  </a:lnTo>
                  <a:lnTo>
                    <a:pt x="476" y="219"/>
                  </a:lnTo>
                  <a:lnTo>
                    <a:pt x="481" y="219"/>
                  </a:lnTo>
                  <a:lnTo>
                    <a:pt x="481" y="225"/>
                  </a:lnTo>
                  <a:lnTo>
                    <a:pt x="476" y="231"/>
                  </a:lnTo>
                  <a:lnTo>
                    <a:pt x="493" y="243"/>
                  </a:lnTo>
                  <a:lnTo>
                    <a:pt x="499" y="256"/>
                  </a:lnTo>
                  <a:lnTo>
                    <a:pt x="493" y="273"/>
                  </a:lnTo>
                  <a:lnTo>
                    <a:pt x="488" y="280"/>
                  </a:lnTo>
                  <a:lnTo>
                    <a:pt x="481" y="285"/>
                  </a:lnTo>
                  <a:lnTo>
                    <a:pt x="469" y="280"/>
                  </a:lnTo>
                  <a:lnTo>
                    <a:pt x="469" y="285"/>
                  </a:lnTo>
                  <a:lnTo>
                    <a:pt x="469" y="292"/>
                  </a:lnTo>
                  <a:lnTo>
                    <a:pt x="469" y="304"/>
                  </a:lnTo>
                  <a:lnTo>
                    <a:pt x="469" y="316"/>
                  </a:lnTo>
                  <a:lnTo>
                    <a:pt x="464" y="353"/>
                  </a:lnTo>
                  <a:lnTo>
                    <a:pt x="457" y="358"/>
                  </a:lnTo>
                  <a:lnTo>
                    <a:pt x="439" y="376"/>
                  </a:lnTo>
                  <a:lnTo>
                    <a:pt x="427" y="395"/>
                  </a:lnTo>
                  <a:lnTo>
                    <a:pt x="427" y="414"/>
                  </a:lnTo>
                  <a:lnTo>
                    <a:pt x="427" y="419"/>
                  </a:lnTo>
                  <a:lnTo>
                    <a:pt x="433" y="437"/>
                  </a:lnTo>
                  <a:lnTo>
                    <a:pt x="439" y="443"/>
                  </a:lnTo>
                  <a:lnTo>
                    <a:pt x="450" y="437"/>
                  </a:lnTo>
                  <a:lnTo>
                    <a:pt x="457" y="449"/>
                  </a:lnTo>
                  <a:lnTo>
                    <a:pt x="457" y="461"/>
                  </a:lnTo>
                  <a:lnTo>
                    <a:pt x="439" y="480"/>
                  </a:lnTo>
                  <a:lnTo>
                    <a:pt x="445" y="485"/>
                  </a:lnTo>
                  <a:lnTo>
                    <a:pt x="439" y="498"/>
                  </a:lnTo>
                  <a:lnTo>
                    <a:pt x="445" y="498"/>
                  </a:lnTo>
                  <a:lnTo>
                    <a:pt x="439" y="510"/>
                  </a:lnTo>
                  <a:lnTo>
                    <a:pt x="450" y="516"/>
                  </a:lnTo>
                  <a:lnTo>
                    <a:pt x="450" y="527"/>
                  </a:lnTo>
                  <a:lnTo>
                    <a:pt x="457" y="534"/>
                  </a:lnTo>
                  <a:lnTo>
                    <a:pt x="450" y="534"/>
                  </a:lnTo>
                  <a:lnTo>
                    <a:pt x="445" y="541"/>
                  </a:lnTo>
                  <a:lnTo>
                    <a:pt x="433" y="558"/>
                  </a:lnTo>
                  <a:lnTo>
                    <a:pt x="439" y="558"/>
                  </a:lnTo>
                  <a:lnTo>
                    <a:pt x="445" y="565"/>
                  </a:lnTo>
                  <a:lnTo>
                    <a:pt x="439" y="576"/>
                  </a:lnTo>
                  <a:lnTo>
                    <a:pt x="439" y="595"/>
                  </a:lnTo>
                  <a:lnTo>
                    <a:pt x="439" y="600"/>
                  </a:lnTo>
                  <a:lnTo>
                    <a:pt x="450" y="595"/>
                  </a:lnTo>
                  <a:lnTo>
                    <a:pt x="450" y="600"/>
                  </a:lnTo>
                  <a:lnTo>
                    <a:pt x="457" y="607"/>
                  </a:lnTo>
                  <a:lnTo>
                    <a:pt x="469" y="614"/>
                  </a:lnTo>
                  <a:lnTo>
                    <a:pt x="469" y="625"/>
                  </a:lnTo>
                  <a:lnTo>
                    <a:pt x="476" y="625"/>
                  </a:lnTo>
                  <a:lnTo>
                    <a:pt x="481" y="637"/>
                  </a:lnTo>
                  <a:lnTo>
                    <a:pt x="493" y="631"/>
                  </a:lnTo>
                  <a:lnTo>
                    <a:pt x="493" y="637"/>
                  </a:lnTo>
                  <a:lnTo>
                    <a:pt x="493" y="643"/>
                  </a:lnTo>
                  <a:lnTo>
                    <a:pt x="493" y="649"/>
                  </a:lnTo>
                  <a:lnTo>
                    <a:pt x="499" y="649"/>
                  </a:lnTo>
                  <a:lnTo>
                    <a:pt x="505" y="661"/>
                  </a:lnTo>
                  <a:lnTo>
                    <a:pt x="505" y="668"/>
                  </a:lnTo>
                  <a:lnTo>
                    <a:pt x="499" y="680"/>
                  </a:lnTo>
                  <a:lnTo>
                    <a:pt x="505" y="685"/>
                  </a:lnTo>
                  <a:lnTo>
                    <a:pt x="511" y="673"/>
                  </a:lnTo>
                  <a:lnTo>
                    <a:pt x="523" y="680"/>
                  </a:lnTo>
                  <a:lnTo>
                    <a:pt x="517" y="692"/>
                  </a:lnTo>
                  <a:lnTo>
                    <a:pt x="511" y="685"/>
                  </a:lnTo>
                  <a:lnTo>
                    <a:pt x="511" y="692"/>
                  </a:lnTo>
                  <a:lnTo>
                    <a:pt x="517" y="704"/>
                  </a:lnTo>
                  <a:lnTo>
                    <a:pt x="529" y="704"/>
                  </a:lnTo>
                  <a:lnTo>
                    <a:pt x="529" y="710"/>
                  </a:lnTo>
                  <a:lnTo>
                    <a:pt x="542" y="722"/>
                  </a:lnTo>
                  <a:lnTo>
                    <a:pt x="542" y="734"/>
                  </a:lnTo>
                  <a:lnTo>
                    <a:pt x="554" y="741"/>
                  </a:lnTo>
                  <a:lnTo>
                    <a:pt x="571" y="753"/>
                  </a:lnTo>
                  <a:lnTo>
                    <a:pt x="571" y="758"/>
                  </a:lnTo>
                  <a:lnTo>
                    <a:pt x="578" y="765"/>
                  </a:lnTo>
                  <a:lnTo>
                    <a:pt x="578" y="776"/>
                  </a:lnTo>
                  <a:lnTo>
                    <a:pt x="566" y="776"/>
                  </a:lnTo>
                  <a:lnTo>
                    <a:pt x="566" y="783"/>
                  </a:lnTo>
                  <a:lnTo>
                    <a:pt x="554" y="788"/>
                  </a:lnTo>
                  <a:lnTo>
                    <a:pt x="547" y="795"/>
                  </a:lnTo>
                  <a:lnTo>
                    <a:pt x="542" y="807"/>
                  </a:lnTo>
                  <a:lnTo>
                    <a:pt x="542" y="819"/>
                  </a:lnTo>
                  <a:lnTo>
                    <a:pt x="523" y="819"/>
                  </a:lnTo>
                  <a:lnTo>
                    <a:pt x="517" y="826"/>
                  </a:lnTo>
                  <a:lnTo>
                    <a:pt x="523" y="837"/>
                  </a:lnTo>
                  <a:lnTo>
                    <a:pt x="529" y="843"/>
                  </a:lnTo>
                  <a:lnTo>
                    <a:pt x="542" y="843"/>
                  </a:lnTo>
                  <a:lnTo>
                    <a:pt x="554" y="843"/>
                  </a:lnTo>
                  <a:lnTo>
                    <a:pt x="554" y="837"/>
                  </a:lnTo>
                  <a:lnTo>
                    <a:pt x="559" y="837"/>
                  </a:lnTo>
                  <a:lnTo>
                    <a:pt x="571" y="849"/>
                  </a:lnTo>
                  <a:lnTo>
                    <a:pt x="583" y="856"/>
                  </a:lnTo>
                  <a:lnTo>
                    <a:pt x="583" y="873"/>
                  </a:lnTo>
                  <a:lnTo>
                    <a:pt x="571" y="873"/>
                  </a:lnTo>
                  <a:lnTo>
                    <a:pt x="571" y="886"/>
                  </a:lnTo>
                  <a:lnTo>
                    <a:pt x="578" y="892"/>
                  </a:lnTo>
                  <a:lnTo>
                    <a:pt x="571" y="898"/>
                  </a:lnTo>
                  <a:lnTo>
                    <a:pt x="566" y="904"/>
                  </a:lnTo>
                  <a:lnTo>
                    <a:pt x="566" y="916"/>
                  </a:lnTo>
                  <a:lnTo>
                    <a:pt x="578" y="922"/>
                  </a:lnTo>
                  <a:lnTo>
                    <a:pt x="583" y="922"/>
                  </a:lnTo>
                  <a:lnTo>
                    <a:pt x="583" y="916"/>
                  </a:lnTo>
                  <a:lnTo>
                    <a:pt x="595" y="910"/>
                  </a:lnTo>
                  <a:lnTo>
                    <a:pt x="607" y="910"/>
                  </a:lnTo>
                  <a:lnTo>
                    <a:pt x="613" y="922"/>
                  </a:lnTo>
                  <a:lnTo>
                    <a:pt x="620" y="929"/>
                  </a:lnTo>
                  <a:lnTo>
                    <a:pt x="613" y="941"/>
                  </a:lnTo>
                  <a:lnTo>
                    <a:pt x="602" y="953"/>
                  </a:lnTo>
                  <a:lnTo>
                    <a:pt x="590" y="965"/>
                  </a:lnTo>
                  <a:lnTo>
                    <a:pt x="607" y="977"/>
                  </a:lnTo>
                  <a:lnTo>
                    <a:pt x="595" y="995"/>
                  </a:lnTo>
                  <a:lnTo>
                    <a:pt x="590" y="1000"/>
                  </a:lnTo>
                  <a:lnTo>
                    <a:pt x="583" y="995"/>
                  </a:lnTo>
                  <a:lnTo>
                    <a:pt x="559" y="977"/>
                  </a:lnTo>
                  <a:lnTo>
                    <a:pt x="554" y="988"/>
                  </a:lnTo>
                  <a:lnTo>
                    <a:pt x="535" y="1000"/>
                  </a:lnTo>
                  <a:lnTo>
                    <a:pt x="523" y="1014"/>
                  </a:lnTo>
                  <a:lnTo>
                    <a:pt x="511" y="1014"/>
                  </a:lnTo>
                  <a:lnTo>
                    <a:pt x="493" y="1014"/>
                  </a:lnTo>
                  <a:lnTo>
                    <a:pt x="476" y="1014"/>
                  </a:lnTo>
                  <a:lnTo>
                    <a:pt x="464" y="1014"/>
                  </a:lnTo>
                  <a:lnTo>
                    <a:pt x="445" y="1007"/>
                  </a:lnTo>
                  <a:lnTo>
                    <a:pt x="427" y="1007"/>
                  </a:lnTo>
                  <a:lnTo>
                    <a:pt x="409" y="1007"/>
                  </a:lnTo>
                  <a:lnTo>
                    <a:pt x="391" y="1000"/>
                  </a:lnTo>
                  <a:lnTo>
                    <a:pt x="386" y="1000"/>
                  </a:lnTo>
                  <a:lnTo>
                    <a:pt x="379" y="1000"/>
                  </a:lnTo>
                  <a:lnTo>
                    <a:pt x="386" y="995"/>
                  </a:lnTo>
                  <a:lnTo>
                    <a:pt x="391" y="988"/>
                  </a:lnTo>
                  <a:lnTo>
                    <a:pt x="386" y="971"/>
                  </a:lnTo>
                  <a:lnTo>
                    <a:pt x="379" y="958"/>
                  </a:lnTo>
                  <a:lnTo>
                    <a:pt x="379" y="953"/>
                  </a:lnTo>
                  <a:lnTo>
                    <a:pt x="391" y="934"/>
                  </a:lnTo>
                  <a:lnTo>
                    <a:pt x="403" y="922"/>
                  </a:lnTo>
                  <a:lnTo>
                    <a:pt x="409" y="916"/>
                  </a:lnTo>
                  <a:lnTo>
                    <a:pt x="403" y="910"/>
                  </a:lnTo>
                  <a:lnTo>
                    <a:pt x="397" y="916"/>
                  </a:lnTo>
                  <a:lnTo>
                    <a:pt x="386" y="904"/>
                  </a:lnTo>
                  <a:lnTo>
                    <a:pt x="379" y="904"/>
                  </a:lnTo>
                  <a:lnTo>
                    <a:pt x="372" y="898"/>
                  </a:lnTo>
                  <a:lnTo>
                    <a:pt x="367" y="892"/>
                  </a:lnTo>
                  <a:lnTo>
                    <a:pt x="355" y="898"/>
                  </a:lnTo>
                  <a:lnTo>
                    <a:pt x="348" y="904"/>
                  </a:lnTo>
                  <a:lnTo>
                    <a:pt x="337" y="910"/>
                  </a:lnTo>
                  <a:lnTo>
                    <a:pt x="331" y="904"/>
                  </a:lnTo>
                  <a:lnTo>
                    <a:pt x="331" y="898"/>
                  </a:lnTo>
                  <a:lnTo>
                    <a:pt x="319" y="904"/>
                  </a:lnTo>
                  <a:lnTo>
                    <a:pt x="306" y="886"/>
                  </a:lnTo>
                  <a:lnTo>
                    <a:pt x="301" y="880"/>
                  </a:lnTo>
                  <a:lnTo>
                    <a:pt x="294" y="892"/>
                  </a:lnTo>
                  <a:lnTo>
                    <a:pt x="289" y="898"/>
                  </a:lnTo>
                  <a:lnTo>
                    <a:pt x="277" y="904"/>
                  </a:lnTo>
                  <a:lnTo>
                    <a:pt x="270" y="898"/>
                  </a:lnTo>
                  <a:lnTo>
                    <a:pt x="253" y="880"/>
                  </a:lnTo>
                  <a:lnTo>
                    <a:pt x="235" y="861"/>
                  </a:lnTo>
                  <a:lnTo>
                    <a:pt x="228" y="849"/>
                  </a:lnTo>
                  <a:lnTo>
                    <a:pt x="223" y="849"/>
                  </a:lnTo>
                  <a:lnTo>
                    <a:pt x="216" y="843"/>
                  </a:lnTo>
                  <a:lnTo>
                    <a:pt x="211" y="831"/>
                  </a:lnTo>
                  <a:lnTo>
                    <a:pt x="199" y="837"/>
                  </a:lnTo>
                  <a:lnTo>
                    <a:pt x="192" y="843"/>
                  </a:lnTo>
                  <a:lnTo>
                    <a:pt x="180" y="837"/>
                  </a:lnTo>
                  <a:lnTo>
                    <a:pt x="175" y="837"/>
                  </a:lnTo>
                  <a:lnTo>
                    <a:pt x="168" y="843"/>
                  </a:lnTo>
                  <a:lnTo>
                    <a:pt x="163" y="849"/>
                  </a:lnTo>
                  <a:lnTo>
                    <a:pt x="156" y="849"/>
                  </a:lnTo>
                  <a:lnTo>
                    <a:pt x="156" y="837"/>
                  </a:lnTo>
                  <a:lnTo>
                    <a:pt x="138" y="826"/>
                  </a:lnTo>
                  <a:lnTo>
                    <a:pt x="144" y="819"/>
                  </a:lnTo>
                  <a:lnTo>
                    <a:pt x="150" y="819"/>
                  </a:lnTo>
                  <a:lnTo>
                    <a:pt x="150" y="814"/>
                  </a:lnTo>
                  <a:lnTo>
                    <a:pt x="144" y="800"/>
                  </a:lnTo>
                  <a:lnTo>
                    <a:pt x="150" y="795"/>
                  </a:lnTo>
                  <a:lnTo>
                    <a:pt x="138" y="788"/>
                  </a:lnTo>
                  <a:lnTo>
                    <a:pt x="138" y="771"/>
                  </a:lnTo>
                  <a:lnTo>
                    <a:pt x="138" y="765"/>
                  </a:lnTo>
                  <a:lnTo>
                    <a:pt x="144" y="765"/>
                  </a:lnTo>
                  <a:lnTo>
                    <a:pt x="150" y="753"/>
                  </a:lnTo>
                  <a:lnTo>
                    <a:pt x="156" y="753"/>
                  </a:lnTo>
                  <a:lnTo>
                    <a:pt x="156" y="746"/>
                  </a:lnTo>
                  <a:lnTo>
                    <a:pt x="144" y="753"/>
                  </a:lnTo>
                  <a:lnTo>
                    <a:pt x="138" y="741"/>
                  </a:lnTo>
                  <a:lnTo>
                    <a:pt x="144" y="734"/>
                  </a:lnTo>
                  <a:lnTo>
                    <a:pt x="144" y="729"/>
                  </a:lnTo>
                  <a:lnTo>
                    <a:pt x="150" y="716"/>
                  </a:lnTo>
                  <a:lnTo>
                    <a:pt x="150" y="698"/>
                  </a:lnTo>
                  <a:lnTo>
                    <a:pt x="144" y="685"/>
                  </a:lnTo>
                  <a:lnTo>
                    <a:pt x="144" y="680"/>
                  </a:lnTo>
                  <a:lnTo>
                    <a:pt x="138" y="680"/>
                  </a:lnTo>
                  <a:lnTo>
                    <a:pt x="132" y="673"/>
                  </a:lnTo>
                  <a:lnTo>
                    <a:pt x="121" y="668"/>
                  </a:lnTo>
                  <a:lnTo>
                    <a:pt x="121" y="661"/>
                  </a:lnTo>
                  <a:lnTo>
                    <a:pt x="121" y="656"/>
                  </a:lnTo>
                  <a:lnTo>
                    <a:pt x="121" y="643"/>
                  </a:lnTo>
                  <a:lnTo>
                    <a:pt x="114" y="637"/>
                  </a:lnTo>
                  <a:lnTo>
                    <a:pt x="121" y="631"/>
                  </a:lnTo>
                  <a:lnTo>
                    <a:pt x="114" y="625"/>
                  </a:lnTo>
                  <a:lnTo>
                    <a:pt x="114" y="631"/>
                  </a:lnTo>
                  <a:lnTo>
                    <a:pt x="109" y="631"/>
                  </a:lnTo>
                  <a:lnTo>
                    <a:pt x="109" y="619"/>
                  </a:lnTo>
                  <a:lnTo>
                    <a:pt x="102" y="619"/>
                  </a:lnTo>
                  <a:lnTo>
                    <a:pt x="109" y="607"/>
                  </a:lnTo>
                  <a:lnTo>
                    <a:pt x="121" y="600"/>
                  </a:lnTo>
                  <a:lnTo>
                    <a:pt x="109" y="595"/>
                  </a:lnTo>
                  <a:lnTo>
                    <a:pt x="109" y="588"/>
                  </a:lnTo>
                  <a:lnTo>
                    <a:pt x="109" y="583"/>
                  </a:lnTo>
                  <a:lnTo>
                    <a:pt x="114" y="576"/>
                  </a:lnTo>
                  <a:lnTo>
                    <a:pt x="97" y="571"/>
                  </a:lnTo>
                  <a:lnTo>
                    <a:pt x="90" y="565"/>
                  </a:lnTo>
                  <a:lnTo>
                    <a:pt x="97" y="558"/>
                  </a:lnTo>
                  <a:lnTo>
                    <a:pt x="102" y="553"/>
                  </a:lnTo>
                  <a:lnTo>
                    <a:pt x="97" y="541"/>
                  </a:lnTo>
                  <a:lnTo>
                    <a:pt x="85" y="541"/>
                  </a:lnTo>
                  <a:lnTo>
                    <a:pt x="85" y="534"/>
                  </a:lnTo>
                  <a:lnTo>
                    <a:pt x="72" y="534"/>
                  </a:lnTo>
                  <a:lnTo>
                    <a:pt x="66" y="522"/>
                  </a:lnTo>
                  <a:lnTo>
                    <a:pt x="60" y="516"/>
                  </a:lnTo>
                  <a:lnTo>
                    <a:pt x="66" y="504"/>
                  </a:lnTo>
                  <a:lnTo>
                    <a:pt x="72" y="492"/>
                  </a:lnTo>
                  <a:lnTo>
                    <a:pt x="60" y="492"/>
                  </a:lnTo>
                  <a:lnTo>
                    <a:pt x="60" y="485"/>
                  </a:lnTo>
                  <a:lnTo>
                    <a:pt x="66" y="480"/>
                  </a:lnTo>
                  <a:lnTo>
                    <a:pt x="54" y="480"/>
                  </a:lnTo>
                  <a:lnTo>
                    <a:pt x="54" y="468"/>
                  </a:lnTo>
                  <a:lnTo>
                    <a:pt x="42" y="461"/>
                  </a:lnTo>
                  <a:lnTo>
                    <a:pt x="48" y="449"/>
                  </a:lnTo>
                  <a:lnTo>
                    <a:pt x="42" y="443"/>
                  </a:lnTo>
                  <a:lnTo>
                    <a:pt x="36" y="443"/>
                  </a:lnTo>
                  <a:lnTo>
                    <a:pt x="24" y="456"/>
                  </a:lnTo>
                  <a:lnTo>
                    <a:pt x="5" y="461"/>
                  </a:lnTo>
                  <a:lnTo>
                    <a:pt x="5" y="456"/>
                  </a:lnTo>
                  <a:lnTo>
                    <a:pt x="0" y="449"/>
                  </a:lnTo>
                  <a:lnTo>
                    <a:pt x="0" y="443"/>
                  </a:lnTo>
                  <a:lnTo>
                    <a:pt x="12" y="449"/>
                  </a:lnTo>
                  <a:lnTo>
                    <a:pt x="19" y="449"/>
                  </a:lnTo>
                  <a:lnTo>
                    <a:pt x="24" y="443"/>
                  </a:lnTo>
                  <a:lnTo>
                    <a:pt x="30" y="437"/>
                  </a:lnTo>
                  <a:lnTo>
                    <a:pt x="19" y="425"/>
                  </a:lnTo>
                  <a:lnTo>
                    <a:pt x="24" y="419"/>
                  </a:lnTo>
                  <a:lnTo>
                    <a:pt x="24" y="414"/>
                  </a:lnTo>
                  <a:lnTo>
                    <a:pt x="12" y="400"/>
                  </a:lnTo>
                  <a:lnTo>
                    <a:pt x="5" y="395"/>
                  </a:lnTo>
                  <a:lnTo>
                    <a:pt x="5" y="388"/>
                  </a:lnTo>
                  <a:lnTo>
                    <a:pt x="19" y="376"/>
                  </a:lnTo>
                  <a:lnTo>
                    <a:pt x="24" y="383"/>
                  </a:lnTo>
                  <a:lnTo>
                    <a:pt x="30" y="376"/>
                  </a:lnTo>
                  <a:lnTo>
                    <a:pt x="24" y="370"/>
                  </a:lnTo>
                  <a:lnTo>
                    <a:pt x="30" y="365"/>
                  </a:lnTo>
                  <a:lnTo>
                    <a:pt x="42" y="365"/>
                  </a:lnTo>
                  <a:lnTo>
                    <a:pt x="48" y="365"/>
                  </a:lnTo>
                  <a:lnTo>
                    <a:pt x="54" y="358"/>
                  </a:lnTo>
                  <a:lnTo>
                    <a:pt x="60" y="358"/>
                  </a:lnTo>
                  <a:lnTo>
                    <a:pt x="66" y="353"/>
                  </a:lnTo>
                  <a:lnTo>
                    <a:pt x="66" y="346"/>
                  </a:lnTo>
                  <a:lnTo>
                    <a:pt x="72" y="346"/>
                  </a:lnTo>
                  <a:lnTo>
                    <a:pt x="78" y="353"/>
                  </a:lnTo>
                  <a:lnTo>
                    <a:pt x="90" y="334"/>
                  </a:lnTo>
                  <a:lnTo>
                    <a:pt x="102" y="334"/>
                  </a:lnTo>
                  <a:lnTo>
                    <a:pt x="109" y="341"/>
                  </a:lnTo>
                  <a:lnTo>
                    <a:pt x="121" y="341"/>
                  </a:lnTo>
                  <a:lnTo>
                    <a:pt x="126" y="334"/>
                  </a:lnTo>
                  <a:lnTo>
                    <a:pt x="126" y="327"/>
                  </a:lnTo>
                  <a:lnTo>
                    <a:pt x="132" y="334"/>
                  </a:lnTo>
                  <a:lnTo>
                    <a:pt x="138" y="341"/>
                  </a:lnTo>
                  <a:lnTo>
                    <a:pt x="144" y="334"/>
                  </a:lnTo>
                  <a:lnTo>
                    <a:pt x="132" y="310"/>
                  </a:lnTo>
                  <a:lnTo>
                    <a:pt x="121" y="285"/>
                  </a:lnTo>
                  <a:lnTo>
                    <a:pt x="121" y="280"/>
                  </a:lnTo>
                  <a:lnTo>
                    <a:pt x="126" y="261"/>
                  </a:lnTo>
                  <a:lnTo>
                    <a:pt x="121" y="256"/>
                  </a:lnTo>
                  <a:lnTo>
                    <a:pt x="126" y="237"/>
                  </a:lnTo>
                  <a:lnTo>
                    <a:pt x="144" y="249"/>
                  </a:lnTo>
                  <a:lnTo>
                    <a:pt x="144" y="261"/>
                  </a:lnTo>
                  <a:lnTo>
                    <a:pt x="156" y="261"/>
                  </a:lnTo>
                  <a:lnTo>
                    <a:pt x="163" y="249"/>
                  </a:lnTo>
                  <a:lnTo>
                    <a:pt x="168" y="243"/>
                  </a:lnTo>
                  <a:lnTo>
                    <a:pt x="175" y="237"/>
                  </a:lnTo>
                  <a:lnTo>
                    <a:pt x="168" y="231"/>
                  </a:lnTo>
                  <a:lnTo>
                    <a:pt x="163" y="219"/>
                  </a:lnTo>
                  <a:lnTo>
                    <a:pt x="175" y="214"/>
                  </a:lnTo>
                  <a:lnTo>
                    <a:pt x="180" y="207"/>
                  </a:lnTo>
                  <a:lnTo>
                    <a:pt x="163" y="195"/>
                  </a:lnTo>
                  <a:lnTo>
                    <a:pt x="168" y="183"/>
                  </a:lnTo>
                  <a:lnTo>
                    <a:pt x="156" y="176"/>
                  </a:lnTo>
                  <a:lnTo>
                    <a:pt x="144" y="164"/>
                  </a:lnTo>
                  <a:lnTo>
                    <a:pt x="138" y="153"/>
                  </a:lnTo>
                  <a:lnTo>
                    <a:pt x="132" y="141"/>
                  </a:lnTo>
                  <a:lnTo>
                    <a:pt x="109" y="127"/>
                  </a:lnTo>
                  <a:lnTo>
                    <a:pt x="90" y="122"/>
                  </a:lnTo>
                  <a:lnTo>
                    <a:pt x="78" y="122"/>
                  </a:lnTo>
                  <a:lnTo>
                    <a:pt x="78" y="115"/>
                  </a:lnTo>
                  <a:lnTo>
                    <a:pt x="85" y="110"/>
                  </a:lnTo>
                  <a:lnTo>
                    <a:pt x="78" y="110"/>
                  </a:lnTo>
                  <a:lnTo>
                    <a:pt x="78" y="104"/>
                  </a:lnTo>
                  <a:lnTo>
                    <a:pt x="78" y="92"/>
                  </a:lnTo>
                  <a:lnTo>
                    <a:pt x="90" y="92"/>
                  </a:lnTo>
                  <a:lnTo>
                    <a:pt x="90" y="80"/>
                  </a:lnTo>
                  <a:lnTo>
                    <a:pt x="90" y="73"/>
                  </a:lnTo>
                  <a:lnTo>
                    <a:pt x="85" y="68"/>
                  </a:lnTo>
                  <a:lnTo>
                    <a:pt x="90" y="61"/>
                  </a:lnTo>
                  <a:lnTo>
                    <a:pt x="102" y="49"/>
                  </a:lnTo>
                  <a:lnTo>
                    <a:pt x="97" y="37"/>
                  </a:lnTo>
                  <a:lnTo>
                    <a:pt x="102" y="31"/>
                  </a:lnTo>
                  <a:lnTo>
                    <a:pt x="109" y="19"/>
                  </a:lnTo>
                  <a:lnTo>
                    <a:pt x="109" y="1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9050" cap="sq">
              <a:solidFill>
                <a:sysClr val="window" lastClr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2" name="Freeform 26"/>
            <p:cNvSpPr>
              <a:spLocks/>
            </p:cNvSpPr>
            <p:nvPr/>
          </p:nvSpPr>
          <p:spPr bwMode="auto">
            <a:xfrm>
              <a:off x="698" y="641"/>
              <a:ext cx="607" cy="1000"/>
            </a:xfrm>
            <a:custGeom>
              <a:avLst/>
              <a:gdLst>
                <a:gd name="T0" fmla="*/ 517 w 607"/>
                <a:gd name="T1" fmla="*/ 266 h 1000"/>
                <a:gd name="T2" fmla="*/ 505 w 607"/>
                <a:gd name="T3" fmla="*/ 297 h 1000"/>
                <a:gd name="T4" fmla="*/ 505 w 607"/>
                <a:gd name="T5" fmla="*/ 327 h 1000"/>
                <a:gd name="T6" fmla="*/ 571 w 607"/>
                <a:gd name="T7" fmla="*/ 369 h 1000"/>
                <a:gd name="T8" fmla="*/ 602 w 607"/>
                <a:gd name="T9" fmla="*/ 419 h 1000"/>
                <a:gd name="T10" fmla="*/ 590 w 607"/>
                <a:gd name="T11" fmla="*/ 454 h 1000"/>
                <a:gd name="T12" fmla="*/ 548 w 607"/>
                <a:gd name="T13" fmla="*/ 461 h 1000"/>
                <a:gd name="T14" fmla="*/ 571 w 607"/>
                <a:gd name="T15" fmla="*/ 539 h 1000"/>
                <a:gd name="T16" fmla="*/ 548 w 607"/>
                <a:gd name="T17" fmla="*/ 546 h 1000"/>
                <a:gd name="T18" fmla="*/ 499 w 607"/>
                <a:gd name="T19" fmla="*/ 551 h 1000"/>
                <a:gd name="T20" fmla="*/ 475 w 607"/>
                <a:gd name="T21" fmla="*/ 570 h 1000"/>
                <a:gd name="T22" fmla="*/ 451 w 607"/>
                <a:gd name="T23" fmla="*/ 588 h 1000"/>
                <a:gd name="T24" fmla="*/ 451 w 607"/>
                <a:gd name="T25" fmla="*/ 619 h 1000"/>
                <a:gd name="T26" fmla="*/ 446 w 607"/>
                <a:gd name="T27" fmla="*/ 654 h 1000"/>
                <a:gd name="T28" fmla="*/ 432 w 607"/>
                <a:gd name="T29" fmla="*/ 666 h 1000"/>
                <a:gd name="T30" fmla="*/ 469 w 607"/>
                <a:gd name="T31" fmla="*/ 666 h 1000"/>
                <a:gd name="T32" fmla="*/ 487 w 607"/>
                <a:gd name="T33" fmla="*/ 697 h 1000"/>
                <a:gd name="T34" fmla="*/ 499 w 607"/>
                <a:gd name="T35" fmla="*/ 739 h 1000"/>
                <a:gd name="T36" fmla="*/ 524 w 607"/>
                <a:gd name="T37" fmla="*/ 763 h 1000"/>
                <a:gd name="T38" fmla="*/ 536 w 607"/>
                <a:gd name="T39" fmla="*/ 793 h 1000"/>
                <a:gd name="T40" fmla="*/ 536 w 607"/>
                <a:gd name="T41" fmla="*/ 824 h 1000"/>
                <a:gd name="T42" fmla="*/ 541 w 607"/>
                <a:gd name="T43" fmla="*/ 842 h 1000"/>
                <a:gd name="T44" fmla="*/ 559 w 607"/>
                <a:gd name="T45" fmla="*/ 878 h 1000"/>
                <a:gd name="T46" fmla="*/ 577 w 607"/>
                <a:gd name="T47" fmla="*/ 921 h 1000"/>
                <a:gd name="T48" fmla="*/ 548 w 607"/>
                <a:gd name="T49" fmla="*/ 951 h 1000"/>
                <a:gd name="T50" fmla="*/ 499 w 607"/>
                <a:gd name="T51" fmla="*/ 970 h 1000"/>
                <a:gd name="T52" fmla="*/ 481 w 607"/>
                <a:gd name="T53" fmla="*/ 981 h 1000"/>
                <a:gd name="T54" fmla="*/ 439 w 607"/>
                <a:gd name="T55" fmla="*/ 988 h 1000"/>
                <a:gd name="T56" fmla="*/ 408 w 607"/>
                <a:gd name="T57" fmla="*/ 988 h 1000"/>
                <a:gd name="T58" fmla="*/ 367 w 607"/>
                <a:gd name="T59" fmla="*/ 981 h 1000"/>
                <a:gd name="T60" fmla="*/ 342 w 607"/>
                <a:gd name="T61" fmla="*/ 951 h 1000"/>
                <a:gd name="T62" fmla="*/ 318 w 607"/>
                <a:gd name="T63" fmla="*/ 915 h 1000"/>
                <a:gd name="T64" fmla="*/ 283 w 607"/>
                <a:gd name="T65" fmla="*/ 897 h 1000"/>
                <a:gd name="T66" fmla="*/ 264 w 607"/>
                <a:gd name="T67" fmla="*/ 873 h 1000"/>
                <a:gd name="T68" fmla="*/ 252 w 607"/>
                <a:gd name="T69" fmla="*/ 854 h 1000"/>
                <a:gd name="T70" fmla="*/ 211 w 607"/>
                <a:gd name="T71" fmla="*/ 842 h 1000"/>
                <a:gd name="T72" fmla="*/ 186 w 607"/>
                <a:gd name="T73" fmla="*/ 819 h 1000"/>
                <a:gd name="T74" fmla="*/ 133 w 607"/>
                <a:gd name="T75" fmla="*/ 812 h 1000"/>
                <a:gd name="T76" fmla="*/ 18 w 607"/>
                <a:gd name="T77" fmla="*/ 703 h 1000"/>
                <a:gd name="T78" fmla="*/ 48 w 607"/>
                <a:gd name="T79" fmla="*/ 527 h 1000"/>
                <a:gd name="T80" fmla="*/ 72 w 607"/>
                <a:gd name="T81" fmla="*/ 393 h 1000"/>
                <a:gd name="T82" fmla="*/ 108 w 607"/>
                <a:gd name="T83" fmla="*/ 375 h 1000"/>
                <a:gd name="T84" fmla="*/ 138 w 607"/>
                <a:gd name="T85" fmla="*/ 351 h 1000"/>
                <a:gd name="T86" fmla="*/ 157 w 607"/>
                <a:gd name="T87" fmla="*/ 303 h 1000"/>
                <a:gd name="T88" fmla="*/ 90 w 607"/>
                <a:gd name="T89" fmla="*/ 236 h 1000"/>
                <a:gd name="T90" fmla="*/ 138 w 607"/>
                <a:gd name="T91" fmla="*/ 139 h 1000"/>
                <a:gd name="T92" fmla="*/ 181 w 607"/>
                <a:gd name="T93" fmla="*/ 73 h 1000"/>
                <a:gd name="T94" fmla="*/ 264 w 607"/>
                <a:gd name="T95" fmla="*/ 30 h 1000"/>
                <a:gd name="T96" fmla="*/ 330 w 607"/>
                <a:gd name="T97" fmla="*/ 66 h 1000"/>
                <a:gd name="T98" fmla="*/ 354 w 607"/>
                <a:gd name="T99" fmla="*/ 36 h 1000"/>
                <a:gd name="T100" fmla="*/ 385 w 607"/>
                <a:gd name="T101" fmla="*/ 0 h 1000"/>
                <a:gd name="T102" fmla="*/ 408 w 607"/>
                <a:gd name="T103" fmla="*/ 66 h 1000"/>
                <a:gd name="T104" fmla="*/ 512 w 607"/>
                <a:gd name="T105" fmla="*/ 139 h 1000"/>
                <a:gd name="T106" fmla="*/ 536 w 607"/>
                <a:gd name="T107" fmla="*/ 224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7" h="1000">
                  <a:moveTo>
                    <a:pt x="536" y="224"/>
                  </a:moveTo>
                  <a:lnTo>
                    <a:pt x="529" y="236"/>
                  </a:lnTo>
                  <a:lnTo>
                    <a:pt x="524" y="242"/>
                  </a:lnTo>
                  <a:lnTo>
                    <a:pt x="529" y="254"/>
                  </a:lnTo>
                  <a:lnTo>
                    <a:pt x="517" y="266"/>
                  </a:lnTo>
                  <a:lnTo>
                    <a:pt x="512" y="273"/>
                  </a:lnTo>
                  <a:lnTo>
                    <a:pt x="517" y="278"/>
                  </a:lnTo>
                  <a:lnTo>
                    <a:pt x="517" y="285"/>
                  </a:lnTo>
                  <a:lnTo>
                    <a:pt x="517" y="297"/>
                  </a:lnTo>
                  <a:lnTo>
                    <a:pt x="505" y="297"/>
                  </a:lnTo>
                  <a:lnTo>
                    <a:pt x="505" y="309"/>
                  </a:lnTo>
                  <a:lnTo>
                    <a:pt x="505" y="315"/>
                  </a:lnTo>
                  <a:lnTo>
                    <a:pt x="512" y="315"/>
                  </a:lnTo>
                  <a:lnTo>
                    <a:pt x="505" y="320"/>
                  </a:lnTo>
                  <a:lnTo>
                    <a:pt x="505" y="327"/>
                  </a:lnTo>
                  <a:lnTo>
                    <a:pt x="517" y="327"/>
                  </a:lnTo>
                  <a:lnTo>
                    <a:pt x="536" y="332"/>
                  </a:lnTo>
                  <a:lnTo>
                    <a:pt x="559" y="346"/>
                  </a:lnTo>
                  <a:lnTo>
                    <a:pt x="565" y="358"/>
                  </a:lnTo>
                  <a:lnTo>
                    <a:pt x="571" y="369"/>
                  </a:lnTo>
                  <a:lnTo>
                    <a:pt x="583" y="381"/>
                  </a:lnTo>
                  <a:lnTo>
                    <a:pt x="595" y="388"/>
                  </a:lnTo>
                  <a:lnTo>
                    <a:pt x="590" y="400"/>
                  </a:lnTo>
                  <a:lnTo>
                    <a:pt x="607" y="412"/>
                  </a:lnTo>
                  <a:lnTo>
                    <a:pt x="602" y="419"/>
                  </a:lnTo>
                  <a:lnTo>
                    <a:pt x="590" y="424"/>
                  </a:lnTo>
                  <a:lnTo>
                    <a:pt x="595" y="436"/>
                  </a:lnTo>
                  <a:lnTo>
                    <a:pt x="602" y="442"/>
                  </a:lnTo>
                  <a:lnTo>
                    <a:pt x="595" y="448"/>
                  </a:lnTo>
                  <a:lnTo>
                    <a:pt x="590" y="454"/>
                  </a:lnTo>
                  <a:lnTo>
                    <a:pt x="583" y="466"/>
                  </a:lnTo>
                  <a:lnTo>
                    <a:pt x="571" y="466"/>
                  </a:lnTo>
                  <a:lnTo>
                    <a:pt x="571" y="454"/>
                  </a:lnTo>
                  <a:lnTo>
                    <a:pt x="553" y="442"/>
                  </a:lnTo>
                  <a:lnTo>
                    <a:pt x="548" y="461"/>
                  </a:lnTo>
                  <a:lnTo>
                    <a:pt x="553" y="466"/>
                  </a:lnTo>
                  <a:lnTo>
                    <a:pt x="548" y="485"/>
                  </a:lnTo>
                  <a:lnTo>
                    <a:pt x="548" y="490"/>
                  </a:lnTo>
                  <a:lnTo>
                    <a:pt x="559" y="515"/>
                  </a:lnTo>
                  <a:lnTo>
                    <a:pt x="571" y="539"/>
                  </a:lnTo>
                  <a:lnTo>
                    <a:pt x="565" y="546"/>
                  </a:lnTo>
                  <a:lnTo>
                    <a:pt x="559" y="539"/>
                  </a:lnTo>
                  <a:lnTo>
                    <a:pt x="553" y="532"/>
                  </a:lnTo>
                  <a:lnTo>
                    <a:pt x="553" y="539"/>
                  </a:lnTo>
                  <a:lnTo>
                    <a:pt x="548" y="546"/>
                  </a:lnTo>
                  <a:lnTo>
                    <a:pt x="536" y="546"/>
                  </a:lnTo>
                  <a:lnTo>
                    <a:pt x="529" y="539"/>
                  </a:lnTo>
                  <a:lnTo>
                    <a:pt x="517" y="539"/>
                  </a:lnTo>
                  <a:lnTo>
                    <a:pt x="505" y="558"/>
                  </a:lnTo>
                  <a:lnTo>
                    <a:pt x="499" y="551"/>
                  </a:lnTo>
                  <a:lnTo>
                    <a:pt x="493" y="551"/>
                  </a:lnTo>
                  <a:lnTo>
                    <a:pt x="493" y="558"/>
                  </a:lnTo>
                  <a:lnTo>
                    <a:pt x="487" y="563"/>
                  </a:lnTo>
                  <a:lnTo>
                    <a:pt x="481" y="563"/>
                  </a:lnTo>
                  <a:lnTo>
                    <a:pt x="475" y="570"/>
                  </a:lnTo>
                  <a:lnTo>
                    <a:pt x="469" y="570"/>
                  </a:lnTo>
                  <a:lnTo>
                    <a:pt x="457" y="570"/>
                  </a:lnTo>
                  <a:lnTo>
                    <a:pt x="451" y="575"/>
                  </a:lnTo>
                  <a:lnTo>
                    <a:pt x="457" y="581"/>
                  </a:lnTo>
                  <a:lnTo>
                    <a:pt x="451" y="588"/>
                  </a:lnTo>
                  <a:lnTo>
                    <a:pt x="446" y="581"/>
                  </a:lnTo>
                  <a:lnTo>
                    <a:pt x="432" y="593"/>
                  </a:lnTo>
                  <a:lnTo>
                    <a:pt x="432" y="600"/>
                  </a:lnTo>
                  <a:lnTo>
                    <a:pt x="439" y="605"/>
                  </a:lnTo>
                  <a:lnTo>
                    <a:pt x="451" y="619"/>
                  </a:lnTo>
                  <a:lnTo>
                    <a:pt x="451" y="624"/>
                  </a:lnTo>
                  <a:lnTo>
                    <a:pt x="446" y="630"/>
                  </a:lnTo>
                  <a:lnTo>
                    <a:pt x="457" y="642"/>
                  </a:lnTo>
                  <a:lnTo>
                    <a:pt x="451" y="648"/>
                  </a:lnTo>
                  <a:lnTo>
                    <a:pt x="446" y="654"/>
                  </a:lnTo>
                  <a:lnTo>
                    <a:pt x="439" y="654"/>
                  </a:lnTo>
                  <a:lnTo>
                    <a:pt x="427" y="648"/>
                  </a:lnTo>
                  <a:lnTo>
                    <a:pt x="427" y="654"/>
                  </a:lnTo>
                  <a:lnTo>
                    <a:pt x="432" y="661"/>
                  </a:lnTo>
                  <a:lnTo>
                    <a:pt x="432" y="666"/>
                  </a:lnTo>
                  <a:lnTo>
                    <a:pt x="451" y="661"/>
                  </a:lnTo>
                  <a:lnTo>
                    <a:pt x="463" y="648"/>
                  </a:lnTo>
                  <a:lnTo>
                    <a:pt x="469" y="648"/>
                  </a:lnTo>
                  <a:lnTo>
                    <a:pt x="475" y="654"/>
                  </a:lnTo>
                  <a:lnTo>
                    <a:pt x="469" y="666"/>
                  </a:lnTo>
                  <a:lnTo>
                    <a:pt x="481" y="673"/>
                  </a:lnTo>
                  <a:lnTo>
                    <a:pt x="481" y="685"/>
                  </a:lnTo>
                  <a:lnTo>
                    <a:pt x="493" y="685"/>
                  </a:lnTo>
                  <a:lnTo>
                    <a:pt x="487" y="690"/>
                  </a:lnTo>
                  <a:lnTo>
                    <a:pt x="487" y="697"/>
                  </a:lnTo>
                  <a:lnTo>
                    <a:pt x="499" y="697"/>
                  </a:lnTo>
                  <a:lnTo>
                    <a:pt x="493" y="709"/>
                  </a:lnTo>
                  <a:lnTo>
                    <a:pt x="487" y="721"/>
                  </a:lnTo>
                  <a:lnTo>
                    <a:pt x="493" y="727"/>
                  </a:lnTo>
                  <a:lnTo>
                    <a:pt x="499" y="739"/>
                  </a:lnTo>
                  <a:lnTo>
                    <a:pt x="512" y="739"/>
                  </a:lnTo>
                  <a:lnTo>
                    <a:pt x="512" y="746"/>
                  </a:lnTo>
                  <a:lnTo>
                    <a:pt x="524" y="746"/>
                  </a:lnTo>
                  <a:lnTo>
                    <a:pt x="529" y="758"/>
                  </a:lnTo>
                  <a:lnTo>
                    <a:pt x="524" y="763"/>
                  </a:lnTo>
                  <a:lnTo>
                    <a:pt x="517" y="770"/>
                  </a:lnTo>
                  <a:lnTo>
                    <a:pt x="524" y="776"/>
                  </a:lnTo>
                  <a:lnTo>
                    <a:pt x="541" y="781"/>
                  </a:lnTo>
                  <a:lnTo>
                    <a:pt x="536" y="788"/>
                  </a:lnTo>
                  <a:lnTo>
                    <a:pt x="536" y="793"/>
                  </a:lnTo>
                  <a:lnTo>
                    <a:pt x="536" y="800"/>
                  </a:lnTo>
                  <a:lnTo>
                    <a:pt x="548" y="805"/>
                  </a:lnTo>
                  <a:lnTo>
                    <a:pt x="536" y="812"/>
                  </a:lnTo>
                  <a:lnTo>
                    <a:pt x="529" y="824"/>
                  </a:lnTo>
                  <a:lnTo>
                    <a:pt x="536" y="824"/>
                  </a:lnTo>
                  <a:lnTo>
                    <a:pt x="536" y="836"/>
                  </a:lnTo>
                  <a:lnTo>
                    <a:pt x="541" y="836"/>
                  </a:lnTo>
                  <a:lnTo>
                    <a:pt x="541" y="830"/>
                  </a:lnTo>
                  <a:lnTo>
                    <a:pt x="548" y="836"/>
                  </a:lnTo>
                  <a:lnTo>
                    <a:pt x="541" y="842"/>
                  </a:lnTo>
                  <a:lnTo>
                    <a:pt x="548" y="848"/>
                  </a:lnTo>
                  <a:lnTo>
                    <a:pt x="548" y="861"/>
                  </a:lnTo>
                  <a:lnTo>
                    <a:pt x="548" y="866"/>
                  </a:lnTo>
                  <a:lnTo>
                    <a:pt x="548" y="873"/>
                  </a:lnTo>
                  <a:lnTo>
                    <a:pt x="559" y="878"/>
                  </a:lnTo>
                  <a:lnTo>
                    <a:pt x="565" y="885"/>
                  </a:lnTo>
                  <a:lnTo>
                    <a:pt x="571" y="885"/>
                  </a:lnTo>
                  <a:lnTo>
                    <a:pt x="571" y="890"/>
                  </a:lnTo>
                  <a:lnTo>
                    <a:pt x="577" y="903"/>
                  </a:lnTo>
                  <a:lnTo>
                    <a:pt x="577" y="921"/>
                  </a:lnTo>
                  <a:lnTo>
                    <a:pt x="571" y="934"/>
                  </a:lnTo>
                  <a:lnTo>
                    <a:pt x="571" y="939"/>
                  </a:lnTo>
                  <a:lnTo>
                    <a:pt x="565" y="946"/>
                  </a:lnTo>
                  <a:lnTo>
                    <a:pt x="559" y="951"/>
                  </a:lnTo>
                  <a:lnTo>
                    <a:pt x="548" y="951"/>
                  </a:lnTo>
                  <a:lnTo>
                    <a:pt x="536" y="951"/>
                  </a:lnTo>
                  <a:lnTo>
                    <a:pt x="524" y="951"/>
                  </a:lnTo>
                  <a:lnTo>
                    <a:pt x="512" y="951"/>
                  </a:lnTo>
                  <a:lnTo>
                    <a:pt x="505" y="958"/>
                  </a:lnTo>
                  <a:lnTo>
                    <a:pt x="499" y="970"/>
                  </a:lnTo>
                  <a:lnTo>
                    <a:pt x="499" y="976"/>
                  </a:lnTo>
                  <a:lnTo>
                    <a:pt x="493" y="988"/>
                  </a:lnTo>
                  <a:lnTo>
                    <a:pt x="487" y="993"/>
                  </a:lnTo>
                  <a:lnTo>
                    <a:pt x="487" y="988"/>
                  </a:lnTo>
                  <a:lnTo>
                    <a:pt x="481" y="981"/>
                  </a:lnTo>
                  <a:lnTo>
                    <a:pt x="475" y="981"/>
                  </a:lnTo>
                  <a:lnTo>
                    <a:pt x="469" y="976"/>
                  </a:lnTo>
                  <a:lnTo>
                    <a:pt x="457" y="981"/>
                  </a:lnTo>
                  <a:lnTo>
                    <a:pt x="451" y="993"/>
                  </a:lnTo>
                  <a:lnTo>
                    <a:pt x="439" y="988"/>
                  </a:lnTo>
                  <a:lnTo>
                    <a:pt x="427" y="981"/>
                  </a:lnTo>
                  <a:lnTo>
                    <a:pt x="427" y="976"/>
                  </a:lnTo>
                  <a:lnTo>
                    <a:pt x="415" y="976"/>
                  </a:lnTo>
                  <a:lnTo>
                    <a:pt x="415" y="988"/>
                  </a:lnTo>
                  <a:lnTo>
                    <a:pt x="408" y="988"/>
                  </a:lnTo>
                  <a:lnTo>
                    <a:pt x="403" y="981"/>
                  </a:lnTo>
                  <a:lnTo>
                    <a:pt x="391" y="993"/>
                  </a:lnTo>
                  <a:lnTo>
                    <a:pt x="385" y="1000"/>
                  </a:lnTo>
                  <a:lnTo>
                    <a:pt x="373" y="988"/>
                  </a:lnTo>
                  <a:lnTo>
                    <a:pt x="367" y="981"/>
                  </a:lnTo>
                  <a:lnTo>
                    <a:pt x="361" y="981"/>
                  </a:lnTo>
                  <a:lnTo>
                    <a:pt x="367" y="970"/>
                  </a:lnTo>
                  <a:lnTo>
                    <a:pt x="361" y="963"/>
                  </a:lnTo>
                  <a:lnTo>
                    <a:pt x="354" y="963"/>
                  </a:lnTo>
                  <a:lnTo>
                    <a:pt x="342" y="951"/>
                  </a:lnTo>
                  <a:lnTo>
                    <a:pt x="354" y="939"/>
                  </a:lnTo>
                  <a:lnTo>
                    <a:pt x="349" y="927"/>
                  </a:lnTo>
                  <a:lnTo>
                    <a:pt x="337" y="927"/>
                  </a:lnTo>
                  <a:lnTo>
                    <a:pt x="330" y="927"/>
                  </a:lnTo>
                  <a:lnTo>
                    <a:pt x="318" y="915"/>
                  </a:lnTo>
                  <a:lnTo>
                    <a:pt x="318" y="909"/>
                  </a:lnTo>
                  <a:lnTo>
                    <a:pt x="306" y="909"/>
                  </a:lnTo>
                  <a:lnTo>
                    <a:pt x="301" y="909"/>
                  </a:lnTo>
                  <a:lnTo>
                    <a:pt x="289" y="909"/>
                  </a:lnTo>
                  <a:lnTo>
                    <a:pt x="283" y="897"/>
                  </a:lnTo>
                  <a:lnTo>
                    <a:pt x="283" y="885"/>
                  </a:lnTo>
                  <a:lnTo>
                    <a:pt x="295" y="878"/>
                  </a:lnTo>
                  <a:lnTo>
                    <a:pt x="295" y="873"/>
                  </a:lnTo>
                  <a:lnTo>
                    <a:pt x="271" y="861"/>
                  </a:lnTo>
                  <a:lnTo>
                    <a:pt x="264" y="873"/>
                  </a:lnTo>
                  <a:lnTo>
                    <a:pt x="264" y="878"/>
                  </a:lnTo>
                  <a:lnTo>
                    <a:pt x="259" y="885"/>
                  </a:lnTo>
                  <a:lnTo>
                    <a:pt x="252" y="873"/>
                  </a:lnTo>
                  <a:lnTo>
                    <a:pt x="259" y="861"/>
                  </a:lnTo>
                  <a:lnTo>
                    <a:pt x="252" y="854"/>
                  </a:lnTo>
                  <a:lnTo>
                    <a:pt x="240" y="842"/>
                  </a:lnTo>
                  <a:lnTo>
                    <a:pt x="235" y="842"/>
                  </a:lnTo>
                  <a:lnTo>
                    <a:pt x="228" y="848"/>
                  </a:lnTo>
                  <a:lnTo>
                    <a:pt x="216" y="848"/>
                  </a:lnTo>
                  <a:lnTo>
                    <a:pt x="211" y="842"/>
                  </a:lnTo>
                  <a:lnTo>
                    <a:pt x="216" y="836"/>
                  </a:lnTo>
                  <a:lnTo>
                    <a:pt x="204" y="830"/>
                  </a:lnTo>
                  <a:lnTo>
                    <a:pt x="193" y="830"/>
                  </a:lnTo>
                  <a:lnTo>
                    <a:pt x="186" y="824"/>
                  </a:lnTo>
                  <a:lnTo>
                    <a:pt x="186" y="819"/>
                  </a:lnTo>
                  <a:lnTo>
                    <a:pt x="181" y="812"/>
                  </a:lnTo>
                  <a:lnTo>
                    <a:pt x="174" y="819"/>
                  </a:lnTo>
                  <a:lnTo>
                    <a:pt x="162" y="812"/>
                  </a:lnTo>
                  <a:lnTo>
                    <a:pt x="145" y="812"/>
                  </a:lnTo>
                  <a:lnTo>
                    <a:pt x="133" y="812"/>
                  </a:lnTo>
                  <a:lnTo>
                    <a:pt x="126" y="824"/>
                  </a:lnTo>
                  <a:lnTo>
                    <a:pt x="79" y="781"/>
                  </a:lnTo>
                  <a:lnTo>
                    <a:pt x="60" y="758"/>
                  </a:lnTo>
                  <a:lnTo>
                    <a:pt x="60" y="732"/>
                  </a:lnTo>
                  <a:lnTo>
                    <a:pt x="18" y="703"/>
                  </a:lnTo>
                  <a:lnTo>
                    <a:pt x="0" y="673"/>
                  </a:lnTo>
                  <a:lnTo>
                    <a:pt x="60" y="600"/>
                  </a:lnTo>
                  <a:lnTo>
                    <a:pt x="53" y="588"/>
                  </a:lnTo>
                  <a:lnTo>
                    <a:pt x="72" y="581"/>
                  </a:lnTo>
                  <a:lnTo>
                    <a:pt x="48" y="527"/>
                  </a:lnTo>
                  <a:lnTo>
                    <a:pt x="18" y="461"/>
                  </a:lnTo>
                  <a:lnTo>
                    <a:pt x="12" y="436"/>
                  </a:lnTo>
                  <a:lnTo>
                    <a:pt x="30" y="412"/>
                  </a:lnTo>
                  <a:lnTo>
                    <a:pt x="67" y="400"/>
                  </a:lnTo>
                  <a:lnTo>
                    <a:pt x="72" y="393"/>
                  </a:lnTo>
                  <a:lnTo>
                    <a:pt x="72" y="388"/>
                  </a:lnTo>
                  <a:lnTo>
                    <a:pt x="90" y="388"/>
                  </a:lnTo>
                  <a:lnTo>
                    <a:pt x="102" y="375"/>
                  </a:lnTo>
                  <a:lnTo>
                    <a:pt x="108" y="381"/>
                  </a:lnTo>
                  <a:lnTo>
                    <a:pt x="108" y="375"/>
                  </a:lnTo>
                  <a:lnTo>
                    <a:pt x="108" y="369"/>
                  </a:lnTo>
                  <a:lnTo>
                    <a:pt x="120" y="369"/>
                  </a:lnTo>
                  <a:lnTo>
                    <a:pt x="126" y="363"/>
                  </a:lnTo>
                  <a:lnTo>
                    <a:pt x="133" y="358"/>
                  </a:lnTo>
                  <a:lnTo>
                    <a:pt x="138" y="351"/>
                  </a:lnTo>
                  <a:lnTo>
                    <a:pt x="157" y="346"/>
                  </a:lnTo>
                  <a:lnTo>
                    <a:pt x="157" y="339"/>
                  </a:lnTo>
                  <a:lnTo>
                    <a:pt x="169" y="327"/>
                  </a:lnTo>
                  <a:lnTo>
                    <a:pt x="174" y="315"/>
                  </a:lnTo>
                  <a:lnTo>
                    <a:pt x="157" y="303"/>
                  </a:lnTo>
                  <a:lnTo>
                    <a:pt x="145" y="303"/>
                  </a:lnTo>
                  <a:lnTo>
                    <a:pt x="114" y="273"/>
                  </a:lnTo>
                  <a:lnTo>
                    <a:pt x="102" y="273"/>
                  </a:lnTo>
                  <a:lnTo>
                    <a:pt x="84" y="248"/>
                  </a:lnTo>
                  <a:lnTo>
                    <a:pt x="90" y="236"/>
                  </a:lnTo>
                  <a:lnTo>
                    <a:pt x="84" y="212"/>
                  </a:lnTo>
                  <a:lnTo>
                    <a:pt x="90" y="163"/>
                  </a:lnTo>
                  <a:lnTo>
                    <a:pt x="114" y="151"/>
                  </a:lnTo>
                  <a:lnTo>
                    <a:pt x="114" y="120"/>
                  </a:lnTo>
                  <a:lnTo>
                    <a:pt x="138" y="139"/>
                  </a:lnTo>
                  <a:lnTo>
                    <a:pt x="145" y="127"/>
                  </a:lnTo>
                  <a:lnTo>
                    <a:pt x="133" y="109"/>
                  </a:lnTo>
                  <a:lnTo>
                    <a:pt x="138" y="90"/>
                  </a:lnTo>
                  <a:lnTo>
                    <a:pt x="162" y="85"/>
                  </a:lnTo>
                  <a:lnTo>
                    <a:pt x="181" y="73"/>
                  </a:lnTo>
                  <a:lnTo>
                    <a:pt x="211" y="103"/>
                  </a:lnTo>
                  <a:lnTo>
                    <a:pt x="216" y="78"/>
                  </a:lnTo>
                  <a:lnTo>
                    <a:pt x="240" y="73"/>
                  </a:lnTo>
                  <a:lnTo>
                    <a:pt x="240" y="54"/>
                  </a:lnTo>
                  <a:lnTo>
                    <a:pt x="264" y="30"/>
                  </a:lnTo>
                  <a:lnTo>
                    <a:pt x="283" y="36"/>
                  </a:lnTo>
                  <a:lnTo>
                    <a:pt x="271" y="48"/>
                  </a:lnTo>
                  <a:lnTo>
                    <a:pt x="301" y="78"/>
                  </a:lnTo>
                  <a:lnTo>
                    <a:pt x="318" y="73"/>
                  </a:lnTo>
                  <a:lnTo>
                    <a:pt x="330" y="66"/>
                  </a:lnTo>
                  <a:lnTo>
                    <a:pt x="337" y="54"/>
                  </a:lnTo>
                  <a:lnTo>
                    <a:pt x="342" y="54"/>
                  </a:lnTo>
                  <a:lnTo>
                    <a:pt x="349" y="48"/>
                  </a:lnTo>
                  <a:lnTo>
                    <a:pt x="354" y="48"/>
                  </a:lnTo>
                  <a:lnTo>
                    <a:pt x="354" y="36"/>
                  </a:lnTo>
                  <a:lnTo>
                    <a:pt x="354" y="24"/>
                  </a:lnTo>
                  <a:lnTo>
                    <a:pt x="373" y="17"/>
                  </a:lnTo>
                  <a:lnTo>
                    <a:pt x="379" y="17"/>
                  </a:lnTo>
                  <a:lnTo>
                    <a:pt x="385" y="12"/>
                  </a:lnTo>
                  <a:lnTo>
                    <a:pt x="385" y="0"/>
                  </a:lnTo>
                  <a:lnTo>
                    <a:pt x="408" y="12"/>
                  </a:lnTo>
                  <a:lnTo>
                    <a:pt x="420" y="0"/>
                  </a:lnTo>
                  <a:lnTo>
                    <a:pt x="415" y="36"/>
                  </a:lnTo>
                  <a:lnTo>
                    <a:pt x="420" y="54"/>
                  </a:lnTo>
                  <a:lnTo>
                    <a:pt x="408" y="66"/>
                  </a:lnTo>
                  <a:lnTo>
                    <a:pt x="415" y="90"/>
                  </a:lnTo>
                  <a:lnTo>
                    <a:pt x="439" y="103"/>
                  </a:lnTo>
                  <a:lnTo>
                    <a:pt x="469" y="127"/>
                  </a:lnTo>
                  <a:lnTo>
                    <a:pt x="499" y="132"/>
                  </a:lnTo>
                  <a:lnTo>
                    <a:pt x="512" y="139"/>
                  </a:lnTo>
                  <a:lnTo>
                    <a:pt x="529" y="158"/>
                  </a:lnTo>
                  <a:lnTo>
                    <a:pt x="524" y="169"/>
                  </a:lnTo>
                  <a:lnTo>
                    <a:pt x="524" y="200"/>
                  </a:lnTo>
                  <a:lnTo>
                    <a:pt x="536" y="224"/>
                  </a:lnTo>
                  <a:lnTo>
                    <a:pt x="536" y="22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9050" cap="sq">
              <a:solidFill>
                <a:sysClr val="window" lastClr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427" y="1902"/>
              <a:ext cx="710" cy="448"/>
            </a:xfrm>
            <a:custGeom>
              <a:avLst/>
              <a:gdLst>
                <a:gd name="T0" fmla="*/ 6 w 710"/>
                <a:gd name="T1" fmla="*/ 97 h 448"/>
                <a:gd name="T2" fmla="*/ 30 w 710"/>
                <a:gd name="T3" fmla="*/ 90 h 448"/>
                <a:gd name="T4" fmla="*/ 61 w 710"/>
                <a:gd name="T5" fmla="*/ 73 h 448"/>
                <a:gd name="T6" fmla="*/ 73 w 710"/>
                <a:gd name="T7" fmla="*/ 85 h 448"/>
                <a:gd name="T8" fmla="*/ 132 w 710"/>
                <a:gd name="T9" fmla="*/ 85 h 448"/>
                <a:gd name="T10" fmla="*/ 156 w 710"/>
                <a:gd name="T11" fmla="*/ 85 h 448"/>
                <a:gd name="T12" fmla="*/ 181 w 710"/>
                <a:gd name="T13" fmla="*/ 66 h 448"/>
                <a:gd name="T14" fmla="*/ 217 w 710"/>
                <a:gd name="T15" fmla="*/ 54 h 448"/>
                <a:gd name="T16" fmla="*/ 246 w 710"/>
                <a:gd name="T17" fmla="*/ 48 h 448"/>
                <a:gd name="T18" fmla="*/ 301 w 710"/>
                <a:gd name="T19" fmla="*/ 66 h 448"/>
                <a:gd name="T20" fmla="*/ 319 w 710"/>
                <a:gd name="T21" fmla="*/ 78 h 448"/>
                <a:gd name="T22" fmla="*/ 355 w 710"/>
                <a:gd name="T23" fmla="*/ 78 h 448"/>
                <a:gd name="T24" fmla="*/ 385 w 710"/>
                <a:gd name="T25" fmla="*/ 90 h 448"/>
                <a:gd name="T26" fmla="*/ 433 w 710"/>
                <a:gd name="T27" fmla="*/ 48 h 448"/>
                <a:gd name="T28" fmla="*/ 433 w 710"/>
                <a:gd name="T29" fmla="*/ 30 h 448"/>
                <a:gd name="T30" fmla="*/ 457 w 710"/>
                <a:gd name="T31" fmla="*/ 30 h 448"/>
                <a:gd name="T32" fmla="*/ 487 w 710"/>
                <a:gd name="T33" fmla="*/ 30 h 448"/>
                <a:gd name="T34" fmla="*/ 499 w 710"/>
                <a:gd name="T35" fmla="*/ 36 h 448"/>
                <a:gd name="T36" fmla="*/ 506 w 710"/>
                <a:gd name="T37" fmla="*/ 54 h 448"/>
                <a:gd name="T38" fmla="*/ 523 w 710"/>
                <a:gd name="T39" fmla="*/ 60 h 448"/>
                <a:gd name="T40" fmla="*/ 542 w 710"/>
                <a:gd name="T41" fmla="*/ 54 h 448"/>
                <a:gd name="T42" fmla="*/ 566 w 710"/>
                <a:gd name="T43" fmla="*/ 48 h 448"/>
                <a:gd name="T44" fmla="*/ 566 w 710"/>
                <a:gd name="T45" fmla="*/ 30 h 448"/>
                <a:gd name="T46" fmla="*/ 584 w 710"/>
                <a:gd name="T47" fmla="*/ 5 h 448"/>
                <a:gd name="T48" fmla="*/ 608 w 710"/>
                <a:gd name="T49" fmla="*/ 12 h 448"/>
                <a:gd name="T50" fmla="*/ 632 w 710"/>
                <a:gd name="T51" fmla="*/ 17 h 448"/>
                <a:gd name="T52" fmla="*/ 644 w 710"/>
                <a:gd name="T53" fmla="*/ 36 h 448"/>
                <a:gd name="T54" fmla="*/ 620 w 710"/>
                <a:gd name="T55" fmla="*/ 66 h 448"/>
                <a:gd name="T56" fmla="*/ 644 w 710"/>
                <a:gd name="T57" fmla="*/ 102 h 448"/>
                <a:gd name="T58" fmla="*/ 674 w 710"/>
                <a:gd name="T59" fmla="*/ 90 h 448"/>
                <a:gd name="T60" fmla="*/ 674 w 710"/>
                <a:gd name="T61" fmla="*/ 115 h 448"/>
                <a:gd name="T62" fmla="*/ 662 w 710"/>
                <a:gd name="T63" fmla="*/ 139 h 448"/>
                <a:gd name="T64" fmla="*/ 691 w 710"/>
                <a:gd name="T65" fmla="*/ 151 h 448"/>
                <a:gd name="T66" fmla="*/ 710 w 710"/>
                <a:gd name="T67" fmla="*/ 188 h 448"/>
                <a:gd name="T68" fmla="*/ 686 w 710"/>
                <a:gd name="T69" fmla="*/ 188 h 448"/>
                <a:gd name="T70" fmla="*/ 686 w 710"/>
                <a:gd name="T71" fmla="*/ 231 h 448"/>
                <a:gd name="T72" fmla="*/ 674 w 710"/>
                <a:gd name="T73" fmla="*/ 266 h 448"/>
                <a:gd name="T74" fmla="*/ 668 w 710"/>
                <a:gd name="T75" fmla="*/ 290 h 448"/>
                <a:gd name="T76" fmla="*/ 644 w 710"/>
                <a:gd name="T77" fmla="*/ 290 h 448"/>
                <a:gd name="T78" fmla="*/ 632 w 710"/>
                <a:gd name="T79" fmla="*/ 321 h 448"/>
                <a:gd name="T80" fmla="*/ 613 w 710"/>
                <a:gd name="T81" fmla="*/ 363 h 448"/>
                <a:gd name="T82" fmla="*/ 596 w 710"/>
                <a:gd name="T83" fmla="*/ 375 h 448"/>
                <a:gd name="T84" fmla="*/ 577 w 710"/>
                <a:gd name="T85" fmla="*/ 370 h 448"/>
                <a:gd name="T86" fmla="*/ 554 w 710"/>
                <a:gd name="T87" fmla="*/ 382 h 448"/>
                <a:gd name="T88" fmla="*/ 506 w 710"/>
                <a:gd name="T89" fmla="*/ 370 h 448"/>
                <a:gd name="T90" fmla="*/ 487 w 710"/>
                <a:gd name="T91" fmla="*/ 358 h 448"/>
                <a:gd name="T92" fmla="*/ 457 w 710"/>
                <a:gd name="T93" fmla="*/ 333 h 448"/>
                <a:gd name="T94" fmla="*/ 440 w 710"/>
                <a:gd name="T95" fmla="*/ 309 h 448"/>
                <a:gd name="T96" fmla="*/ 324 w 710"/>
                <a:gd name="T97" fmla="*/ 448 h 448"/>
                <a:gd name="T98" fmla="*/ 253 w 710"/>
                <a:gd name="T99" fmla="*/ 448 h 448"/>
                <a:gd name="T100" fmla="*/ 253 w 710"/>
                <a:gd name="T101" fmla="*/ 405 h 448"/>
                <a:gd name="T102" fmla="*/ 199 w 710"/>
                <a:gd name="T103" fmla="*/ 388 h 448"/>
                <a:gd name="T104" fmla="*/ 144 w 710"/>
                <a:gd name="T105" fmla="*/ 388 h 448"/>
                <a:gd name="T106" fmla="*/ 151 w 710"/>
                <a:gd name="T107" fmla="*/ 346 h 448"/>
                <a:gd name="T108" fmla="*/ 193 w 710"/>
                <a:gd name="T109" fmla="*/ 358 h 448"/>
                <a:gd name="T110" fmla="*/ 229 w 710"/>
                <a:gd name="T111" fmla="*/ 339 h 448"/>
                <a:gd name="T112" fmla="*/ 217 w 710"/>
                <a:gd name="T113" fmla="*/ 303 h 448"/>
                <a:gd name="T114" fmla="*/ 120 w 710"/>
                <a:gd name="T115" fmla="*/ 170 h 448"/>
                <a:gd name="T116" fmla="*/ 73 w 710"/>
                <a:gd name="T117" fmla="*/ 170 h 448"/>
                <a:gd name="T118" fmla="*/ 18 w 710"/>
                <a:gd name="T119" fmla="*/ 193 h 448"/>
                <a:gd name="T120" fmla="*/ 24 w 710"/>
                <a:gd name="T121" fmla="*/ 146 h 448"/>
                <a:gd name="T122" fmla="*/ 0 w 710"/>
                <a:gd name="T123" fmla="*/ 12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0" h="448">
                  <a:moveTo>
                    <a:pt x="0" y="121"/>
                  </a:moveTo>
                  <a:lnTo>
                    <a:pt x="12" y="109"/>
                  </a:lnTo>
                  <a:lnTo>
                    <a:pt x="6" y="97"/>
                  </a:lnTo>
                  <a:lnTo>
                    <a:pt x="18" y="90"/>
                  </a:lnTo>
                  <a:lnTo>
                    <a:pt x="24" y="90"/>
                  </a:lnTo>
                  <a:lnTo>
                    <a:pt x="30" y="90"/>
                  </a:lnTo>
                  <a:lnTo>
                    <a:pt x="42" y="90"/>
                  </a:lnTo>
                  <a:lnTo>
                    <a:pt x="54" y="90"/>
                  </a:lnTo>
                  <a:lnTo>
                    <a:pt x="61" y="73"/>
                  </a:lnTo>
                  <a:lnTo>
                    <a:pt x="73" y="66"/>
                  </a:lnTo>
                  <a:lnTo>
                    <a:pt x="73" y="73"/>
                  </a:lnTo>
                  <a:lnTo>
                    <a:pt x="73" y="85"/>
                  </a:lnTo>
                  <a:lnTo>
                    <a:pt x="108" y="78"/>
                  </a:lnTo>
                  <a:lnTo>
                    <a:pt x="108" y="85"/>
                  </a:lnTo>
                  <a:lnTo>
                    <a:pt x="132" y="85"/>
                  </a:lnTo>
                  <a:lnTo>
                    <a:pt x="139" y="90"/>
                  </a:lnTo>
                  <a:lnTo>
                    <a:pt x="144" y="90"/>
                  </a:lnTo>
                  <a:lnTo>
                    <a:pt x="156" y="85"/>
                  </a:lnTo>
                  <a:lnTo>
                    <a:pt x="156" y="78"/>
                  </a:lnTo>
                  <a:lnTo>
                    <a:pt x="163" y="73"/>
                  </a:lnTo>
                  <a:lnTo>
                    <a:pt x="181" y="66"/>
                  </a:lnTo>
                  <a:lnTo>
                    <a:pt x="193" y="66"/>
                  </a:lnTo>
                  <a:lnTo>
                    <a:pt x="199" y="60"/>
                  </a:lnTo>
                  <a:lnTo>
                    <a:pt x="217" y="54"/>
                  </a:lnTo>
                  <a:lnTo>
                    <a:pt x="229" y="54"/>
                  </a:lnTo>
                  <a:lnTo>
                    <a:pt x="241" y="54"/>
                  </a:lnTo>
                  <a:lnTo>
                    <a:pt x="246" y="48"/>
                  </a:lnTo>
                  <a:lnTo>
                    <a:pt x="259" y="54"/>
                  </a:lnTo>
                  <a:lnTo>
                    <a:pt x="283" y="60"/>
                  </a:lnTo>
                  <a:lnTo>
                    <a:pt x="301" y="66"/>
                  </a:lnTo>
                  <a:lnTo>
                    <a:pt x="312" y="60"/>
                  </a:lnTo>
                  <a:lnTo>
                    <a:pt x="324" y="73"/>
                  </a:lnTo>
                  <a:lnTo>
                    <a:pt x="319" y="78"/>
                  </a:lnTo>
                  <a:lnTo>
                    <a:pt x="338" y="73"/>
                  </a:lnTo>
                  <a:lnTo>
                    <a:pt x="350" y="78"/>
                  </a:lnTo>
                  <a:lnTo>
                    <a:pt x="355" y="78"/>
                  </a:lnTo>
                  <a:lnTo>
                    <a:pt x="361" y="78"/>
                  </a:lnTo>
                  <a:lnTo>
                    <a:pt x="367" y="73"/>
                  </a:lnTo>
                  <a:lnTo>
                    <a:pt x="385" y="90"/>
                  </a:lnTo>
                  <a:lnTo>
                    <a:pt x="404" y="78"/>
                  </a:lnTo>
                  <a:lnTo>
                    <a:pt x="421" y="60"/>
                  </a:lnTo>
                  <a:lnTo>
                    <a:pt x="433" y="48"/>
                  </a:lnTo>
                  <a:lnTo>
                    <a:pt x="440" y="42"/>
                  </a:lnTo>
                  <a:lnTo>
                    <a:pt x="433" y="36"/>
                  </a:lnTo>
                  <a:lnTo>
                    <a:pt x="433" y="30"/>
                  </a:lnTo>
                  <a:lnTo>
                    <a:pt x="433" y="24"/>
                  </a:lnTo>
                  <a:lnTo>
                    <a:pt x="445" y="36"/>
                  </a:lnTo>
                  <a:lnTo>
                    <a:pt x="457" y="30"/>
                  </a:lnTo>
                  <a:lnTo>
                    <a:pt x="469" y="30"/>
                  </a:lnTo>
                  <a:lnTo>
                    <a:pt x="475" y="36"/>
                  </a:lnTo>
                  <a:lnTo>
                    <a:pt x="487" y="30"/>
                  </a:lnTo>
                  <a:lnTo>
                    <a:pt x="499" y="24"/>
                  </a:lnTo>
                  <a:lnTo>
                    <a:pt x="506" y="24"/>
                  </a:lnTo>
                  <a:lnTo>
                    <a:pt x="499" y="36"/>
                  </a:lnTo>
                  <a:lnTo>
                    <a:pt x="487" y="42"/>
                  </a:lnTo>
                  <a:lnTo>
                    <a:pt x="494" y="48"/>
                  </a:lnTo>
                  <a:lnTo>
                    <a:pt x="506" y="54"/>
                  </a:lnTo>
                  <a:lnTo>
                    <a:pt x="511" y="60"/>
                  </a:lnTo>
                  <a:lnTo>
                    <a:pt x="518" y="60"/>
                  </a:lnTo>
                  <a:lnTo>
                    <a:pt x="523" y="60"/>
                  </a:lnTo>
                  <a:lnTo>
                    <a:pt x="530" y="60"/>
                  </a:lnTo>
                  <a:lnTo>
                    <a:pt x="535" y="60"/>
                  </a:lnTo>
                  <a:lnTo>
                    <a:pt x="542" y="54"/>
                  </a:lnTo>
                  <a:lnTo>
                    <a:pt x="554" y="60"/>
                  </a:lnTo>
                  <a:lnTo>
                    <a:pt x="560" y="60"/>
                  </a:lnTo>
                  <a:lnTo>
                    <a:pt x="566" y="48"/>
                  </a:lnTo>
                  <a:lnTo>
                    <a:pt x="560" y="48"/>
                  </a:lnTo>
                  <a:lnTo>
                    <a:pt x="560" y="36"/>
                  </a:lnTo>
                  <a:lnTo>
                    <a:pt x="566" y="30"/>
                  </a:lnTo>
                  <a:lnTo>
                    <a:pt x="572" y="24"/>
                  </a:lnTo>
                  <a:lnTo>
                    <a:pt x="577" y="12"/>
                  </a:lnTo>
                  <a:lnTo>
                    <a:pt x="584" y="5"/>
                  </a:lnTo>
                  <a:lnTo>
                    <a:pt x="589" y="0"/>
                  </a:lnTo>
                  <a:lnTo>
                    <a:pt x="601" y="0"/>
                  </a:lnTo>
                  <a:lnTo>
                    <a:pt x="608" y="12"/>
                  </a:lnTo>
                  <a:lnTo>
                    <a:pt x="613" y="24"/>
                  </a:lnTo>
                  <a:lnTo>
                    <a:pt x="620" y="24"/>
                  </a:lnTo>
                  <a:lnTo>
                    <a:pt x="632" y="17"/>
                  </a:lnTo>
                  <a:lnTo>
                    <a:pt x="644" y="12"/>
                  </a:lnTo>
                  <a:lnTo>
                    <a:pt x="650" y="24"/>
                  </a:lnTo>
                  <a:lnTo>
                    <a:pt x="644" y="36"/>
                  </a:lnTo>
                  <a:lnTo>
                    <a:pt x="632" y="48"/>
                  </a:lnTo>
                  <a:lnTo>
                    <a:pt x="620" y="60"/>
                  </a:lnTo>
                  <a:lnTo>
                    <a:pt x="620" y="66"/>
                  </a:lnTo>
                  <a:lnTo>
                    <a:pt x="625" y="78"/>
                  </a:lnTo>
                  <a:lnTo>
                    <a:pt x="638" y="90"/>
                  </a:lnTo>
                  <a:lnTo>
                    <a:pt x="644" y="102"/>
                  </a:lnTo>
                  <a:lnTo>
                    <a:pt x="656" y="109"/>
                  </a:lnTo>
                  <a:lnTo>
                    <a:pt x="668" y="97"/>
                  </a:lnTo>
                  <a:lnTo>
                    <a:pt x="674" y="90"/>
                  </a:lnTo>
                  <a:lnTo>
                    <a:pt x="679" y="97"/>
                  </a:lnTo>
                  <a:lnTo>
                    <a:pt x="679" y="109"/>
                  </a:lnTo>
                  <a:lnTo>
                    <a:pt x="674" y="115"/>
                  </a:lnTo>
                  <a:lnTo>
                    <a:pt x="668" y="121"/>
                  </a:lnTo>
                  <a:lnTo>
                    <a:pt x="668" y="132"/>
                  </a:lnTo>
                  <a:lnTo>
                    <a:pt x="662" y="139"/>
                  </a:lnTo>
                  <a:lnTo>
                    <a:pt x="674" y="151"/>
                  </a:lnTo>
                  <a:lnTo>
                    <a:pt x="686" y="151"/>
                  </a:lnTo>
                  <a:lnTo>
                    <a:pt x="691" y="151"/>
                  </a:lnTo>
                  <a:lnTo>
                    <a:pt x="703" y="158"/>
                  </a:lnTo>
                  <a:lnTo>
                    <a:pt x="703" y="170"/>
                  </a:lnTo>
                  <a:lnTo>
                    <a:pt x="710" y="188"/>
                  </a:lnTo>
                  <a:lnTo>
                    <a:pt x="703" y="181"/>
                  </a:lnTo>
                  <a:lnTo>
                    <a:pt x="691" y="188"/>
                  </a:lnTo>
                  <a:lnTo>
                    <a:pt x="686" y="188"/>
                  </a:lnTo>
                  <a:lnTo>
                    <a:pt x="679" y="200"/>
                  </a:lnTo>
                  <a:lnTo>
                    <a:pt x="686" y="212"/>
                  </a:lnTo>
                  <a:lnTo>
                    <a:pt x="686" y="231"/>
                  </a:lnTo>
                  <a:lnTo>
                    <a:pt x="686" y="242"/>
                  </a:lnTo>
                  <a:lnTo>
                    <a:pt x="679" y="254"/>
                  </a:lnTo>
                  <a:lnTo>
                    <a:pt x="674" y="266"/>
                  </a:lnTo>
                  <a:lnTo>
                    <a:pt x="674" y="273"/>
                  </a:lnTo>
                  <a:lnTo>
                    <a:pt x="668" y="278"/>
                  </a:lnTo>
                  <a:lnTo>
                    <a:pt x="668" y="290"/>
                  </a:lnTo>
                  <a:lnTo>
                    <a:pt x="662" y="297"/>
                  </a:lnTo>
                  <a:lnTo>
                    <a:pt x="650" y="290"/>
                  </a:lnTo>
                  <a:lnTo>
                    <a:pt x="644" y="290"/>
                  </a:lnTo>
                  <a:lnTo>
                    <a:pt x="638" y="315"/>
                  </a:lnTo>
                  <a:lnTo>
                    <a:pt x="632" y="327"/>
                  </a:lnTo>
                  <a:lnTo>
                    <a:pt x="632" y="321"/>
                  </a:lnTo>
                  <a:lnTo>
                    <a:pt x="620" y="333"/>
                  </a:lnTo>
                  <a:lnTo>
                    <a:pt x="608" y="358"/>
                  </a:lnTo>
                  <a:lnTo>
                    <a:pt x="613" y="363"/>
                  </a:lnTo>
                  <a:lnTo>
                    <a:pt x="613" y="370"/>
                  </a:lnTo>
                  <a:lnTo>
                    <a:pt x="601" y="370"/>
                  </a:lnTo>
                  <a:lnTo>
                    <a:pt x="596" y="375"/>
                  </a:lnTo>
                  <a:lnTo>
                    <a:pt x="589" y="370"/>
                  </a:lnTo>
                  <a:lnTo>
                    <a:pt x="584" y="375"/>
                  </a:lnTo>
                  <a:lnTo>
                    <a:pt x="577" y="370"/>
                  </a:lnTo>
                  <a:lnTo>
                    <a:pt x="572" y="375"/>
                  </a:lnTo>
                  <a:lnTo>
                    <a:pt x="560" y="375"/>
                  </a:lnTo>
                  <a:lnTo>
                    <a:pt x="554" y="382"/>
                  </a:lnTo>
                  <a:lnTo>
                    <a:pt x="542" y="375"/>
                  </a:lnTo>
                  <a:lnTo>
                    <a:pt x="530" y="375"/>
                  </a:lnTo>
                  <a:lnTo>
                    <a:pt x="506" y="370"/>
                  </a:lnTo>
                  <a:lnTo>
                    <a:pt x="499" y="370"/>
                  </a:lnTo>
                  <a:lnTo>
                    <a:pt x="487" y="370"/>
                  </a:lnTo>
                  <a:lnTo>
                    <a:pt x="487" y="358"/>
                  </a:lnTo>
                  <a:lnTo>
                    <a:pt x="475" y="346"/>
                  </a:lnTo>
                  <a:lnTo>
                    <a:pt x="464" y="339"/>
                  </a:lnTo>
                  <a:lnTo>
                    <a:pt x="457" y="333"/>
                  </a:lnTo>
                  <a:lnTo>
                    <a:pt x="452" y="321"/>
                  </a:lnTo>
                  <a:lnTo>
                    <a:pt x="452" y="315"/>
                  </a:lnTo>
                  <a:lnTo>
                    <a:pt x="440" y="309"/>
                  </a:lnTo>
                  <a:lnTo>
                    <a:pt x="391" y="370"/>
                  </a:lnTo>
                  <a:lnTo>
                    <a:pt x="331" y="442"/>
                  </a:lnTo>
                  <a:lnTo>
                    <a:pt x="324" y="448"/>
                  </a:lnTo>
                  <a:lnTo>
                    <a:pt x="295" y="442"/>
                  </a:lnTo>
                  <a:lnTo>
                    <a:pt x="271" y="442"/>
                  </a:lnTo>
                  <a:lnTo>
                    <a:pt x="253" y="448"/>
                  </a:lnTo>
                  <a:lnTo>
                    <a:pt x="241" y="424"/>
                  </a:lnTo>
                  <a:lnTo>
                    <a:pt x="246" y="417"/>
                  </a:lnTo>
                  <a:lnTo>
                    <a:pt x="253" y="405"/>
                  </a:lnTo>
                  <a:lnTo>
                    <a:pt x="234" y="388"/>
                  </a:lnTo>
                  <a:lnTo>
                    <a:pt x="205" y="412"/>
                  </a:lnTo>
                  <a:lnTo>
                    <a:pt x="199" y="388"/>
                  </a:lnTo>
                  <a:lnTo>
                    <a:pt x="205" y="375"/>
                  </a:lnTo>
                  <a:lnTo>
                    <a:pt x="181" y="370"/>
                  </a:lnTo>
                  <a:lnTo>
                    <a:pt x="144" y="388"/>
                  </a:lnTo>
                  <a:lnTo>
                    <a:pt x="132" y="363"/>
                  </a:lnTo>
                  <a:lnTo>
                    <a:pt x="151" y="351"/>
                  </a:lnTo>
                  <a:lnTo>
                    <a:pt x="151" y="346"/>
                  </a:lnTo>
                  <a:lnTo>
                    <a:pt x="168" y="346"/>
                  </a:lnTo>
                  <a:lnTo>
                    <a:pt x="181" y="358"/>
                  </a:lnTo>
                  <a:lnTo>
                    <a:pt x="193" y="358"/>
                  </a:lnTo>
                  <a:lnTo>
                    <a:pt x="210" y="346"/>
                  </a:lnTo>
                  <a:lnTo>
                    <a:pt x="217" y="351"/>
                  </a:lnTo>
                  <a:lnTo>
                    <a:pt x="229" y="339"/>
                  </a:lnTo>
                  <a:lnTo>
                    <a:pt x="205" y="333"/>
                  </a:lnTo>
                  <a:lnTo>
                    <a:pt x="205" y="309"/>
                  </a:lnTo>
                  <a:lnTo>
                    <a:pt x="217" y="303"/>
                  </a:lnTo>
                  <a:lnTo>
                    <a:pt x="205" y="254"/>
                  </a:lnTo>
                  <a:lnTo>
                    <a:pt x="151" y="193"/>
                  </a:lnTo>
                  <a:lnTo>
                    <a:pt x="120" y="170"/>
                  </a:lnTo>
                  <a:lnTo>
                    <a:pt x="90" y="163"/>
                  </a:lnTo>
                  <a:lnTo>
                    <a:pt x="85" y="175"/>
                  </a:lnTo>
                  <a:lnTo>
                    <a:pt x="73" y="170"/>
                  </a:lnTo>
                  <a:lnTo>
                    <a:pt x="42" y="217"/>
                  </a:lnTo>
                  <a:lnTo>
                    <a:pt x="24" y="212"/>
                  </a:lnTo>
                  <a:lnTo>
                    <a:pt x="18" y="193"/>
                  </a:lnTo>
                  <a:lnTo>
                    <a:pt x="30" y="175"/>
                  </a:lnTo>
                  <a:lnTo>
                    <a:pt x="18" y="158"/>
                  </a:lnTo>
                  <a:lnTo>
                    <a:pt x="24" y="146"/>
                  </a:lnTo>
                  <a:lnTo>
                    <a:pt x="0" y="127"/>
                  </a:lnTo>
                  <a:lnTo>
                    <a:pt x="0" y="12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9050" cap="sq">
              <a:solidFill>
                <a:sysClr val="window" lastClr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751" y="2211"/>
              <a:ext cx="801" cy="600"/>
            </a:xfrm>
            <a:custGeom>
              <a:avLst/>
              <a:gdLst>
                <a:gd name="T0" fmla="*/ 116 w 801"/>
                <a:gd name="T1" fmla="*/ 0 h 600"/>
                <a:gd name="T2" fmla="*/ 140 w 801"/>
                <a:gd name="T3" fmla="*/ 30 h 600"/>
                <a:gd name="T4" fmla="*/ 175 w 801"/>
                <a:gd name="T5" fmla="*/ 61 h 600"/>
                <a:gd name="T6" fmla="*/ 230 w 801"/>
                <a:gd name="T7" fmla="*/ 73 h 600"/>
                <a:gd name="T8" fmla="*/ 260 w 801"/>
                <a:gd name="T9" fmla="*/ 66 h 600"/>
                <a:gd name="T10" fmla="*/ 289 w 801"/>
                <a:gd name="T11" fmla="*/ 61 h 600"/>
                <a:gd name="T12" fmla="*/ 308 w 801"/>
                <a:gd name="T13" fmla="*/ 12 h 600"/>
                <a:gd name="T14" fmla="*/ 326 w 801"/>
                <a:gd name="T15" fmla="*/ 18 h 600"/>
                <a:gd name="T16" fmla="*/ 338 w 801"/>
                <a:gd name="T17" fmla="*/ 24 h 600"/>
                <a:gd name="T18" fmla="*/ 344 w 801"/>
                <a:gd name="T19" fmla="*/ 49 h 600"/>
                <a:gd name="T20" fmla="*/ 355 w 801"/>
                <a:gd name="T21" fmla="*/ 49 h 600"/>
                <a:gd name="T22" fmla="*/ 379 w 801"/>
                <a:gd name="T23" fmla="*/ 84 h 600"/>
                <a:gd name="T24" fmla="*/ 428 w 801"/>
                <a:gd name="T25" fmla="*/ 84 h 600"/>
                <a:gd name="T26" fmla="*/ 446 w 801"/>
                <a:gd name="T27" fmla="*/ 115 h 600"/>
                <a:gd name="T28" fmla="*/ 464 w 801"/>
                <a:gd name="T29" fmla="*/ 133 h 600"/>
                <a:gd name="T30" fmla="*/ 452 w 801"/>
                <a:gd name="T31" fmla="*/ 164 h 600"/>
                <a:gd name="T32" fmla="*/ 488 w 801"/>
                <a:gd name="T33" fmla="*/ 188 h 600"/>
                <a:gd name="T34" fmla="*/ 542 w 801"/>
                <a:gd name="T35" fmla="*/ 176 h 600"/>
                <a:gd name="T36" fmla="*/ 554 w 801"/>
                <a:gd name="T37" fmla="*/ 194 h 600"/>
                <a:gd name="T38" fmla="*/ 578 w 801"/>
                <a:gd name="T39" fmla="*/ 206 h 600"/>
                <a:gd name="T40" fmla="*/ 602 w 801"/>
                <a:gd name="T41" fmla="*/ 176 h 600"/>
                <a:gd name="T42" fmla="*/ 573 w 801"/>
                <a:gd name="T43" fmla="*/ 176 h 600"/>
                <a:gd name="T44" fmla="*/ 602 w 801"/>
                <a:gd name="T45" fmla="*/ 139 h 600"/>
                <a:gd name="T46" fmla="*/ 620 w 801"/>
                <a:gd name="T47" fmla="*/ 157 h 600"/>
                <a:gd name="T48" fmla="*/ 663 w 801"/>
                <a:gd name="T49" fmla="*/ 181 h 600"/>
                <a:gd name="T50" fmla="*/ 632 w 801"/>
                <a:gd name="T51" fmla="*/ 200 h 600"/>
                <a:gd name="T52" fmla="*/ 651 w 801"/>
                <a:gd name="T53" fmla="*/ 230 h 600"/>
                <a:gd name="T54" fmla="*/ 687 w 801"/>
                <a:gd name="T55" fmla="*/ 249 h 600"/>
                <a:gd name="T56" fmla="*/ 711 w 801"/>
                <a:gd name="T57" fmla="*/ 296 h 600"/>
                <a:gd name="T58" fmla="*/ 680 w 801"/>
                <a:gd name="T59" fmla="*/ 369 h 600"/>
                <a:gd name="T60" fmla="*/ 656 w 801"/>
                <a:gd name="T61" fmla="*/ 406 h 600"/>
                <a:gd name="T62" fmla="*/ 717 w 801"/>
                <a:gd name="T63" fmla="*/ 418 h 600"/>
                <a:gd name="T64" fmla="*/ 741 w 801"/>
                <a:gd name="T65" fmla="*/ 449 h 600"/>
                <a:gd name="T66" fmla="*/ 734 w 801"/>
                <a:gd name="T67" fmla="*/ 484 h 600"/>
                <a:gd name="T68" fmla="*/ 753 w 801"/>
                <a:gd name="T69" fmla="*/ 522 h 600"/>
                <a:gd name="T70" fmla="*/ 777 w 801"/>
                <a:gd name="T71" fmla="*/ 552 h 600"/>
                <a:gd name="T72" fmla="*/ 760 w 801"/>
                <a:gd name="T73" fmla="*/ 594 h 600"/>
                <a:gd name="T74" fmla="*/ 663 w 801"/>
                <a:gd name="T75" fmla="*/ 594 h 600"/>
                <a:gd name="T76" fmla="*/ 561 w 801"/>
                <a:gd name="T77" fmla="*/ 576 h 600"/>
                <a:gd name="T78" fmla="*/ 476 w 801"/>
                <a:gd name="T79" fmla="*/ 576 h 600"/>
                <a:gd name="T80" fmla="*/ 464 w 801"/>
                <a:gd name="T81" fmla="*/ 545 h 600"/>
                <a:gd name="T82" fmla="*/ 428 w 801"/>
                <a:gd name="T83" fmla="*/ 534 h 600"/>
                <a:gd name="T84" fmla="*/ 332 w 801"/>
                <a:gd name="T85" fmla="*/ 552 h 600"/>
                <a:gd name="T86" fmla="*/ 320 w 801"/>
                <a:gd name="T87" fmla="*/ 491 h 600"/>
                <a:gd name="T88" fmla="*/ 289 w 801"/>
                <a:gd name="T89" fmla="*/ 473 h 600"/>
                <a:gd name="T90" fmla="*/ 260 w 801"/>
                <a:gd name="T91" fmla="*/ 454 h 600"/>
                <a:gd name="T92" fmla="*/ 218 w 801"/>
                <a:gd name="T93" fmla="*/ 418 h 600"/>
                <a:gd name="T94" fmla="*/ 151 w 801"/>
                <a:gd name="T95" fmla="*/ 322 h 600"/>
                <a:gd name="T96" fmla="*/ 73 w 801"/>
                <a:gd name="T97" fmla="*/ 284 h 600"/>
                <a:gd name="T98" fmla="*/ 92 w 801"/>
                <a:gd name="T99" fmla="*/ 237 h 600"/>
                <a:gd name="T100" fmla="*/ 61 w 801"/>
                <a:gd name="T101" fmla="*/ 200 h 600"/>
                <a:gd name="T102" fmla="*/ 31 w 801"/>
                <a:gd name="T103" fmla="*/ 237 h 600"/>
                <a:gd name="T104" fmla="*/ 19 w 801"/>
                <a:gd name="T105" fmla="*/ 169 h 600"/>
                <a:gd name="T106" fmla="*/ 0 w 801"/>
                <a:gd name="T107" fmla="*/ 139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01" h="600">
                  <a:moveTo>
                    <a:pt x="0" y="139"/>
                  </a:moveTo>
                  <a:lnTo>
                    <a:pt x="7" y="133"/>
                  </a:lnTo>
                  <a:lnTo>
                    <a:pt x="67" y="61"/>
                  </a:lnTo>
                  <a:lnTo>
                    <a:pt x="116" y="0"/>
                  </a:lnTo>
                  <a:lnTo>
                    <a:pt x="128" y="6"/>
                  </a:lnTo>
                  <a:lnTo>
                    <a:pt x="128" y="12"/>
                  </a:lnTo>
                  <a:lnTo>
                    <a:pt x="133" y="24"/>
                  </a:lnTo>
                  <a:lnTo>
                    <a:pt x="140" y="30"/>
                  </a:lnTo>
                  <a:lnTo>
                    <a:pt x="151" y="37"/>
                  </a:lnTo>
                  <a:lnTo>
                    <a:pt x="163" y="49"/>
                  </a:lnTo>
                  <a:lnTo>
                    <a:pt x="163" y="61"/>
                  </a:lnTo>
                  <a:lnTo>
                    <a:pt x="175" y="61"/>
                  </a:lnTo>
                  <a:lnTo>
                    <a:pt x="182" y="61"/>
                  </a:lnTo>
                  <a:lnTo>
                    <a:pt x="206" y="66"/>
                  </a:lnTo>
                  <a:lnTo>
                    <a:pt x="218" y="66"/>
                  </a:lnTo>
                  <a:lnTo>
                    <a:pt x="230" y="73"/>
                  </a:lnTo>
                  <a:lnTo>
                    <a:pt x="236" y="66"/>
                  </a:lnTo>
                  <a:lnTo>
                    <a:pt x="248" y="66"/>
                  </a:lnTo>
                  <a:lnTo>
                    <a:pt x="253" y="61"/>
                  </a:lnTo>
                  <a:lnTo>
                    <a:pt x="260" y="66"/>
                  </a:lnTo>
                  <a:lnTo>
                    <a:pt x="265" y="61"/>
                  </a:lnTo>
                  <a:lnTo>
                    <a:pt x="272" y="66"/>
                  </a:lnTo>
                  <a:lnTo>
                    <a:pt x="277" y="61"/>
                  </a:lnTo>
                  <a:lnTo>
                    <a:pt x="289" y="61"/>
                  </a:lnTo>
                  <a:lnTo>
                    <a:pt x="289" y="54"/>
                  </a:lnTo>
                  <a:lnTo>
                    <a:pt x="284" y="49"/>
                  </a:lnTo>
                  <a:lnTo>
                    <a:pt x="296" y="24"/>
                  </a:lnTo>
                  <a:lnTo>
                    <a:pt x="308" y="12"/>
                  </a:lnTo>
                  <a:lnTo>
                    <a:pt x="314" y="18"/>
                  </a:lnTo>
                  <a:lnTo>
                    <a:pt x="320" y="18"/>
                  </a:lnTo>
                  <a:lnTo>
                    <a:pt x="320" y="24"/>
                  </a:lnTo>
                  <a:lnTo>
                    <a:pt x="326" y="18"/>
                  </a:lnTo>
                  <a:lnTo>
                    <a:pt x="326" y="24"/>
                  </a:lnTo>
                  <a:lnTo>
                    <a:pt x="332" y="18"/>
                  </a:lnTo>
                  <a:lnTo>
                    <a:pt x="332" y="24"/>
                  </a:lnTo>
                  <a:lnTo>
                    <a:pt x="338" y="24"/>
                  </a:lnTo>
                  <a:lnTo>
                    <a:pt x="326" y="37"/>
                  </a:lnTo>
                  <a:lnTo>
                    <a:pt x="344" y="37"/>
                  </a:lnTo>
                  <a:lnTo>
                    <a:pt x="332" y="49"/>
                  </a:lnTo>
                  <a:lnTo>
                    <a:pt x="344" y="49"/>
                  </a:lnTo>
                  <a:lnTo>
                    <a:pt x="338" y="49"/>
                  </a:lnTo>
                  <a:lnTo>
                    <a:pt x="355" y="49"/>
                  </a:lnTo>
                  <a:lnTo>
                    <a:pt x="362" y="49"/>
                  </a:lnTo>
                  <a:lnTo>
                    <a:pt x="355" y="49"/>
                  </a:lnTo>
                  <a:lnTo>
                    <a:pt x="355" y="54"/>
                  </a:lnTo>
                  <a:lnTo>
                    <a:pt x="355" y="61"/>
                  </a:lnTo>
                  <a:lnTo>
                    <a:pt x="367" y="73"/>
                  </a:lnTo>
                  <a:lnTo>
                    <a:pt x="379" y="84"/>
                  </a:lnTo>
                  <a:lnTo>
                    <a:pt x="386" y="91"/>
                  </a:lnTo>
                  <a:lnTo>
                    <a:pt x="404" y="84"/>
                  </a:lnTo>
                  <a:lnTo>
                    <a:pt x="416" y="79"/>
                  </a:lnTo>
                  <a:lnTo>
                    <a:pt x="428" y="84"/>
                  </a:lnTo>
                  <a:lnTo>
                    <a:pt x="434" y="96"/>
                  </a:lnTo>
                  <a:lnTo>
                    <a:pt x="434" y="103"/>
                  </a:lnTo>
                  <a:lnTo>
                    <a:pt x="446" y="108"/>
                  </a:lnTo>
                  <a:lnTo>
                    <a:pt x="446" y="115"/>
                  </a:lnTo>
                  <a:lnTo>
                    <a:pt x="446" y="122"/>
                  </a:lnTo>
                  <a:lnTo>
                    <a:pt x="459" y="122"/>
                  </a:lnTo>
                  <a:lnTo>
                    <a:pt x="452" y="127"/>
                  </a:lnTo>
                  <a:lnTo>
                    <a:pt x="464" y="133"/>
                  </a:lnTo>
                  <a:lnTo>
                    <a:pt x="464" y="139"/>
                  </a:lnTo>
                  <a:lnTo>
                    <a:pt x="459" y="145"/>
                  </a:lnTo>
                  <a:lnTo>
                    <a:pt x="452" y="157"/>
                  </a:lnTo>
                  <a:lnTo>
                    <a:pt x="452" y="164"/>
                  </a:lnTo>
                  <a:lnTo>
                    <a:pt x="476" y="176"/>
                  </a:lnTo>
                  <a:lnTo>
                    <a:pt x="488" y="169"/>
                  </a:lnTo>
                  <a:lnTo>
                    <a:pt x="483" y="181"/>
                  </a:lnTo>
                  <a:lnTo>
                    <a:pt x="488" y="188"/>
                  </a:lnTo>
                  <a:lnTo>
                    <a:pt x="495" y="176"/>
                  </a:lnTo>
                  <a:lnTo>
                    <a:pt x="518" y="157"/>
                  </a:lnTo>
                  <a:lnTo>
                    <a:pt x="530" y="164"/>
                  </a:lnTo>
                  <a:lnTo>
                    <a:pt x="542" y="176"/>
                  </a:lnTo>
                  <a:lnTo>
                    <a:pt x="554" y="176"/>
                  </a:lnTo>
                  <a:lnTo>
                    <a:pt x="561" y="181"/>
                  </a:lnTo>
                  <a:lnTo>
                    <a:pt x="554" y="188"/>
                  </a:lnTo>
                  <a:lnTo>
                    <a:pt x="554" y="194"/>
                  </a:lnTo>
                  <a:lnTo>
                    <a:pt x="566" y="200"/>
                  </a:lnTo>
                  <a:lnTo>
                    <a:pt x="561" y="212"/>
                  </a:lnTo>
                  <a:lnTo>
                    <a:pt x="566" y="212"/>
                  </a:lnTo>
                  <a:lnTo>
                    <a:pt x="578" y="206"/>
                  </a:lnTo>
                  <a:lnTo>
                    <a:pt x="585" y="200"/>
                  </a:lnTo>
                  <a:lnTo>
                    <a:pt x="585" y="188"/>
                  </a:lnTo>
                  <a:lnTo>
                    <a:pt x="597" y="181"/>
                  </a:lnTo>
                  <a:lnTo>
                    <a:pt x="602" y="176"/>
                  </a:lnTo>
                  <a:lnTo>
                    <a:pt x="597" y="169"/>
                  </a:lnTo>
                  <a:lnTo>
                    <a:pt x="590" y="176"/>
                  </a:lnTo>
                  <a:lnTo>
                    <a:pt x="585" y="176"/>
                  </a:lnTo>
                  <a:lnTo>
                    <a:pt x="573" y="176"/>
                  </a:lnTo>
                  <a:lnTo>
                    <a:pt x="573" y="164"/>
                  </a:lnTo>
                  <a:lnTo>
                    <a:pt x="561" y="157"/>
                  </a:lnTo>
                  <a:lnTo>
                    <a:pt x="566" y="152"/>
                  </a:lnTo>
                  <a:lnTo>
                    <a:pt x="602" y="139"/>
                  </a:lnTo>
                  <a:lnTo>
                    <a:pt x="609" y="145"/>
                  </a:lnTo>
                  <a:lnTo>
                    <a:pt x="609" y="157"/>
                  </a:lnTo>
                  <a:lnTo>
                    <a:pt x="615" y="157"/>
                  </a:lnTo>
                  <a:lnTo>
                    <a:pt x="620" y="157"/>
                  </a:lnTo>
                  <a:lnTo>
                    <a:pt x="632" y="145"/>
                  </a:lnTo>
                  <a:lnTo>
                    <a:pt x="644" y="157"/>
                  </a:lnTo>
                  <a:lnTo>
                    <a:pt x="656" y="164"/>
                  </a:lnTo>
                  <a:lnTo>
                    <a:pt x="663" y="181"/>
                  </a:lnTo>
                  <a:lnTo>
                    <a:pt x="663" y="194"/>
                  </a:lnTo>
                  <a:lnTo>
                    <a:pt x="656" y="200"/>
                  </a:lnTo>
                  <a:lnTo>
                    <a:pt x="644" y="194"/>
                  </a:lnTo>
                  <a:lnTo>
                    <a:pt x="632" y="200"/>
                  </a:lnTo>
                  <a:lnTo>
                    <a:pt x="632" y="212"/>
                  </a:lnTo>
                  <a:lnTo>
                    <a:pt x="639" y="224"/>
                  </a:lnTo>
                  <a:lnTo>
                    <a:pt x="651" y="224"/>
                  </a:lnTo>
                  <a:lnTo>
                    <a:pt x="651" y="230"/>
                  </a:lnTo>
                  <a:lnTo>
                    <a:pt x="668" y="230"/>
                  </a:lnTo>
                  <a:lnTo>
                    <a:pt x="675" y="249"/>
                  </a:lnTo>
                  <a:lnTo>
                    <a:pt x="687" y="242"/>
                  </a:lnTo>
                  <a:lnTo>
                    <a:pt x="687" y="249"/>
                  </a:lnTo>
                  <a:lnTo>
                    <a:pt x="705" y="266"/>
                  </a:lnTo>
                  <a:lnTo>
                    <a:pt x="699" y="284"/>
                  </a:lnTo>
                  <a:lnTo>
                    <a:pt x="705" y="291"/>
                  </a:lnTo>
                  <a:lnTo>
                    <a:pt x="711" y="296"/>
                  </a:lnTo>
                  <a:lnTo>
                    <a:pt x="699" y="310"/>
                  </a:lnTo>
                  <a:lnTo>
                    <a:pt x="668" y="327"/>
                  </a:lnTo>
                  <a:lnTo>
                    <a:pt x="675" y="352"/>
                  </a:lnTo>
                  <a:lnTo>
                    <a:pt x="680" y="369"/>
                  </a:lnTo>
                  <a:lnTo>
                    <a:pt x="675" y="388"/>
                  </a:lnTo>
                  <a:lnTo>
                    <a:pt x="651" y="400"/>
                  </a:lnTo>
                  <a:lnTo>
                    <a:pt x="651" y="406"/>
                  </a:lnTo>
                  <a:lnTo>
                    <a:pt x="656" y="406"/>
                  </a:lnTo>
                  <a:lnTo>
                    <a:pt x="675" y="412"/>
                  </a:lnTo>
                  <a:lnTo>
                    <a:pt x="687" y="412"/>
                  </a:lnTo>
                  <a:lnTo>
                    <a:pt x="705" y="412"/>
                  </a:lnTo>
                  <a:lnTo>
                    <a:pt x="717" y="418"/>
                  </a:lnTo>
                  <a:lnTo>
                    <a:pt x="722" y="418"/>
                  </a:lnTo>
                  <a:lnTo>
                    <a:pt x="734" y="424"/>
                  </a:lnTo>
                  <a:lnTo>
                    <a:pt x="746" y="442"/>
                  </a:lnTo>
                  <a:lnTo>
                    <a:pt x="741" y="449"/>
                  </a:lnTo>
                  <a:lnTo>
                    <a:pt x="729" y="461"/>
                  </a:lnTo>
                  <a:lnTo>
                    <a:pt x="734" y="473"/>
                  </a:lnTo>
                  <a:lnTo>
                    <a:pt x="741" y="484"/>
                  </a:lnTo>
                  <a:lnTo>
                    <a:pt x="734" y="484"/>
                  </a:lnTo>
                  <a:lnTo>
                    <a:pt x="746" y="496"/>
                  </a:lnTo>
                  <a:lnTo>
                    <a:pt x="746" y="510"/>
                  </a:lnTo>
                  <a:lnTo>
                    <a:pt x="746" y="515"/>
                  </a:lnTo>
                  <a:lnTo>
                    <a:pt x="753" y="522"/>
                  </a:lnTo>
                  <a:lnTo>
                    <a:pt x="760" y="539"/>
                  </a:lnTo>
                  <a:lnTo>
                    <a:pt x="765" y="539"/>
                  </a:lnTo>
                  <a:lnTo>
                    <a:pt x="771" y="545"/>
                  </a:lnTo>
                  <a:lnTo>
                    <a:pt x="777" y="552"/>
                  </a:lnTo>
                  <a:lnTo>
                    <a:pt x="783" y="564"/>
                  </a:lnTo>
                  <a:lnTo>
                    <a:pt x="789" y="552"/>
                  </a:lnTo>
                  <a:lnTo>
                    <a:pt x="801" y="564"/>
                  </a:lnTo>
                  <a:lnTo>
                    <a:pt x="760" y="594"/>
                  </a:lnTo>
                  <a:lnTo>
                    <a:pt x="722" y="564"/>
                  </a:lnTo>
                  <a:lnTo>
                    <a:pt x="699" y="588"/>
                  </a:lnTo>
                  <a:lnTo>
                    <a:pt x="680" y="581"/>
                  </a:lnTo>
                  <a:lnTo>
                    <a:pt x="663" y="594"/>
                  </a:lnTo>
                  <a:lnTo>
                    <a:pt x="639" y="600"/>
                  </a:lnTo>
                  <a:lnTo>
                    <a:pt x="615" y="600"/>
                  </a:lnTo>
                  <a:lnTo>
                    <a:pt x="585" y="581"/>
                  </a:lnTo>
                  <a:lnTo>
                    <a:pt x="561" y="576"/>
                  </a:lnTo>
                  <a:lnTo>
                    <a:pt x="537" y="581"/>
                  </a:lnTo>
                  <a:lnTo>
                    <a:pt x="518" y="569"/>
                  </a:lnTo>
                  <a:lnTo>
                    <a:pt x="488" y="569"/>
                  </a:lnTo>
                  <a:lnTo>
                    <a:pt x="476" y="576"/>
                  </a:lnTo>
                  <a:lnTo>
                    <a:pt x="459" y="557"/>
                  </a:lnTo>
                  <a:lnTo>
                    <a:pt x="483" y="557"/>
                  </a:lnTo>
                  <a:lnTo>
                    <a:pt x="476" y="539"/>
                  </a:lnTo>
                  <a:lnTo>
                    <a:pt x="464" y="545"/>
                  </a:lnTo>
                  <a:lnTo>
                    <a:pt x="459" y="534"/>
                  </a:lnTo>
                  <a:lnTo>
                    <a:pt x="446" y="527"/>
                  </a:lnTo>
                  <a:lnTo>
                    <a:pt x="434" y="527"/>
                  </a:lnTo>
                  <a:lnTo>
                    <a:pt x="428" y="534"/>
                  </a:lnTo>
                  <a:lnTo>
                    <a:pt x="398" y="539"/>
                  </a:lnTo>
                  <a:lnTo>
                    <a:pt x="374" y="557"/>
                  </a:lnTo>
                  <a:lnTo>
                    <a:pt x="367" y="552"/>
                  </a:lnTo>
                  <a:lnTo>
                    <a:pt x="332" y="552"/>
                  </a:lnTo>
                  <a:lnTo>
                    <a:pt x="338" y="527"/>
                  </a:lnTo>
                  <a:lnTo>
                    <a:pt x="326" y="515"/>
                  </a:lnTo>
                  <a:lnTo>
                    <a:pt x="338" y="503"/>
                  </a:lnTo>
                  <a:lnTo>
                    <a:pt x="320" y="491"/>
                  </a:lnTo>
                  <a:lnTo>
                    <a:pt x="314" y="510"/>
                  </a:lnTo>
                  <a:lnTo>
                    <a:pt x="284" y="496"/>
                  </a:lnTo>
                  <a:lnTo>
                    <a:pt x="284" y="484"/>
                  </a:lnTo>
                  <a:lnTo>
                    <a:pt x="289" y="473"/>
                  </a:lnTo>
                  <a:lnTo>
                    <a:pt x="284" y="454"/>
                  </a:lnTo>
                  <a:lnTo>
                    <a:pt x="272" y="461"/>
                  </a:lnTo>
                  <a:lnTo>
                    <a:pt x="277" y="449"/>
                  </a:lnTo>
                  <a:lnTo>
                    <a:pt x="260" y="454"/>
                  </a:lnTo>
                  <a:lnTo>
                    <a:pt x="253" y="442"/>
                  </a:lnTo>
                  <a:lnTo>
                    <a:pt x="236" y="461"/>
                  </a:lnTo>
                  <a:lnTo>
                    <a:pt x="236" y="430"/>
                  </a:lnTo>
                  <a:lnTo>
                    <a:pt x="218" y="418"/>
                  </a:lnTo>
                  <a:lnTo>
                    <a:pt x="211" y="394"/>
                  </a:lnTo>
                  <a:lnTo>
                    <a:pt x="199" y="364"/>
                  </a:lnTo>
                  <a:lnTo>
                    <a:pt x="170" y="315"/>
                  </a:lnTo>
                  <a:lnTo>
                    <a:pt x="151" y="322"/>
                  </a:lnTo>
                  <a:lnTo>
                    <a:pt x="121" y="284"/>
                  </a:lnTo>
                  <a:lnTo>
                    <a:pt x="104" y="254"/>
                  </a:lnTo>
                  <a:lnTo>
                    <a:pt x="85" y="266"/>
                  </a:lnTo>
                  <a:lnTo>
                    <a:pt x="73" y="284"/>
                  </a:lnTo>
                  <a:lnTo>
                    <a:pt x="43" y="284"/>
                  </a:lnTo>
                  <a:lnTo>
                    <a:pt x="55" y="266"/>
                  </a:lnTo>
                  <a:lnTo>
                    <a:pt x="80" y="254"/>
                  </a:lnTo>
                  <a:lnTo>
                    <a:pt x="92" y="237"/>
                  </a:lnTo>
                  <a:lnTo>
                    <a:pt x="104" y="188"/>
                  </a:lnTo>
                  <a:lnTo>
                    <a:pt x="92" y="188"/>
                  </a:lnTo>
                  <a:lnTo>
                    <a:pt x="73" y="206"/>
                  </a:lnTo>
                  <a:lnTo>
                    <a:pt x="61" y="200"/>
                  </a:lnTo>
                  <a:lnTo>
                    <a:pt x="55" y="218"/>
                  </a:lnTo>
                  <a:lnTo>
                    <a:pt x="55" y="224"/>
                  </a:lnTo>
                  <a:lnTo>
                    <a:pt x="43" y="230"/>
                  </a:lnTo>
                  <a:lnTo>
                    <a:pt x="31" y="237"/>
                  </a:lnTo>
                  <a:lnTo>
                    <a:pt x="26" y="218"/>
                  </a:lnTo>
                  <a:lnTo>
                    <a:pt x="49" y="169"/>
                  </a:lnTo>
                  <a:lnTo>
                    <a:pt x="26" y="188"/>
                  </a:lnTo>
                  <a:lnTo>
                    <a:pt x="19" y="169"/>
                  </a:lnTo>
                  <a:lnTo>
                    <a:pt x="31" y="157"/>
                  </a:lnTo>
                  <a:lnTo>
                    <a:pt x="7" y="145"/>
                  </a:lnTo>
                  <a:lnTo>
                    <a:pt x="0" y="139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9050" cap="sq">
              <a:solidFill>
                <a:sysClr val="window" lastClr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auto">
            <a:xfrm>
              <a:off x="1383" y="2011"/>
              <a:ext cx="638" cy="788"/>
            </a:xfrm>
            <a:custGeom>
              <a:avLst/>
              <a:gdLst>
                <a:gd name="T0" fmla="*/ 43 w 638"/>
                <a:gd name="T1" fmla="*/ 339 h 788"/>
                <a:gd name="T2" fmla="*/ 48 w 638"/>
                <a:gd name="T3" fmla="*/ 315 h 788"/>
                <a:gd name="T4" fmla="*/ 73 w 638"/>
                <a:gd name="T5" fmla="*/ 315 h 788"/>
                <a:gd name="T6" fmla="*/ 85 w 638"/>
                <a:gd name="T7" fmla="*/ 284 h 788"/>
                <a:gd name="T8" fmla="*/ 85 w 638"/>
                <a:gd name="T9" fmla="*/ 249 h 788"/>
                <a:gd name="T10" fmla="*/ 114 w 638"/>
                <a:gd name="T11" fmla="*/ 261 h 788"/>
                <a:gd name="T12" fmla="*/ 133 w 638"/>
                <a:gd name="T13" fmla="*/ 206 h 788"/>
                <a:gd name="T14" fmla="*/ 163 w 638"/>
                <a:gd name="T15" fmla="*/ 188 h 788"/>
                <a:gd name="T16" fmla="*/ 230 w 638"/>
                <a:gd name="T17" fmla="*/ 157 h 788"/>
                <a:gd name="T18" fmla="*/ 247 w 638"/>
                <a:gd name="T19" fmla="*/ 122 h 788"/>
                <a:gd name="T20" fmla="*/ 230 w 638"/>
                <a:gd name="T21" fmla="*/ 108 h 788"/>
                <a:gd name="T22" fmla="*/ 223 w 638"/>
                <a:gd name="T23" fmla="*/ 79 h 788"/>
                <a:gd name="T24" fmla="*/ 247 w 638"/>
                <a:gd name="T25" fmla="*/ 54 h 788"/>
                <a:gd name="T26" fmla="*/ 284 w 638"/>
                <a:gd name="T27" fmla="*/ 0 h 788"/>
                <a:gd name="T28" fmla="*/ 313 w 638"/>
                <a:gd name="T29" fmla="*/ 37 h 788"/>
                <a:gd name="T30" fmla="*/ 349 w 638"/>
                <a:gd name="T31" fmla="*/ 42 h 788"/>
                <a:gd name="T32" fmla="*/ 386 w 638"/>
                <a:gd name="T33" fmla="*/ 54 h 788"/>
                <a:gd name="T34" fmla="*/ 422 w 638"/>
                <a:gd name="T35" fmla="*/ 72 h 788"/>
                <a:gd name="T36" fmla="*/ 434 w 638"/>
                <a:gd name="T37" fmla="*/ 91 h 788"/>
                <a:gd name="T38" fmla="*/ 469 w 638"/>
                <a:gd name="T39" fmla="*/ 84 h 788"/>
                <a:gd name="T40" fmla="*/ 506 w 638"/>
                <a:gd name="T41" fmla="*/ 96 h 788"/>
                <a:gd name="T42" fmla="*/ 518 w 638"/>
                <a:gd name="T43" fmla="*/ 79 h 788"/>
                <a:gd name="T44" fmla="*/ 530 w 638"/>
                <a:gd name="T45" fmla="*/ 96 h 788"/>
                <a:gd name="T46" fmla="*/ 524 w 638"/>
                <a:gd name="T47" fmla="*/ 122 h 788"/>
                <a:gd name="T48" fmla="*/ 542 w 638"/>
                <a:gd name="T49" fmla="*/ 151 h 788"/>
                <a:gd name="T50" fmla="*/ 578 w 638"/>
                <a:gd name="T51" fmla="*/ 181 h 788"/>
                <a:gd name="T52" fmla="*/ 614 w 638"/>
                <a:gd name="T53" fmla="*/ 169 h 788"/>
                <a:gd name="T54" fmla="*/ 620 w 638"/>
                <a:gd name="T55" fmla="*/ 200 h 788"/>
                <a:gd name="T56" fmla="*/ 620 w 638"/>
                <a:gd name="T57" fmla="*/ 230 h 788"/>
                <a:gd name="T58" fmla="*/ 632 w 638"/>
                <a:gd name="T59" fmla="*/ 266 h 788"/>
                <a:gd name="T60" fmla="*/ 632 w 638"/>
                <a:gd name="T61" fmla="*/ 303 h 788"/>
                <a:gd name="T62" fmla="*/ 626 w 638"/>
                <a:gd name="T63" fmla="*/ 339 h 788"/>
                <a:gd name="T64" fmla="*/ 578 w 638"/>
                <a:gd name="T65" fmla="*/ 333 h 788"/>
                <a:gd name="T66" fmla="*/ 571 w 638"/>
                <a:gd name="T67" fmla="*/ 406 h 788"/>
                <a:gd name="T68" fmla="*/ 578 w 638"/>
                <a:gd name="T69" fmla="*/ 437 h 788"/>
                <a:gd name="T70" fmla="*/ 542 w 638"/>
                <a:gd name="T71" fmla="*/ 449 h 788"/>
                <a:gd name="T72" fmla="*/ 542 w 638"/>
                <a:gd name="T73" fmla="*/ 503 h 788"/>
                <a:gd name="T74" fmla="*/ 512 w 638"/>
                <a:gd name="T75" fmla="*/ 522 h 788"/>
                <a:gd name="T76" fmla="*/ 469 w 638"/>
                <a:gd name="T77" fmla="*/ 576 h 788"/>
                <a:gd name="T78" fmla="*/ 488 w 638"/>
                <a:gd name="T79" fmla="*/ 624 h 788"/>
                <a:gd name="T80" fmla="*/ 493 w 638"/>
                <a:gd name="T81" fmla="*/ 642 h 788"/>
                <a:gd name="T82" fmla="*/ 469 w 638"/>
                <a:gd name="T83" fmla="*/ 661 h 788"/>
                <a:gd name="T84" fmla="*/ 440 w 638"/>
                <a:gd name="T85" fmla="*/ 684 h 788"/>
                <a:gd name="T86" fmla="*/ 440 w 638"/>
                <a:gd name="T87" fmla="*/ 703 h 788"/>
                <a:gd name="T88" fmla="*/ 440 w 638"/>
                <a:gd name="T89" fmla="*/ 715 h 788"/>
                <a:gd name="T90" fmla="*/ 367 w 638"/>
                <a:gd name="T91" fmla="*/ 734 h 788"/>
                <a:gd name="T92" fmla="*/ 308 w 638"/>
                <a:gd name="T93" fmla="*/ 745 h 788"/>
                <a:gd name="T94" fmla="*/ 259 w 638"/>
                <a:gd name="T95" fmla="*/ 776 h 788"/>
                <a:gd name="T96" fmla="*/ 235 w 638"/>
                <a:gd name="T97" fmla="*/ 710 h 788"/>
                <a:gd name="T98" fmla="*/ 169 w 638"/>
                <a:gd name="T99" fmla="*/ 757 h 788"/>
                <a:gd name="T100" fmla="*/ 145 w 638"/>
                <a:gd name="T101" fmla="*/ 752 h 788"/>
                <a:gd name="T102" fmla="*/ 121 w 638"/>
                <a:gd name="T103" fmla="*/ 722 h 788"/>
                <a:gd name="T104" fmla="*/ 102 w 638"/>
                <a:gd name="T105" fmla="*/ 684 h 788"/>
                <a:gd name="T106" fmla="*/ 109 w 638"/>
                <a:gd name="T107" fmla="*/ 649 h 788"/>
                <a:gd name="T108" fmla="*/ 85 w 638"/>
                <a:gd name="T109" fmla="*/ 618 h 788"/>
                <a:gd name="T110" fmla="*/ 24 w 638"/>
                <a:gd name="T111" fmla="*/ 606 h 788"/>
                <a:gd name="T112" fmla="*/ 48 w 638"/>
                <a:gd name="T113" fmla="*/ 569 h 788"/>
                <a:gd name="T114" fmla="*/ 79 w 638"/>
                <a:gd name="T115" fmla="*/ 496 h 788"/>
                <a:gd name="T116" fmla="*/ 55 w 638"/>
                <a:gd name="T117" fmla="*/ 449 h 788"/>
                <a:gd name="T118" fmla="*/ 19 w 638"/>
                <a:gd name="T119" fmla="*/ 430 h 788"/>
                <a:gd name="T120" fmla="*/ 0 w 638"/>
                <a:gd name="T121" fmla="*/ 400 h 788"/>
                <a:gd name="T122" fmla="*/ 31 w 638"/>
                <a:gd name="T123" fmla="*/ 381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8" h="788">
                  <a:moveTo>
                    <a:pt x="12" y="357"/>
                  </a:moveTo>
                  <a:lnTo>
                    <a:pt x="19" y="345"/>
                  </a:lnTo>
                  <a:lnTo>
                    <a:pt x="31" y="352"/>
                  </a:lnTo>
                  <a:lnTo>
                    <a:pt x="43" y="339"/>
                  </a:lnTo>
                  <a:lnTo>
                    <a:pt x="48" y="339"/>
                  </a:lnTo>
                  <a:lnTo>
                    <a:pt x="61" y="339"/>
                  </a:lnTo>
                  <a:lnTo>
                    <a:pt x="61" y="333"/>
                  </a:lnTo>
                  <a:lnTo>
                    <a:pt x="48" y="315"/>
                  </a:lnTo>
                  <a:lnTo>
                    <a:pt x="55" y="315"/>
                  </a:lnTo>
                  <a:lnTo>
                    <a:pt x="61" y="308"/>
                  </a:lnTo>
                  <a:lnTo>
                    <a:pt x="67" y="322"/>
                  </a:lnTo>
                  <a:lnTo>
                    <a:pt x="73" y="315"/>
                  </a:lnTo>
                  <a:lnTo>
                    <a:pt x="79" y="303"/>
                  </a:lnTo>
                  <a:lnTo>
                    <a:pt x="85" y="303"/>
                  </a:lnTo>
                  <a:lnTo>
                    <a:pt x="90" y="296"/>
                  </a:lnTo>
                  <a:lnTo>
                    <a:pt x="85" y="284"/>
                  </a:lnTo>
                  <a:lnTo>
                    <a:pt x="67" y="284"/>
                  </a:lnTo>
                  <a:lnTo>
                    <a:pt x="67" y="279"/>
                  </a:lnTo>
                  <a:lnTo>
                    <a:pt x="73" y="249"/>
                  </a:lnTo>
                  <a:lnTo>
                    <a:pt x="85" y="249"/>
                  </a:lnTo>
                  <a:lnTo>
                    <a:pt x="90" y="242"/>
                  </a:lnTo>
                  <a:lnTo>
                    <a:pt x="97" y="249"/>
                  </a:lnTo>
                  <a:lnTo>
                    <a:pt x="109" y="254"/>
                  </a:lnTo>
                  <a:lnTo>
                    <a:pt x="114" y="261"/>
                  </a:lnTo>
                  <a:lnTo>
                    <a:pt x="128" y="254"/>
                  </a:lnTo>
                  <a:lnTo>
                    <a:pt x="133" y="237"/>
                  </a:lnTo>
                  <a:lnTo>
                    <a:pt x="139" y="218"/>
                  </a:lnTo>
                  <a:lnTo>
                    <a:pt x="133" y="206"/>
                  </a:lnTo>
                  <a:lnTo>
                    <a:pt x="139" y="194"/>
                  </a:lnTo>
                  <a:lnTo>
                    <a:pt x="145" y="194"/>
                  </a:lnTo>
                  <a:lnTo>
                    <a:pt x="157" y="200"/>
                  </a:lnTo>
                  <a:lnTo>
                    <a:pt x="163" y="188"/>
                  </a:lnTo>
                  <a:lnTo>
                    <a:pt x="192" y="188"/>
                  </a:lnTo>
                  <a:lnTo>
                    <a:pt x="206" y="176"/>
                  </a:lnTo>
                  <a:lnTo>
                    <a:pt x="223" y="164"/>
                  </a:lnTo>
                  <a:lnTo>
                    <a:pt x="230" y="157"/>
                  </a:lnTo>
                  <a:lnTo>
                    <a:pt x="241" y="157"/>
                  </a:lnTo>
                  <a:lnTo>
                    <a:pt x="247" y="151"/>
                  </a:lnTo>
                  <a:lnTo>
                    <a:pt x="247" y="139"/>
                  </a:lnTo>
                  <a:lnTo>
                    <a:pt x="247" y="122"/>
                  </a:lnTo>
                  <a:lnTo>
                    <a:pt x="253" y="115"/>
                  </a:lnTo>
                  <a:lnTo>
                    <a:pt x="247" y="115"/>
                  </a:lnTo>
                  <a:lnTo>
                    <a:pt x="241" y="108"/>
                  </a:lnTo>
                  <a:lnTo>
                    <a:pt x="230" y="108"/>
                  </a:lnTo>
                  <a:lnTo>
                    <a:pt x="235" y="103"/>
                  </a:lnTo>
                  <a:lnTo>
                    <a:pt x="218" y="91"/>
                  </a:lnTo>
                  <a:lnTo>
                    <a:pt x="218" y="84"/>
                  </a:lnTo>
                  <a:lnTo>
                    <a:pt x="223" y="79"/>
                  </a:lnTo>
                  <a:lnTo>
                    <a:pt x="230" y="66"/>
                  </a:lnTo>
                  <a:lnTo>
                    <a:pt x="235" y="72"/>
                  </a:lnTo>
                  <a:lnTo>
                    <a:pt x="247" y="61"/>
                  </a:lnTo>
                  <a:lnTo>
                    <a:pt x="247" y="54"/>
                  </a:lnTo>
                  <a:lnTo>
                    <a:pt x="241" y="37"/>
                  </a:lnTo>
                  <a:lnTo>
                    <a:pt x="259" y="23"/>
                  </a:lnTo>
                  <a:lnTo>
                    <a:pt x="271" y="6"/>
                  </a:lnTo>
                  <a:lnTo>
                    <a:pt x="284" y="0"/>
                  </a:lnTo>
                  <a:lnTo>
                    <a:pt x="296" y="12"/>
                  </a:lnTo>
                  <a:lnTo>
                    <a:pt x="296" y="23"/>
                  </a:lnTo>
                  <a:lnTo>
                    <a:pt x="301" y="37"/>
                  </a:lnTo>
                  <a:lnTo>
                    <a:pt x="313" y="37"/>
                  </a:lnTo>
                  <a:lnTo>
                    <a:pt x="325" y="37"/>
                  </a:lnTo>
                  <a:lnTo>
                    <a:pt x="325" y="30"/>
                  </a:lnTo>
                  <a:lnTo>
                    <a:pt x="332" y="23"/>
                  </a:lnTo>
                  <a:lnTo>
                    <a:pt x="349" y="42"/>
                  </a:lnTo>
                  <a:lnTo>
                    <a:pt x="379" y="66"/>
                  </a:lnTo>
                  <a:lnTo>
                    <a:pt x="386" y="61"/>
                  </a:lnTo>
                  <a:lnTo>
                    <a:pt x="379" y="54"/>
                  </a:lnTo>
                  <a:lnTo>
                    <a:pt x="386" y="54"/>
                  </a:lnTo>
                  <a:lnTo>
                    <a:pt x="398" y="54"/>
                  </a:lnTo>
                  <a:lnTo>
                    <a:pt x="410" y="61"/>
                  </a:lnTo>
                  <a:lnTo>
                    <a:pt x="428" y="66"/>
                  </a:lnTo>
                  <a:lnTo>
                    <a:pt x="422" y="72"/>
                  </a:lnTo>
                  <a:lnTo>
                    <a:pt x="422" y="79"/>
                  </a:lnTo>
                  <a:lnTo>
                    <a:pt x="434" y="79"/>
                  </a:lnTo>
                  <a:lnTo>
                    <a:pt x="428" y="84"/>
                  </a:lnTo>
                  <a:lnTo>
                    <a:pt x="434" y="91"/>
                  </a:lnTo>
                  <a:lnTo>
                    <a:pt x="446" y="91"/>
                  </a:lnTo>
                  <a:lnTo>
                    <a:pt x="457" y="84"/>
                  </a:lnTo>
                  <a:lnTo>
                    <a:pt x="464" y="84"/>
                  </a:lnTo>
                  <a:lnTo>
                    <a:pt x="469" y="84"/>
                  </a:lnTo>
                  <a:lnTo>
                    <a:pt x="481" y="91"/>
                  </a:lnTo>
                  <a:lnTo>
                    <a:pt x="493" y="96"/>
                  </a:lnTo>
                  <a:lnTo>
                    <a:pt x="500" y="96"/>
                  </a:lnTo>
                  <a:lnTo>
                    <a:pt x="506" y="96"/>
                  </a:lnTo>
                  <a:lnTo>
                    <a:pt x="506" y="91"/>
                  </a:lnTo>
                  <a:lnTo>
                    <a:pt x="512" y="91"/>
                  </a:lnTo>
                  <a:lnTo>
                    <a:pt x="512" y="84"/>
                  </a:lnTo>
                  <a:lnTo>
                    <a:pt x="518" y="79"/>
                  </a:lnTo>
                  <a:lnTo>
                    <a:pt x="524" y="79"/>
                  </a:lnTo>
                  <a:lnTo>
                    <a:pt x="524" y="84"/>
                  </a:lnTo>
                  <a:lnTo>
                    <a:pt x="524" y="91"/>
                  </a:lnTo>
                  <a:lnTo>
                    <a:pt x="530" y="96"/>
                  </a:lnTo>
                  <a:lnTo>
                    <a:pt x="542" y="91"/>
                  </a:lnTo>
                  <a:lnTo>
                    <a:pt x="548" y="91"/>
                  </a:lnTo>
                  <a:lnTo>
                    <a:pt x="542" y="103"/>
                  </a:lnTo>
                  <a:lnTo>
                    <a:pt x="524" y="122"/>
                  </a:lnTo>
                  <a:lnTo>
                    <a:pt x="530" y="127"/>
                  </a:lnTo>
                  <a:lnTo>
                    <a:pt x="530" y="139"/>
                  </a:lnTo>
                  <a:lnTo>
                    <a:pt x="530" y="145"/>
                  </a:lnTo>
                  <a:lnTo>
                    <a:pt x="542" y="151"/>
                  </a:lnTo>
                  <a:lnTo>
                    <a:pt x="548" y="145"/>
                  </a:lnTo>
                  <a:lnTo>
                    <a:pt x="566" y="157"/>
                  </a:lnTo>
                  <a:lnTo>
                    <a:pt x="566" y="164"/>
                  </a:lnTo>
                  <a:lnTo>
                    <a:pt x="578" y="181"/>
                  </a:lnTo>
                  <a:lnTo>
                    <a:pt x="585" y="176"/>
                  </a:lnTo>
                  <a:lnTo>
                    <a:pt x="597" y="164"/>
                  </a:lnTo>
                  <a:lnTo>
                    <a:pt x="608" y="176"/>
                  </a:lnTo>
                  <a:lnTo>
                    <a:pt x="614" y="169"/>
                  </a:lnTo>
                  <a:lnTo>
                    <a:pt x="626" y="157"/>
                  </a:lnTo>
                  <a:lnTo>
                    <a:pt x="638" y="181"/>
                  </a:lnTo>
                  <a:lnTo>
                    <a:pt x="632" y="188"/>
                  </a:lnTo>
                  <a:lnTo>
                    <a:pt x="620" y="200"/>
                  </a:lnTo>
                  <a:lnTo>
                    <a:pt x="614" y="200"/>
                  </a:lnTo>
                  <a:lnTo>
                    <a:pt x="614" y="212"/>
                  </a:lnTo>
                  <a:lnTo>
                    <a:pt x="614" y="218"/>
                  </a:lnTo>
                  <a:lnTo>
                    <a:pt x="620" y="230"/>
                  </a:lnTo>
                  <a:lnTo>
                    <a:pt x="632" y="242"/>
                  </a:lnTo>
                  <a:lnTo>
                    <a:pt x="626" y="254"/>
                  </a:lnTo>
                  <a:lnTo>
                    <a:pt x="632" y="261"/>
                  </a:lnTo>
                  <a:lnTo>
                    <a:pt x="632" y="266"/>
                  </a:lnTo>
                  <a:lnTo>
                    <a:pt x="626" y="273"/>
                  </a:lnTo>
                  <a:lnTo>
                    <a:pt x="626" y="284"/>
                  </a:lnTo>
                  <a:lnTo>
                    <a:pt x="626" y="296"/>
                  </a:lnTo>
                  <a:lnTo>
                    <a:pt x="632" y="303"/>
                  </a:lnTo>
                  <a:lnTo>
                    <a:pt x="626" y="315"/>
                  </a:lnTo>
                  <a:lnTo>
                    <a:pt x="626" y="322"/>
                  </a:lnTo>
                  <a:lnTo>
                    <a:pt x="626" y="333"/>
                  </a:lnTo>
                  <a:lnTo>
                    <a:pt x="626" y="339"/>
                  </a:lnTo>
                  <a:lnTo>
                    <a:pt x="614" y="339"/>
                  </a:lnTo>
                  <a:lnTo>
                    <a:pt x="590" y="339"/>
                  </a:lnTo>
                  <a:lnTo>
                    <a:pt x="585" y="333"/>
                  </a:lnTo>
                  <a:lnTo>
                    <a:pt x="578" y="333"/>
                  </a:lnTo>
                  <a:lnTo>
                    <a:pt x="578" y="352"/>
                  </a:lnTo>
                  <a:lnTo>
                    <a:pt x="578" y="364"/>
                  </a:lnTo>
                  <a:lnTo>
                    <a:pt x="585" y="394"/>
                  </a:lnTo>
                  <a:lnTo>
                    <a:pt x="571" y="406"/>
                  </a:lnTo>
                  <a:lnTo>
                    <a:pt x="578" y="412"/>
                  </a:lnTo>
                  <a:lnTo>
                    <a:pt x="571" y="424"/>
                  </a:lnTo>
                  <a:lnTo>
                    <a:pt x="578" y="430"/>
                  </a:lnTo>
                  <a:lnTo>
                    <a:pt x="578" y="437"/>
                  </a:lnTo>
                  <a:lnTo>
                    <a:pt x="566" y="437"/>
                  </a:lnTo>
                  <a:lnTo>
                    <a:pt x="559" y="442"/>
                  </a:lnTo>
                  <a:lnTo>
                    <a:pt x="548" y="442"/>
                  </a:lnTo>
                  <a:lnTo>
                    <a:pt x="542" y="449"/>
                  </a:lnTo>
                  <a:lnTo>
                    <a:pt x="548" y="449"/>
                  </a:lnTo>
                  <a:lnTo>
                    <a:pt x="554" y="461"/>
                  </a:lnTo>
                  <a:lnTo>
                    <a:pt x="559" y="466"/>
                  </a:lnTo>
                  <a:lnTo>
                    <a:pt x="542" y="503"/>
                  </a:lnTo>
                  <a:lnTo>
                    <a:pt x="542" y="515"/>
                  </a:lnTo>
                  <a:lnTo>
                    <a:pt x="536" y="510"/>
                  </a:lnTo>
                  <a:lnTo>
                    <a:pt x="524" y="522"/>
                  </a:lnTo>
                  <a:lnTo>
                    <a:pt x="512" y="522"/>
                  </a:lnTo>
                  <a:lnTo>
                    <a:pt x="512" y="552"/>
                  </a:lnTo>
                  <a:lnTo>
                    <a:pt x="506" y="557"/>
                  </a:lnTo>
                  <a:lnTo>
                    <a:pt x="488" y="576"/>
                  </a:lnTo>
                  <a:lnTo>
                    <a:pt x="469" y="576"/>
                  </a:lnTo>
                  <a:lnTo>
                    <a:pt x="469" y="581"/>
                  </a:lnTo>
                  <a:lnTo>
                    <a:pt x="481" y="594"/>
                  </a:lnTo>
                  <a:lnTo>
                    <a:pt x="500" y="612"/>
                  </a:lnTo>
                  <a:lnTo>
                    <a:pt x="488" y="624"/>
                  </a:lnTo>
                  <a:lnTo>
                    <a:pt x="481" y="624"/>
                  </a:lnTo>
                  <a:lnTo>
                    <a:pt x="476" y="637"/>
                  </a:lnTo>
                  <a:lnTo>
                    <a:pt x="481" y="642"/>
                  </a:lnTo>
                  <a:lnTo>
                    <a:pt x="493" y="642"/>
                  </a:lnTo>
                  <a:lnTo>
                    <a:pt x="500" y="649"/>
                  </a:lnTo>
                  <a:lnTo>
                    <a:pt x="493" y="654"/>
                  </a:lnTo>
                  <a:lnTo>
                    <a:pt x="488" y="654"/>
                  </a:lnTo>
                  <a:lnTo>
                    <a:pt x="469" y="661"/>
                  </a:lnTo>
                  <a:lnTo>
                    <a:pt x="457" y="661"/>
                  </a:lnTo>
                  <a:lnTo>
                    <a:pt x="452" y="666"/>
                  </a:lnTo>
                  <a:lnTo>
                    <a:pt x="452" y="673"/>
                  </a:lnTo>
                  <a:lnTo>
                    <a:pt x="440" y="684"/>
                  </a:lnTo>
                  <a:lnTo>
                    <a:pt x="446" y="691"/>
                  </a:lnTo>
                  <a:lnTo>
                    <a:pt x="440" y="691"/>
                  </a:lnTo>
                  <a:lnTo>
                    <a:pt x="440" y="696"/>
                  </a:lnTo>
                  <a:lnTo>
                    <a:pt x="440" y="703"/>
                  </a:lnTo>
                  <a:lnTo>
                    <a:pt x="446" y="703"/>
                  </a:lnTo>
                  <a:lnTo>
                    <a:pt x="452" y="710"/>
                  </a:lnTo>
                  <a:lnTo>
                    <a:pt x="446" y="715"/>
                  </a:lnTo>
                  <a:lnTo>
                    <a:pt x="440" y="715"/>
                  </a:lnTo>
                  <a:lnTo>
                    <a:pt x="440" y="710"/>
                  </a:lnTo>
                  <a:lnTo>
                    <a:pt x="422" y="710"/>
                  </a:lnTo>
                  <a:lnTo>
                    <a:pt x="410" y="696"/>
                  </a:lnTo>
                  <a:lnTo>
                    <a:pt x="367" y="734"/>
                  </a:lnTo>
                  <a:lnTo>
                    <a:pt x="337" y="710"/>
                  </a:lnTo>
                  <a:lnTo>
                    <a:pt x="320" y="734"/>
                  </a:lnTo>
                  <a:lnTo>
                    <a:pt x="313" y="745"/>
                  </a:lnTo>
                  <a:lnTo>
                    <a:pt x="308" y="745"/>
                  </a:lnTo>
                  <a:lnTo>
                    <a:pt x="308" y="764"/>
                  </a:lnTo>
                  <a:lnTo>
                    <a:pt x="296" y="776"/>
                  </a:lnTo>
                  <a:lnTo>
                    <a:pt x="271" y="788"/>
                  </a:lnTo>
                  <a:lnTo>
                    <a:pt x="259" y="776"/>
                  </a:lnTo>
                  <a:lnTo>
                    <a:pt x="271" y="769"/>
                  </a:lnTo>
                  <a:lnTo>
                    <a:pt x="271" y="752"/>
                  </a:lnTo>
                  <a:lnTo>
                    <a:pt x="253" y="727"/>
                  </a:lnTo>
                  <a:lnTo>
                    <a:pt x="235" y="710"/>
                  </a:lnTo>
                  <a:lnTo>
                    <a:pt x="211" y="691"/>
                  </a:lnTo>
                  <a:lnTo>
                    <a:pt x="192" y="722"/>
                  </a:lnTo>
                  <a:lnTo>
                    <a:pt x="211" y="727"/>
                  </a:lnTo>
                  <a:lnTo>
                    <a:pt x="169" y="757"/>
                  </a:lnTo>
                  <a:lnTo>
                    <a:pt x="169" y="764"/>
                  </a:lnTo>
                  <a:lnTo>
                    <a:pt x="157" y="752"/>
                  </a:lnTo>
                  <a:lnTo>
                    <a:pt x="151" y="764"/>
                  </a:lnTo>
                  <a:lnTo>
                    <a:pt x="145" y="752"/>
                  </a:lnTo>
                  <a:lnTo>
                    <a:pt x="139" y="745"/>
                  </a:lnTo>
                  <a:lnTo>
                    <a:pt x="133" y="739"/>
                  </a:lnTo>
                  <a:lnTo>
                    <a:pt x="128" y="739"/>
                  </a:lnTo>
                  <a:lnTo>
                    <a:pt x="121" y="722"/>
                  </a:lnTo>
                  <a:lnTo>
                    <a:pt x="114" y="715"/>
                  </a:lnTo>
                  <a:lnTo>
                    <a:pt x="114" y="710"/>
                  </a:lnTo>
                  <a:lnTo>
                    <a:pt x="114" y="696"/>
                  </a:lnTo>
                  <a:lnTo>
                    <a:pt x="102" y="684"/>
                  </a:lnTo>
                  <a:lnTo>
                    <a:pt x="109" y="684"/>
                  </a:lnTo>
                  <a:lnTo>
                    <a:pt x="102" y="673"/>
                  </a:lnTo>
                  <a:lnTo>
                    <a:pt x="97" y="661"/>
                  </a:lnTo>
                  <a:lnTo>
                    <a:pt x="109" y="649"/>
                  </a:lnTo>
                  <a:lnTo>
                    <a:pt x="114" y="642"/>
                  </a:lnTo>
                  <a:lnTo>
                    <a:pt x="102" y="624"/>
                  </a:lnTo>
                  <a:lnTo>
                    <a:pt x="90" y="618"/>
                  </a:lnTo>
                  <a:lnTo>
                    <a:pt x="85" y="618"/>
                  </a:lnTo>
                  <a:lnTo>
                    <a:pt x="73" y="612"/>
                  </a:lnTo>
                  <a:lnTo>
                    <a:pt x="55" y="612"/>
                  </a:lnTo>
                  <a:lnTo>
                    <a:pt x="43" y="612"/>
                  </a:lnTo>
                  <a:lnTo>
                    <a:pt x="24" y="606"/>
                  </a:lnTo>
                  <a:lnTo>
                    <a:pt x="19" y="606"/>
                  </a:lnTo>
                  <a:lnTo>
                    <a:pt x="19" y="600"/>
                  </a:lnTo>
                  <a:lnTo>
                    <a:pt x="43" y="588"/>
                  </a:lnTo>
                  <a:lnTo>
                    <a:pt x="48" y="569"/>
                  </a:lnTo>
                  <a:lnTo>
                    <a:pt x="43" y="552"/>
                  </a:lnTo>
                  <a:lnTo>
                    <a:pt x="36" y="527"/>
                  </a:lnTo>
                  <a:lnTo>
                    <a:pt x="67" y="510"/>
                  </a:lnTo>
                  <a:lnTo>
                    <a:pt x="79" y="496"/>
                  </a:lnTo>
                  <a:lnTo>
                    <a:pt x="73" y="491"/>
                  </a:lnTo>
                  <a:lnTo>
                    <a:pt x="67" y="484"/>
                  </a:lnTo>
                  <a:lnTo>
                    <a:pt x="73" y="466"/>
                  </a:lnTo>
                  <a:lnTo>
                    <a:pt x="55" y="449"/>
                  </a:lnTo>
                  <a:lnTo>
                    <a:pt x="55" y="442"/>
                  </a:lnTo>
                  <a:lnTo>
                    <a:pt x="43" y="449"/>
                  </a:lnTo>
                  <a:lnTo>
                    <a:pt x="36" y="430"/>
                  </a:lnTo>
                  <a:lnTo>
                    <a:pt x="19" y="430"/>
                  </a:lnTo>
                  <a:lnTo>
                    <a:pt x="19" y="424"/>
                  </a:lnTo>
                  <a:lnTo>
                    <a:pt x="7" y="424"/>
                  </a:lnTo>
                  <a:lnTo>
                    <a:pt x="0" y="412"/>
                  </a:lnTo>
                  <a:lnTo>
                    <a:pt x="0" y="400"/>
                  </a:lnTo>
                  <a:lnTo>
                    <a:pt x="12" y="394"/>
                  </a:lnTo>
                  <a:lnTo>
                    <a:pt x="24" y="400"/>
                  </a:lnTo>
                  <a:lnTo>
                    <a:pt x="31" y="394"/>
                  </a:lnTo>
                  <a:lnTo>
                    <a:pt x="31" y="381"/>
                  </a:lnTo>
                  <a:lnTo>
                    <a:pt x="24" y="364"/>
                  </a:lnTo>
                  <a:lnTo>
                    <a:pt x="12" y="357"/>
                  </a:lnTo>
                  <a:lnTo>
                    <a:pt x="12" y="35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9050" cap="sq">
              <a:solidFill>
                <a:sysClr val="window" lastClr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343" y="1453"/>
              <a:ext cx="1005" cy="570"/>
            </a:xfrm>
            <a:custGeom>
              <a:avLst/>
              <a:gdLst>
                <a:gd name="T0" fmla="*/ 529 w 1005"/>
                <a:gd name="T1" fmla="*/ 7 h 570"/>
                <a:gd name="T2" fmla="*/ 559 w 1005"/>
                <a:gd name="T3" fmla="*/ 18 h 570"/>
                <a:gd name="T4" fmla="*/ 590 w 1005"/>
                <a:gd name="T5" fmla="*/ 30 h 570"/>
                <a:gd name="T6" fmla="*/ 614 w 1005"/>
                <a:gd name="T7" fmla="*/ 73 h 570"/>
                <a:gd name="T8" fmla="*/ 650 w 1005"/>
                <a:gd name="T9" fmla="*/ 66 h 570"/>
                <a:gd name="T10" fmla="*/ 661 w 1005"/>
                <a:gd name="T11" fmla="*/ 97 h 570"/>
                <a:gd name="T12" fmla="*/ 704 w 1005"/>
                <a:gd name="T13" fmla="*/ 115 h 570"/>
                <a:gd name="T14" fmla="*/ 722 w 1005"/>
                <a:gd name="T15" fmla="*/ 158 h 570"/>
                <a:gd name="T16" fmla="*/ 746 w 1005"/>
                <a:gd name="T17" fmla="*/ 181 h 570"/>
                <a:gd name="T18" fmla="*/ 782 w 1005"/>
                <a:gd name="T19" fmla="*/ 164 h 570"/>
                <a:gd name="T20" fmla="*/ 824 w 1005"/>
                <a:gd name="T21" fmla="*/ 164 h 570"/>
                <a:gd name="T22" fmla="*/ 848 w 1005"/>
                <a:gd name="T23" fmla="*/ 176 h 570"/>
                <a:gd name="T24" fmla="*/ 879 w 1005"/>
                <a:gd name="T25" fmla="*/ 139 h 570"/>
                <a:gd name="T26" fmla="*/ 926 w 1005"/>
                <a:gd name="T27" fmla="*/ 146 h 570"/>
                <a:gd name="T28" fmla="*/ 920 w 1005"/>
                <a:gd name="T29" fmla="*/ 158 h 570"/>
                <a:gd name="T30" fmla="*/ 932 w 1005"/>
                <a:gd name="T31" fmla="*/ 207 h 570"/>
                <a:gd name="T32" fmla="*/ 938 w 1005"/>
                <a:gd name="T33" fmla="*/ 242 h 570"/>
                <a:gd name="T34" fmla="*/ 974 w 1005"/>
                <a:gd name="T35" fmla="*/ 236 h 570"/>
                <a:gd name="T36" fmla="*/ 998 w 1005"/>
                <a:gd name="T37" fmla="*/ 242 h 570"/>
                <a:gd name="T38" fmla="*/ 962 w 1005"/>
                <a:gd name="T39" fmla="*/ 279 h 570"/>
                <a:gd name="T40" fmla="*/ 945 w 1005"/>
                <a:gd name="T41" fmla="*/ 315 h 570"/>
                <a:gd name="T42" fmla="*/ 945 w 1005"/>
                <a:gd name="T43" fmla="*/ 339 h 570"/>
                <a:gd name="T44" fmla="*/ 914 w 1005"/>
                <a:gd name="T45" fmla="*/ 346 h 570"/>
                <a:gd name="T46" fmla="*/ 914 w 1005"/>
                <a:gd name="T47" fmla="*/ 364 h 570"/>
                <a:gd name="T48" fmla="*/ 891 w 1005"/>
                <a:gd name="T49" fmla="*/ 339 h 570"/>
                <a:gd name="T50" fmla="*/ 872 w 1005"/>
                <a:gd name="T51" fmla="*/ 346 h 570"/>
                <a:gd name="T52" fmla="*/ 867 w 1005"/>
                <a:gd name="T53" fmla="*/ 370 h 570"/>
                <a:gd name="T54" fmla="*/ 842 w 1005"/>
                <a:gd name="T55" fmla="*/ 393 h 570"/>
                <a:gd name="T56" fmla="*/ 801 w 1005"/>
                <a:gd name="T57" fmla="*/ 412 h 570"/>
                <a:gd name="T58" fmla="*/ 763 w 1005"/>
                <a:gd name="T59" fmla="*/ 449 h 570"/>
                <a:gd name="T60" fmla="*/ 704 w 1005"/>
                <a:gd name="T61" fmla="*/ 473 h 570"/>
                <a:gd name="T62" fmla="*/ 668 w 1005"/>
                <a:gd name="T63" fmla="*/ 454 h 570"/>
                <a:gd name="T64" fmla="*/ 644 w 1005"/>
                <a:gd name="T65" fmla="*/ 497 h 570"/>
                <a:gd name="T66" fmla="*/ 619 w 1005"/>
                <a:gd name="T67" fmla="*/ 509 h 570"/>
                <a:gd name="T68" fmla="*/ 590 w 1005"/>
                <a:gd name="T69" fmla="*/ 503 h 570"/>
                <a:gd name="T70" fmla="*/ 583 w 1005"/>
                <a:gd name="T71" fmla="*/ 473 h 570"/>
                <a:gd name="T72" fmla="*/ 529 w 1005"/>
                <a:gd name="T73" fmla="*/ 485 h 570"/>
                <a:gd name="T74" fmla="*/ 517 w 1005"/>
                <a:gd name="T75" fmla="*/ 497 h 570"/>
                <a:gd name="T76" fmla="*/ 445 w 1005"/>
                <a:gd name="T77" fmla="*/ 527 h 570"/>
                <a:gd name="T78" fmla="*/ 408 w 1005"/>
                <a:gd name="T79" fmla="*/ 522 h 570"/>
                <a:gd name="T80" fmla="*/ 330 w 1005"/>
                <a:gd name="T81" fmla="*/ 497 h 570"/>
                <a:gd name="T82" fmla="*/ 277 w 1005"/>
                <a:gd name="T83" fmla="*/ 515 h 570"/>
                <a:gd name="T84" fmla="*/ 228 w 1005"/>
                <a:gd name="T85" fmla="*/ 539 h 570"/>
                <a:gd name="T86" fmla="*/ 157 w 1005"/>
                <a:gd name="T87" fmla="*/ 534 h 570"/>
                <a:gd name="T88" fmla="*/ 126 w 1005"/>
                <a:gd name="T89" fmla="*/ 539 h 570"/>
                <a:gd name="T90" fmla="*/ 96 w 1005"/>
                <a:gd name="T91" fmla="*/ 558 h 570"/>
                <a:gd name="T92" fmla="*/ 60 w 1005"/>
                <a:gd name="T93" fmla="*/ 546 h 570"/>
                <a:gd name="T94" fmla="*/ 29 w 1005"/>
                <a:gd name="T95" fmla="*/ 539 h 570"/>
                <a:gd name="T96" fmla="*/ 6 w 1005"/>
                <a:gd name="T97" fmla="*/ 515 h 570"/>
                <a:gd name="T98" fmla="*/ 12 w 1005"/>
                <a:gd name="T99" fmla="*/ 461 h 570"/>
                <a:gd name="T100" fmla="*/ 36 w 1005"/>
                <a:gd name="T101" fmla="*/ 412 h 570"/>
                <a:gd name="T102" fmla="*/ 67 w 1005"/>
                <a:gd name="T103" fmla="*/ 370 h 570"/>
                <a:gd name="T104" fmla="*/ 84 w 1005"/>
                <a:gd name="T105" fmla="*/ 346 h 570"/>
                <a:gd name="T106" fmla="*/ 114 w 1005"/>
                <a:gd name="T107" fmla="*/ 303 h 570"/>
                <a:gd name="T108" fmla="*/ 108 w 1005"/>
                <a:gd name="T109" fmla="*/ 261 h 570"/>
                <a:gd name="T110" fmla="*/ 169 w 1005"/>
                <a:gd name="T111" fmla="*/ 242 h 570"/>
                <a:gd name="T112" fmla="*/ 228 w 1005"/>
                <a:gd name="T113" fmla="*/ 236 h 570"/>
                <a:gd name="T114" fmla="*/ 259 w 1005"/>
                <a:gd name="T115" fmla="*/ 242 h 570"/>
                <a:gd name="T116" fmla="*/ 289 w 1005"/>
                <a:gd name="T117" fmla="*/ 207 h 570"/>
                <a:gd name="T118" fmla="*/ 355 w 1005"/>
                <a:gd name="T119" fmla="*/ 134 h 570"/>
                <a:gd name="T120" fmla="*/ 469 w 1005"/>
                <a:gd name="T121" fmla="*/ 24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5" h="570">
                  <a:moveTo>
                    <a:pt x="481" y="12"/>
                  </a:moveTo>
                  <a:lnTo>
                    <a:pt x="488" y="0"/>
                  </a:lnTo>
                  <a:lnTo>
                    <a:pt x="500" y="0"/>
                  </a:lnTo>
                  <a:lnTo>
                    <a:pt x="517" y="0"/>
                  </a:lnTo>
                  <a:lnTo>
                    <a:pt x="529" y="7"/>
                  </a:lnTo>
                  <a:lnTo>
                    <a:pt x="536" y="0"/>
                  </a:lnTo>
                  <a:lnTo>
                    <a:pt x="541" y="7"/>
                  </a:lnTo>
                  <a:lnTo>
                    <a:pt x="541" y="12"/>
                  </a:lnTo>
                  <a:lnTo>
                    <a:pt x="548" y="18"/>
                  </a:lnTo>
                  <a:lnTo>
                    <a:pt x="559" y="18"/>
                  </a:lnTo>
                  <a:lnTo>
                    <a:pt x="571" y="24"/>
                  </a:lnTo>
                  <a:lnTo>
                    <a:pt x="566" y="30"/>
                  </a:lnTo>
                  <a:lnTo>
                    <a:pt x="571" y="36"/>
                  </a:lnTo>
                  <a:lnTo>
                    <a:pt x="583" y="36"/>
                  </a:lnTo>
                  <a:lnTo>
                    <a:pt x="590" y="30"/>
                  </a:lnTo>
                  <a:lnTo>
                    <a:pt x="595" y="30"/>
                  </a:lnTo>
                  <a:lnTo>
                    <a:pt x="607" y="42"/>
                  </a:lnTo>
                  <a:lnTo>
                    <a:pt x="614" y="49"/>
                  </a:lnTo>
                  <a:lnTo>
                    <a:pt x="607" y="61"/>
                  </a:lnTo>
                  <a:lnTo>
                    <a:pt x="614" y="73"/>
                  </a:lnTo>
                  <a:lnTo>
                    <a:pt x="619" y="66"/>
                  </a:lnTo>
                  <a:lnTo>
                    <a:pt x="619" y="61"/>
                  </a:lnTo>
                  <a:lnTo>
                    <a:pt x="626" y="49"/>
                  </a:lnTo>
                  <a:lnTo>
                    <a:pt x="650" y="61"/>
                  </a:lnTo>
                  <a:lnTo>
                    <a:pt x="650" y="66"/>
                  </a:lnTo>
                  <a:lnTo>
                    <a:pt x="638" y="73"/>
                  </a:lnTo>
                  <a:lnTo>
                    <a:pt x="638" y="85"/>
                  </a:lnTo>
                  <a:lnTo>
                    <a:pt x="644" y="97"/>
                  </a:lnTo>
                  <a:lnTo>
                    <a:pt x="656" y="97"/>
                  </a:lnTo>
                  <a:lnTo>
                    <a:pt x="661" y="97"/>
                  </a:lnTo>
                  <a:lnTo>
                    <a:pt x="673" y="97"/>
                  </a:lnTo>
                  <a:lnTo>
                    <a:pt x="673" y="103"/>
                  </a:lnTo>
                  <a:lnTo>
                    <a:pt x="685" y="115"/>
                  </a:lnTo>
                  <a:lnTo>
                    <a:pt x="692" y="115"/>
                  </a:lnTo>
                  <a:lnTo>
                    <a:pt x="704" y="115"/>
                  </a:lnTo>
                  <a:lnTo>
                    <a:pt x="709" y="127"/>
                  </a:lnTo>
                  <a:lnTo>
                    <a:pt x="697" y="139"/>
                  </a:lnTo>
                  <a:lnTo>
                    <a:pt x="709" y="151"/>
                  </a:lnTo>
                  <a:lnTo>
                    <a:pt x="716" y="151"/>
                  </a:lnTo>
                  <a:lnTo>
                    <a:pt x="722" y="158"/>
                  </a:lnTo>
                  <a:lnTo>
                    <a:pt x="716" y="169"/>
                  </a:lnTo>
                  <a:lnTo>
                    <a:pt x="722" y="169"/>
                  </a:lnTo>
                  <a:lnTo>
                    <a:pt x="728" y="176"/>
                  </a:lnTo>
                  <a:lnTo>
                    <a:pt x="740" y="188"/>
                  </a:lnTo>
                  <a:lnTo>
                    <a:pt x="746" y="181"/>
                  </a:lnTo>
                  <a:lnTo>
                    <a:pt x="758" y="169"/>
                  </a:lnTo>
                  <a:lnTo>
                    <a:pt x="763" y="176"/>
                  </a:lnTo>
                  <a:lnTo>
                    <a:pt x="770" y="176"/>
                  </a:lnTo>
                  <a:lnTo>
                    <a:pt x="770" y="164"/>
                  </a:lnTo>
                  <a:lnTo>
                    <a:pt x="782" y="164"/>
                  </a:lnTo>
                  <a:lnTo>
                    <a:pt x="782" y="169"/>
                  </a:lnTo>
                  <a:lnTo>
                    <a:pt x="794" y="176"/>
                  </a:lnTo>
                  <a:lnTo>
                    <a:pt x="806" y="181"/>
                  </a:lnTo>
                  <a:lnTo>
                    <a:pt x="812" y="169"/>
                  </a:lnTo>
                  <a:lnTo>
                    <a:pt x="824" y="164"/>
                  </a:lnTo>
                  <a:lnTo>
                    <a:pt x="830" y="169"/>
                  </a:lnTo>
                  <a:lnTo>
                    <a:pt x="836" y="169"/>
                  </a:lnTo>
                  <a:lnTo>
                    <a:pt x="842" y="176"/>
                  </a:lnTo>
                  <a:lnTo>
                    <a:pt x="842" y="181"/>
                  </a:lnTo>
                  <a:lnTo>
                    <a:pt x="848" y="176"/>
                  </a:lnTo>
                  <a:lnTo>
                    <a:pt x="854" y="164"/>
                  </a:lnTo>
                  <a:lnTo>
                    <a:pt x="854" y="158"/>
                  </a:lnTo>
                  <a:lnTo>
                    <a:pt x="860" y="146"/>
                  </a:lnTo>
                  <a:lnTo>
                    <a:pt x="867" y="139"/>
                  </a:lnTo>
                  <a:lnTo>
                    <a:pt x="879" y="139"/>
                  </a:lnTo>
                  <a:lnTo>
                    <a:pt x="891" y="139"/>
                  </a:lnTo>
                  <a:lnTo>
                    <a:pt x="903" y="139"/>
                  </a:lnTo>
                  <a:lnTo>
                    <a:pt x="914" y="139"/>
                  </a:lnTo>
                  <a:lnTo>
                    <a:pt x="920" y="134"/>
                  </a:lnTo>
                  <a:lnTo>
                    <a:pt x="926" y="146"/>
                  </a:lnTo>
                  <a:lnTo>
                    <a:pt x="938" y="139"/>
                  </a:lnTo>
                  <a:lnTo>
                    <a:pt x="938" y="146"/>
                  </a:lnTo>
                  <a:lnTo>
                    <a:pt x="932" y="146"/>
                  </a:lnTo>
                  <a:lnTo>
                    <a:pt x="926" y="158"/>
                  </a:lnTo>
                  <a:lnTo>
                    <a:pt x="920" y="158"/>
                  </a:lnTo>
                  <a:lnTo>
                    <a:pt x="920" y="164"/>
                  </a:lnTo>
                  <a:lnTo>
                    <a:pt x="920" y="181"/>
                  </a:lnTo>
                  <a:lnTo>
                    <a:pt x="932" y="188"/>
                  </a:lnTo>
                  <a:lnTo>
                    <a:pt x="926" y="193"/>
                  </a:lnTo>
                  <a:lnTo>
                    <a:pt x="932" y="207"/>
                  </a:lnTo>
                  <a:lnTo>
                    <a:pt x="932" y="212"/>
                  </a:lnTo>
                  <a:lnTo>
                    <a:pt x="926" y="212"/>
                  </a:lnTo>
                  <a:lnTo>
                    <a:pt x="920" y="219"/>
                  </a:lnTo>
                  <a:lnTo>
                    <a:pt x="938" y="230"/>
                  </a:lnTo>
                  <a:lnTo>
                    <a:pt x="938" y="242"/>
                  </a:lnTo>
                  <a:lnTo>
                    <a:pt x="945" y="242"/>
                  </a:lnTo>
                  <a:lnTo>
                    <a:pt x="950" y="236"/>
                  </a:lnTo>
                  <a:lnTo>
                    <a:pt x="957" y="230"/>
                  </a:lnTo>
                  <a:lnTo>
                    <a:pt x="962" y="230"/>
                  </a:lnTo>
                  <a:lnTo>
                    <a:pt x="974" y="236"/>
                  </a:lnTo>
                  <a:lnTo>
                    <a:pt x="981" y="230"/>
                  </a:lnTo>
                  <a:lnTo>
                    <a:pt x="993" y="224"/>
                  </a:lnTo>
                  <a:lnTo>
                    <a:pt x="998" y="236"/>
                  </a:lnTo>
                  <a:lnTo>
                    <a:pt x="1005" y="242"/>
                  </a:lnTo>
                  <a:lnTo>
                    <a:pt x="998" y="242"/>
                  </a:lnTo>
                  <a:lnTo>
                    <a:pt x="993" y="254"/>
                  </a:lnTo>
                  <a:lnTo>
                    <a:pt x="986" y="261"/>
                  </a:lnTo>
                  <a:lnTo>
                    <a:pt x="974" y="273"/>
                  </a:lnTo>
                  <a:lnTo>
                    <a:pt x="969" y="273"/>
                  </a:lnTo>
                  <a:lnTo>
                    <a:pt x="962" y="279"/>
                  </a:lnTo>
                  <a:lnTo>
                    <a:pt x="962" y="291"/>
                  </a:lnTo>
                  <a:lnTo>
                    <a:pt x="962" y="303"/>
                  </a:lnTo>
                  <a:lnTo>
                    <a:pt x="957" y="303"/>
                  </a:lnTo>
                  <a:lnTo>
                    <a:pt x="950" y="309"/>
                  </a:lnTo>
                  <a:lnTo>
                    <a:pt x="945" y="315"/>
                  </a:lnTo>
                  <a:lnTo>
                    <a:pt x="945" y="322"/>
                  </a:lnTo>
                  <a:lnTo>
                    <a:pt x="950" y="322"/>
                  </a:lnTo>
                  <a:lnTo>
                    <a:pt x="950" y="327"/>
                  </a:lnTo>
                  <a:lnTo>
                    <a:pt x="938" y="327"/>
                  </a:lnTo>
                  <a:lnTo>
                    <a:pt x="945" y="339"/>
                  </a:lnTo>
                  <a:lnTo>
                    <a:pt x="932" y="339"/>
                  </a:lnTo>
                  <a:lnTo>
                    <a:pt x="932" y="351"/>
                  </a:lnTo>
                  <a:lnTo>
                    <a:pt x="926" y="346"/>
                  </a:lnTo>
                  <a:lnTo>
                    <a:pt x="920" y="346"/>
                  </a:lnTo>
                  <a:lnTo>
                    <a:pt x="914" y="346"/>
                  </a:lnTo>
                  <a:lnTo>
                    <a:pt x="920" y="351"/>
                  </a:lnTo>
                  <a:lnTo>
                    <a:pt x="932" y="364"/>
                  </a:lnTo>
                  <a:lnTo>
                    <a:pt x="926" y="364"/>
                  </a:lnTo>
                  <a:lnTo>
                    <a:pt x="920" y="364"/>
                  </a:lnTo>
                  <a:lnTo>
                    <a:pt x="914" y="364"/>
                  </a:lnTo>
                  <a:lnTo>
                    <a:pt x="908" y="351"/>
                  </a:lnTo>
                  <a:lnTo>
                    <a:pt x="903" y="351"/>
                  </a:lnTo>
                  <a:lnTo>
                    <a:pt x="908" y="334"/>
                  </a:lnTo>
                  <a:lnTo>
                    <a:pt x="896" y="339"/>
                  </a:lnTo>
                  <a:lnTo>
                    <a:pt x="891" y="339"/>
                  </a:lnTo>
                  <a:lnTo>
                    <a:pt x="879" y="339"/>
                  </a:lnTo>
                  <a:lnTo>
                    <a:pt x="872" y="334"/>
                  </a:lnTo>
                  <a:lnTo>
                    <a:pt x="860" y="339"/>
                  </a:lnTo>
                  <a:lnTo>
                    <a:pt x="860" y="346"/>
                  </a:lnTo>
                  <a:lnTo>
                    <a:pt x="872" y="346"/>
                  </a:lnTo>
                  <a:lnTo>
                    <a:pt x="867" y="351"/>
                  </a:lnTo>
                  <a:lnTo>
                    <a:pt x="872" y="358"/>
                  </a:lnTo>
                  <a:lnTo>
                    <a:pt x="879" y="351"/>
                  </a:lnTo>
                  <a:lnTo>
                    <a:pt x="879" y="358"/>
                  </a:lnTo>
                  <a:lnTo>
                    <a:pt x="867" y="370"/>
                  </a:lnTo>
                  <a:lnTo>
                    <a:pt x="867" y="376"/>
                  </a:lnTo>
                  <a:lnTo>
                    <a:pt x="867" y="388"/>
                  </a:lnTo>
                  <a:lnTo>
                    <a:pt x="860" y="388"/>
                  </a:lnTo>
                  <a:lnTo>
                    <a:pt x="848" y="388"/>
                  </a:lnTo>
                  <a:lnTo>
                    <a:pt x="842" y="393"/>
                  </a:lnTo>
                  <a:lnTo>
                    <a:pt x="830" y="388"/>
                  </a:lnTo>
                  <a:lnTo>
                    <a:pt x="824" y="400"/>
                  </a:lnTo>
                  <a:lnTo>
                    <a:pt x="818" y="400"/>
                  </a:lnTo>
                  <a:lnTo>
                    <a:pt x="801" y="400"/>
                  </a:lnTo>
                  <a:lnTo>
                    <a:pt x="801" y="412"/>
                  </a:lnTo>
                  <a:lnTo>
                    <a:pt x="794" y="419"/>
                  </a:lnTo>
                  <a:lnTo>
                    <a:pt x="794" y="424"/>
                  </a:lnTo>
                  <a:lnTo>
                    <a:pt x="775" y="424"/>
                  </a:lnTo>
                  <a:lnTo>
                    <a:pt x="775" y="442"/>
                  </a:lnTo>
                  <a:lnTo>
                    <a:pt x="763" y="449"/>
                  </a:lnTo>
                  <a:lnTo>
                    <a:pt x="740" y="454"/>
                  </a:lnTo>
                  <a:lnTo>
                    <a:pt x="728" y="454"/>
                  </a:lnTo>
                  <a:lnTo>
                    <a:pt x="728" y="461"/>
                  </a:lnTo>
                  <a:lnTo>
                    <a:pt x="716" y="466"/>
                  </a:lnTo>
                  <a:lnTo>
                    <a:pt x="704" y="473"/>
                  </a:lnTo>
                  <a:lnTo>
                    <a:pt x="697" y="473"/>
                  </a:lnTo>
                  <a:lnTo>
                    <a:pt x="692" y="461"/>
                  </a:lnTo>
                  <a:lnTo>
                    <a:pt x="685" y="449"/>
                  </a:lnTo>
                  <a:lnTo>
                    <a:pt x="673" y="449"/>
                  </a:lnTo>
                  <a:lnTo>
                    <a:pt x="668" y="454"/>
                  </a:lnTo>
                  <a:lnTo>
                    <a:pt x="661" y="461"/>
                  </a:lnTo>
                  <a:lnTo>
                    <a:pt x="656" y="473"/>
                  </a:lnTo>
                  <a:lnTo>
                    <a:pt x="650" y="479"/>
                  </a:lnTo>
                  <a:lnTo>
                    <a:pt x="644" y="485"/>
                  </a:lnTo>
                  <a:lnTo>
                    <a:pt x="644" y="497"/>
                  </a:lnTo>
                  <a:lnTo>
                    <a:pt x="650" y="497"/>
                  </a:lnTo>
                  <a:lnTo>
                    <a:pt x="644" y="509"/>
                  </a:lnTo>
                  <a:lnTo>
                    <a:pt x="638" y="509"/>
                  </a:lnTo>
                  <a:lnTo>
                    <a:pt x="626" y="503"/>
                  </a:lnTo>
                  <a:lnTo>
                    <a:pt x="619" y="509"/>
                  </a:lnTo>
                  <a:lnTo>
                    <a:pt x="614" y="509"/>
                  </a:lnTo>
                  <a:lnTo>
                    <a:pt x="607" y="509"/>
                  </a:lnTo>
                  <a:lnTo>
                    <a:pt x="602" y="509"/>
                  </a:lnTo>
                  <a:lnTo>
                    <a:pt x="595" y="509"/>
                  </a:lnTo>
                  <a:lnTo>
                    <a:pt x="590" y="503"/>
                  </a:lnTo>
                  <a:lnTo>
                    <a:pt x="578" y="497"/>
                  </a:lnTo>
                  <a:lnTo>
                    <a:pt x="571" y="491"/>
                  </a:lnTo>
                  <a:lnTo>
                    <a:pt x="583" y="485"/>
                  </a:lnTo>
                  <a:lnTo>
                    <a:pt x="590" y="473"/>
                  </a:lnTo>
                  <a:lnTo>
                    <a:pt x="583" y="473"/>
                  </a:lnTo>
                  <a:lnTo>
                    <a:pt x="571" y="479"/>
                  </a:lnTo>
                  <a:lnTo>
                    <a:pt x="559" y="485"/>
                  </a:lnTo>
                  <a:lnTo>
                    <a:pt x="553" y="479"/>
                  </a:lnTo>
                  <a:lnTo>
                    <a:pt x="541" y="479"/>
                  </a:lnTo>
                  <a:lnTo>
                    <a:pt x="529" y="485"/>
                  </a:lnTo>
                  <a:lnTo>
                    <a:pt x="517" y="473"/>
                  </a:lnTo>
                  <a:lnTo>
                    <a:pt x="517" y="479"/>
                  </a:lnTo>
                  <a:lnTo>
                    <a:pt x="517" y="485"/>
                  </a:lnTo>
                  <a:lnTo>
                    <a:pt x="524" y="491"/>
                  </a:lnTo>
                  <a:lnTo>
                    <a:pt x="517" y="497"/>
                  </a:lnTo>
                  <a:lnTo>
                    <a:pt x="505" y="509"/>
                  </a:lnTo>
                  <a:lnTo>
                    <a:pt x="488" y="527"/>
                  </a:lnTo>
                  <a:lnTo>
                    <a:pt x="469" y="539"/>
                  </a:lnTo>
                  <a:lnTo>
                    <a:pt x="451" y="522"/>
                  </a:lnTo>
                  <a:lnTo>
                    <a:pt x="445" y="527"/>
                  </a:lnTo>
                  <a:lnTo>
                    <a:pt x="439" y="527"/>
                  </a:lnTo>
                  <a:lnTo>
                    <a:pt x="434" y="527"/>
                  </a:lnTo>
                  <a:lnTo>
                    <a:pt x="422" y="522"/>
                  </a:lnTo>
                  <a:lnTo>
                    <a:pt x="403" y="527"/>
                  </a:lnTo>
                  <a:lnTo>
                    <a:pt x="408" y="522"/>
                  </a:lnTo>
                  <a:lnTo>
                    <a:pt x="396" y="509"/>
                  </a:lnTo>
                  <a:lnTo>
                    <a:pt x="385" y="515"/>
                  </a:lnTo>
                  <a:lnTo>
                    <a:pt x="367" y="509"/>
                  </a:lnTo>
                  <a:lnTo>
                    <a:pt x="343" y="503"/>
                  </a:lnTo>
                  <a:lnTo>
                    <a:pt x="330" y="497"/>
                  </a:lnTo>
                  <a:lnTo>
                    <a:pt x="325" y="503"/>
                  </a:lnTo>
                  <a:lnTo>
                    <a:pt x="313" y="503"/>
                  </a:lnTo>
                  <a:lnTo>
                    <a:pt x="301" y="503"/>
                  </a:lnTo>
                  <a:lnTo>
                    <a:pt x="283" y="509"/>
                  </a:lnTo>
                  <a:lnTo>
                    <a:pt x="277" y="515"/>
                  </a:lnTo>
                  <a:lnTo>
                    <a:pt x="265" y="515"/>
                  </a:lnTo>
                  <a:lnTo>
                    <a:pt x="247" y="522"/>
                  </a:lnTo>
                  <a:lnTo>
                    <a:pt x="240" y="527"/>
                  </a:lnTo>
                  <a:lnTo>
                    <a:pt x="240" y="534"/>
                  </a:lnTo>
                  <a:lnTo>
                    <a:pt x="228" y="539"/>
                  </a:lnTo>
                  <a:lnTo>
                    <a:pt x="223" y="539"/>
                  </a:lnTo>
                  <a:lnTo>
                    <a:pt x="216" y="534"/>
                  </a:lnTo>
                  <a:lnTo>
                    <a:pt x="192" y="534"/>
                  </a:lnTo>
                  <a:lnTo>
                    <a:pt x="192" y="527"/>
                  </a:lnTo>
                  <a:lnTo>
                    <a:pt x="157" y="534"/>
                  </a:lnTo>
                  <a:lnTo>
                    <a:pt x="157" y="522"/>
                  </a:lnTo>
                  <a:lnTo>
                    <a:pt x="157" y="515"/>
                  </a:lnTo>
                  <a:lnTo>
                    <a:pt x="145" y="522"/>
                  </a:lnTo>
                  <a:lnTo>
                    <a:pt x="138" y="539"/>
                  </a:lnTo>
                  <a:lnTo>
                    <a:pt x="126" y="539"/>
                  </a:lnTo>
                  <a:lnTo>
                    <a:pt x="114" y="539"/>
                  </a:lnTo>
                  <a:lnTo>
                    <a:pt x="108" y="539"/>
                  </a:lnTo>
                  <a:lnTo>
                    <a:pt x="102" y="539"/>
                  </a:lnTo>
                  <a:lnTo>
                    <a:pt x="90" y="546"/>
                  </a:lnTo>
                  <a:lnTo>
                    <a:pt x="96" y="558"/>
                  </a:lnTo>
                  <a:lnTo>
                    <a:pt x="84" y="570"/>
                  </a:lnTo>
                  <a:lnTo>
                    <a:pt x="79" y="570"/>
                  </a:lnTo>
                  <a:lnTo>
                    <a:pt x="67" y="558"/>
                  </a:lnTo>
                  <a:lnTo>
                    <a:pt x="67" y="551"/>
                  </a:lnTo>
                  <a:lnTo>
                    <a:pt x="60" y="546"/>
                  </a:lnTo>
                  <a:lnTo>
                    <a:pt x="55" y="551"/>
                  </a:lnTo>
                  <a:lnTo>
                    <a:pt x="48" y="551"/>
                  </a:lnTo>
                  <a:lnTo>
                    <a:pt x="48" y="546"/>
                  </a:lnTo>
                  <a:lnTo>
                    <a:pt x="48" y="539"/>
                  </a:lnTo>
                  <a:lnTo>
                    <a:pt x="29" y="539"/>
                  </a:lnTo>
                  <a:lnTo>
                    <a:pt x="29" y="534"/>
                  </a:lnTo>
                  <a:lnTo>
                    <a:pt x="24" y="522"/>
                  </a:lnTo>
                  <a:lnTo>
                    <a:pt x="18" y="515"/>
                  </a:lnTo>
                  <a:lnTo>
                    <a:pt x="12" y="515"/>
                  </a:lnTo>
                  <a:lnTo>
                    <a:pt x="6" y="515"/>
                  </a:lnTo>
                  <a:lnTo>
                    <a:pt x="0" y="509"/>
                  </a:lnTo>
                  <a:lnTo>
                    <a:pt x="6" y="497"/>
                  </a:lnTo>
                  <a:lnTo>
                    <a:pt x="6" y="485"/>
                  </a:lnTo>
                  <a:lnTo>
                    <a:pt x="6" y="479"/>
                  </a:lnTo>
                  <a:lnTo>
                    <a:pt x="12" y="461"/>
                  </a:lnTo>
                  <a:lnTo>
                    <a:pt x="18" y="461"/>
                  </a:lnTo>
                  <a:lnTo>
                    <a:pt x="18" y="454"/>
                  </a:lnTo>
                  <a:lnTo>
                    <a:pt x="29" y="437"/>
                  </a:lnTo>
                  <a:lnTo>
                    <a:pt x="29" y="424"/>
                  </a:lnTo>
                  <a:lnTo>
                    <a:pt x="36" y="412"/>
                  </a:lnTo>
                  <a:lnTo>
                    <a:pt x="36" y="407"/>
                  </a:lnTo>
                  <a:lnTo>
                    <a:pt x="36" y="400"/>
                  </a:lnTo>
                  <a:lnTo>
                    <a:pt x="48" y="388"/>
                  </a:lnTo>
                  <a:lnTo>
                    <a:pt x="60" y="381"/>
                  </a:lnTo>
                  <a:lnTo>
                    <a:pt x="67" y="370"/>
                  </a:lnTo>
                  <a:lnTo>
                    <a:pt x="72" y="358"/>
                  </a:lnTo>
                  <a:lnTo>
                    <a:pt x="72" y="351"/>
                  </a:lnTo>
                  <a:lnTo>
                    <a:pt x="79" y="351"/>
                  </a:lnTo>
                  <a:lnTo>
                    <a:pt x="79" y="339"/>
                  </a:lnTo>
                  <a:lnTo>
                    <a:pt x="84" y="346"/>
                  </a:lnTo>
                  <a:lnTo>
                    <a:pt x="90" y="339"/>
                  </a:lnTo>
                  <a:lnTo>
                    <a:pt x="96" y="339"/>
                  </a:lnTo>
                  <a:lnTo>
                    <a:pt x="102" y="327"/>
                  </a:lnTo>
                  <a:lnTo>
                    <a:pt x="108" y="309"/>
                  </a:lnTo>
                  <a:lnTo>
                    <a:pt x="114" y="303"/>
                  </a:lnTo>
                  <a:lnTo>
                    <a:pt x="121" y="291"/>
                  </a:lnTo>
                  <a:lnTo>
                    <a:pt x="121" y="285"/>
                  </a:lnTo>
                  <a:lnTo>
                    <a:pt x="114" y="273"/>
                  </a:lnTo>
                  <a:lnTo>
                    <a:pt x="114" y="266"/>
                  </a:lnTo>
                  <a:lnTo>
                    <a:pt x="108" y="261"/>
                  </a:lnTo>
                  <a:lnTo>
                    <a:pt x="114" y="254"/>
                  </a:lnTo>
                  <a:lnTo>
                    <a:pt x="133" y="242"/>
                  </a:lnTo>
                  <a:lnTo>
                    <a:pt x="138" y="242"/>
                  </a:lnTo>
                  <a:lnTo>
                    <a:pt x="150" y="242"/>
                  </a:lnTo>
                  <a:lnTo>
                    <a:pt x="169" y="242"/>
                  </a:lnTo>
                  <a:lnTo>
                    <a:pt x="187" y="249"/>
                  </a:lnTo>
                  <a:lnTo>
                    <a:pt x="192" y="242"/>
                  </a:lnTo>
                  <a:lnTo>
                    <a:pt x="204" y="230"/>
                  </a:lnTo>
                  <a:lnTo>
                    <a:pt x="211" y="242"/>
                  </a:lnTo>
                  <a:lnTo>
                    <a:pt x="228" y="236"/>
                  </a:lnTo>
                  <a:lnTo>
                    <a:pt x="235" y="242"/>
                  </a:lnTo>
                  <a:lnTo>
                    <a:pt x="240" y="236"/>
                  </a:lnTo>
                  <a:lnTo>
                    <a:pt x="240" y="249"/>
                  </a:lnTo>
                  <a:lnTo>
                    <a:pt x="252" y="242"/>
                  </a:lnTo>
                  <a:lnTo>
                    <a:pt x="259" y="242"/>
                  </a:lnTo>
                  <a:lnTo>
                    <a:pt x="265" y="230"/>
                  </a:lnTo>
                  <a:lnTo>
                    <a:pt x="271" y="230"/>
                  </a:lnTo>
                  <a:lnTo>
                    <a:pt x="277" y="230"/>
                  </a:lnTo>
                  <a:lnTo>
                    <a:pt x="283" y="219"/>
                  </a:lnTo>
                  <a:lnTo>
                    <a:pt x="289" y="207"/>
                  </a:lnTo>
                  <a:lnTo>
                    <a:pt x="283" y="181"/>
                  </a:lnTo>
                  <a:lnTo>
                    <a:pt x="306" y="134"/>
                  </a:lnTo>
                  <a:lnTo>
                    <a:pt x="325" y="127"/>
                  </a:lnTo>
                  <a:lnTo>
                    <a:pt x="337" y="139"/>
                  </a:lnTo>
                  <a:lnTo>
                    <a:pt x="355" y="134"/>
                  </a:lnTo>
                  <a:lnTo>
                    <a:pt x="373" y="109"/>
                  </a:lnTo>
                  <a:lnTo>
                    <a:pt x="373" y="85"/>
                  </a:lnTo>
                  <a:lnTo>
                    <a:pt x="408" y="36"/>
                  </a:lnTo>
                  <a:lnTo>
                    <a:pt x="451" y="12"/>
                  </a:lnTo>
                  <a:lnTo>
                    <a:pt x="469" y="24"/>
                  </a:lnTo>
                  <a:lnTo>
                    <a:pt x="481" y="12"/>
                  </a:lnTo>
                  <a:lnTo>
                    <a:pt x="481" y="1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9050" cap="sq">
              <a:solidFill>
                <a:sysClr val="window" lastClr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7" name="Freeform 34"/>
            <p:cNvSpPr>
              <a:spLocks/>
            </p:cNvSpPr>
            <p:nvPr/>
          </p:nvSpPr>
          <p:spPr bwMode="auto">
            <a:xfrm>
              <a:off x="1901" y="968"/>
              <a:ext cx="764" cy="758"/>
            </a:xfrm>
            <a:custGeom>
              <a:avLst/>
              <a:gdLst>
                <a:gd name="T0" fmla="*/ 120 w 764"/>
                <a:gd name="T1" fmla="*/ 36 h 758"/>
                <a:gd name="T2" fmla="*/ 228 w 764"/>
                <a:gd name="T3" fmla="*/ 31 h 758"/>
                <a:gd name="T4" fmla="*/ 283 w 764"/>
                <a:gd name="T5" fmla="*/ 42 h 758"/>
                <a:gd name="T6" fmla="*/ 330 w 764"/>
                <a:gd name="T7" fmla="*/ 12 h 758"/>
                <a:gd name="T8" fmla="*/ 367 w 764"/>
                <a:gd name="T9" fmla="*/ 0 h 758"/>
                <a:gd name="T10" fmla="*/ 446 w 764"/>
                <a:gd name="T11" fmla="*/ 36 h 758"/>
                <a:gd name="T12" fmla="*/ 529 w 764"/>
                <a:gd name="T13" fmla="*/ 146 h 758"/>
                <a:gd name="T14" fmla="*/ 619 w 764"/>
                <a:gd name="T15" fmla="*/ 188 h 758"/>
                <a:gd name="T16" fmla="*/ 638 w 764"/>
                <a:gd name="T17" fmla="*/ 248 h 758"/>
                <a:gd name="T18" fmla="*/ 685 w 764"/>
                <a:gd name="T19" fmla="*/ 297 h 758"/>
                <a:gd name="T20" fmla="*/ 716 w 764"/>
                <a:gd name="T21" fmla="*/ 327 h 758"/>
                <a:gd name="T22" fmla="*/ 728 w 764"/>
                <a:gd name="T23" fmla="*/ 363 h 758"/>
                <a:gd name="T24" fmla="*/ 764 w 764"/>
                <a:gd name="T25" fmla="*/ 419 h 758"/>
                <a:gd name="T26" fmla="*/ 740 w 764"/>
                <a:gd name="T27" fmla="*/ 449 h 758"/>
                <a:gd name="T28" fmla="*/ 733 w 764"/>
                <a:gd name="T29" fmla="*/ 473 h 758"/>
                <a:gd name="T30" fmla="*/ 704 w 764"/>
                <a:gd name="T31" fmla="*/ 485 h 758"/>
                <a:gd name="T32" fmla="*/ 692 w 764"/>
                <a:gd name="T33" fmla="*/ 515 h 758"/>
                <a:gd name="T34" fmla="*/ 668 w 764"/>
                <a:gd name="T35" fmla="*/ 539 h 758"/>
                <a:gd name="T36" fmla="*/ 631 w 764"/>
                <a:gd name="T37" fmla="*/ 551 h 758"/>
                <a:gd name="T38" fmla="*/ 619 w 764"/>
                <a:gd name="T39" fmla="*/ 582 h 758"/>
                <a:gd name="T40" fmla="*/ 655 w 764"/>
                <a:gd name="T41" fmla="*/ 582 h 758"/>
                <a:gd name="T42" fmla="*/ 650 w 764"/>
                <a:gd name="T43" fmla="*/ 636 h 758"/>
                <a:gd name="T44" fmla="*/ 668 w 764"/>
                <a:gd name="T45" fmla="*/ 685 h 758"/>
                <a:gd name="T46" fmla="*/ 643 w 764"/>
                <a:gd name="T47" fmla="*/ 704 h 758"/>
                <a:gd name="T48" fmla="*/ 607 w 764"/>
                <a:gd name="T49" fmla="*/ 727 h 758"/>
                <a:gd name="T50" fmla="*/ 553 w 764"/>
                <a:gd name="T51" fmla="*/ 739 h 758"/>
                <a:gd name="T52" fmla="*/ 548 w 764"/>
                <a:gd name="T53" fmla="*/ 746 h 758"/>
                <a:gd name="T54" fmla="*/ 493 w 764"/>
                <a:gd name="T55" fmla="*/ 758 h 758"/>
                <a:gd name="T56" fmla="*/ 517 w 764"/>
                <a:gd name="T57" fmla="*/ 734 h 758"/>
                <a:gd name="T58" fmla="*/ 493 w 764"/>
                <a:gd name="T59" fmla="*/ 692 h 758"/>
                <a:gd name="T60" fmla="*/ 446 w 764"/>
                <a:gd name="T61" fmla="*/ 697 h 758"/>
                <a:gd name="T62" fmla="*/ 415 w 764"/>
                <a:gd name="T63" fmla="*/ 685 h 758"/>
                <a:gd name="T64" fmla="*/ 367 w 764"/>
                <a:gd name="T65" fmla="*/ 673 h 758"/>
                <a:gd name="T66" fmla="*/ 330 w 764"/>
                <a:gd name="T67" fmla="*/ 654 h 758"/>
                <a:gd name="T68" fmla="*/ 306 w 764"/>
                <a:gd name="T69" fmla="*/ 685 h 758"/>
                <a:gd name="T70" fmla="*/ 252 w 764"/>
                <a:gd name="T71" fmla="*/ 661 h 758"/>
                <a:gd name="T72" fmla="*/ 204 w 764"/>
                <a:gd name="T73" fmla="*/ 631 h 758"/>
                <a:gd name="T74" fmla="*/ 157 w 764"/>
                <a:gd name="T75" fmla="*/ 600 h 758"/>
                <a:gd name="T76" fmla="*/ 108 w 764"/>
                <a:gd name="T77" fmla="*/ 607 h 758"/>
                <a:gd name="T78" fmla="*/ 48 w 764"/>
                <a:gd name="T79" fmla="*/ 612 h 758"/>
                <a:gd name="T80" fmla="*/ 24 w 764"/>
                <a:gd name="T81" fmla="*/ 546 h 758"/>
                <a:gd name="T82" fmla="*/ 12 w 764"/>
                <a:gd name="T83" fmla="*/ 509 h 758"/>
                <a:gd name="T84" fmla="*/ 67 w 764"/>
                <a:gd name="T85" fmla="*/ 466 h 758"/>
                <a:gd name="T86" fmla="*/ 120 w 764"/>
                <a:gd name="T87" fmla="*/ 466 h 758"/>
                <a:gd name="T88" fmla="*/ 169 w 764"/>
                <a:gd name="T89" fmla="*/ 431 h 758"/>
                <a:gd name="T90" fmla="*/ 126 w 764"/>
                <a:gd name="T91" fmla="*/ 358 h 758"/>
                <a:gd name="T92" fmla="*/ 126 w 764"/>
                <a:gd name="T93" fmla="*/ 321 h 758"/>
                <a:gd name="T94" fmla="*/ 90 w 764"/>
                <a:gd name="T95" fmla="*/ 292 h 758"/>
                <a:gd name="T96" fmla="*/ 90 w 764"/>
                <a:gd name="T97" fmla="*/ 254 h 758"/>
                <a:gd name="T98" fmla="*/ 108 w 764"/>
                <a:gd name="T99" fmla="*/ 224 h 758"/>
                <a:gd name="T100" fmla="*/ 53 w 764"/>
                <a:gd name="T101" fmla="*/ 200 h 758"/>
                <a:gd name="T102" fmla="*/ 108 w 764"/>
                <a:gd name="T103" fmla="*/ 158 h 758"/>
                <a:gd name="T104" fmla="*/ 120 w 764"/>
                <a:gd name="T105" fmla="*/ 134 h 758"/>
                <a:gd name="T106" fmla="*/ 72 w 764"/>
                <a:gd name="T107" fmla="*/ 73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64" h="758">
                  <a:moveTo>
                    <a:pt x="67" y="48"/>
                  </a:moveTo>
                  <a:lnTo>
                    <a:pt x="84" y="31"/>
                  </a:lnTo>
                  <a:lnTo>
                    <a:pt x="96" y="36"/>
                  </a:lnTo>
                  <a:lnTo>
                    <a:pt x="102" y="36"/>
                  </a:lnTo>
                  <a:lnTo>
                    <a:pt x="114" y="42"/>
                  </a:lnTo>
                  <a:lnTo>
                    <a:pt x="120" y="36"/>
                  </a:lnTo>
                  <a:lnTo>
                    <a:pt x="138" y="36"/>
                  </a:lnTo>
                  <a:lnTo>
                    <a:pt x="150" y="48"/>
                  </a:lnTo>
                  <a:lnTo>
                    <a:pt x="162" y="36"/>
                  </a:lnTo>
                  <a:lnTo>
                    <a:pt x="174" y="42"/>
                  </a:lnTo>
                  <a:lnTo>
                    <a:pt x="210" y="36"/>
                  </a:lnTo>
                  <a:lnTo>
                    <a:pt x="228" y="31"/>
                  </a:lnTo>
                  <a:lnTo>
                    <a:pt x="228" y="36"/>
                  </a:lnTo>
                  <a:lnTo>
                    <a:pt x="228" y="48"/>
                  </a:lnTo>
                  <a:lnTo>
                    <a:pt x="247" y="48"/>
                  </a:lnTo>
                  <a:lnTo>
                    <a:pt x="259" y="54"/>
                  </a:lnTo>
                  <a:lnTo>
                    <a:pt x="271" y="48"/>
                  </a:lnTo>
                  <a:lnTo>
                    <a:pt x="283" y="42"/>
                  </a:lnTo>
                  <a:lnTo>
                    <a:pt x="283" y="36"/>
                  </a:lnTo>
                  <a:lnTo>
                    <a:pt x="306" y="36"/>
                  </a:lnTo>
                  <a:lnTo>
                    <a:pt x="313" y="36"/>
                  </a:lnTo>
                  <a:lnTo>
                    <a:pt x="318" y="19"/>
                  </a:lnTo>
                  <a:lnTo>
                    <a:pt x="325" y="12"/>
                  </a:lnTo>
                  <a:lnTo>
                    <a:pt x="330" y="12"/>
                  </a:lnTo>
                  <a:lnTo>
                    <a:pt x="342" y="12"/>
                  </a:lnTo>
                  <a:lnTo>
                    <a:pt x="349" y="12"/>
                  </a:lnTo>
                  <a:lnTo>
                    <a:pt x="354" y="19"/>
                  </a:lnTo>
                  <a:lnTo>
                    <a:pt x="361" y="19"/>
                  </a:lnTo>
                  <a:lnTo>
                    <a:pt x="367" y="5"/>
                  </a:lnTo>
                  <a:lnTo>
                    <a:pt x="367" y="0"/>
                  </a:lnTo>
                  <a:lnTo>
                    <a:pt x="373" y="0"/>
                  </a:lnTo>
                  <a:lnTo>
                    <a:pt x="403" y="0"/>
                  </a:lnTo>
                  <a:lnTo>
                    <a:pt x="415" y="24"/>
                  </a:lnTo>
                  <a:lnTo>
                    <a:pt x="420" y="12"/>
                  </a:lnTo>
                  <a:lnTo>
                    <a:pt x="439" y="19"/>
                  </a:lnTo>
                  <a:lnTo>
                    <a:pt x="446" y="36"/>
                  </a:lnTo>
                  <a:lnTo>
                    <a:pt x="463" y="61"/>
                  </a:lnTo>
                  <a:lnTo>
                    <a:pt x="481" y="85"/>
                  </a:lnTo>
                  <a:lnTo>
                    <a:pt x="505" y="73"/>
                  </a:lnTo>
                  <a:lnTo>
                    <a:pt x="505" y="103"/>
                  </a:lnTo>
                  <a:lnTo>
                    <a:pt x="524" y="115"/>
                  </a:lnTo>
                  <a:lnTo>
                    <a:pt x="529" y="146"/>
                  </a:lnTo>
                  <a:lnTo>
                    <a:pt x="541" y="158"/>
                  </a:lnTo>
                  <a:lnTo>
                    <a:pt x="565" y="146"/>
                  </a:lnTo>
                  <a:lnTo>
                    <a:pt x="577" y="134"/>
                  </a:lnTo>
                  <a:lnTo>
                    <a:pt x="602" y="151"/>
                  </a:lnTo>
                  <a:lnTo>
                    <a:pt x="607" y="176"/>
                  </a:lnTo>
                  <a:lnTo>
                    <a:pt x="619" y="188"/>
                  </a:lnTo>
                  <a:lnTo>
                    <a:pt x="614" y="200"/>
                  </a:lnTo>
                  <a:lnTo>
                    <a:pt x="595" y="194"/>
                  </a:lnTo>
                  <a:lnTo>
                    <a:pt x="595" y="212"/>
                  </a:lnTo>
                  <a:lnTo>
                    <a:pt x="602" y="236"/>
                  </a:lnTo>
                  <a:lnTo>
                    <a:pt x="614" y="248"/>
                  </a:lnTo>
                  <a:lnTo>
                    <a:pt x="638" y="248"/>
                  </a:lnTo>
                  <a:lnTo>
                    <a:pt x="650" y="254"/>
                  </a:lnTo>
                  <a:lnTo>
                    <a:pt x="655" y="266"/>
                  </a:lnTo>
                  <a:lnTo>
                    <a:pt x="650" y="273"/>
                  </a:lnTo>
                  <a:lnTo>
                    <a:pt x="668" y="285"/>
                  </a:lnTo>
                  <a:lnTo>
                    <a:pt x="680" y="292"/>
                  </a:lnTo>
                  <a:lnTo>
                    <a:pt x="685" y="297"/>
                  </a:lnTo>
                  <a:lnTo>
                    <a:pt x="692" y="309"/>
                  </a:lnTo>
                  <a:lnTo>
                    <a:pt x="692" y="315"/>
                  </a:lnTo>
                  <a:lnTo>
                    <a:pt x="692" y="321"/>
                  </a:lnTo>
                  <a:lnTo>
                    <a:pt x="704" y="327"/>
                  </a:lnTo>
                  <a:lnTo>
                    <a:pt x="709" y="327"/>
                  </a:lnTo>
                  <a:lnTo>
                    <a:pt x="716" y="327"/>
                  </a:lnTo>
                  <a:lnTo>
                    <a:pt x="716" y="334"/>
                  </a:lnTo>
                  <a:lnTo>
                    <a:pt x="721" y="339"/>
                  </a:lnTo>
                  <a:lnTo>
                    <a:pt x="733" y="339"/>
                  </a:lnTo>
                  <a:lnTo>
                    <a:pt x="733" y="346"/>
                  </a:lnTo>
                  <a:lnTo>
                    <a:pt x="728" y="351"/>
                  </a:lnTo>
                  <a:lnTo>
                    <a:pt x="728" y="363"/>
                  </a:lnTo>
                  <a:lnTo>
                    <a:pt x="728" y="382"/>
                  </a:lnTo>
                  <a:lnTo>
                    <a:pt x="721" y="394"/>
                  </a:lnTo>
                  <a:lnTo>
                    <a:pt x="733" y="400"/>
                  </a:lnTo>
                  <a:lnTo>
                    <a:pt x="740" y="405"/>
                  </a:lnTo>
                  <a:lnTo>
                    <a:pt x="752" y="419"/>
                  </a:lnTo>
                  <a:lnTo>
                    <a:pt x="764" y="419"/>
                  </a:lnTo>
                  <a:lnTo>
                    <a:pt x="764" y="424"/>
                  </a:lnTo>
                  <a:lnTo>
                    <a:pt x="764" y="431"/>
                  </a:lnTo>
                  <a:lnTo>
                    <a:pt x="752" y="431"/>
                  </a:lnTo>
                  <a:lnTo>
                    <a:pt x="746" y="436"/>
                  </a:lnTo>
                  <a:lnTo>
                    <a:pt x="740" y="443"/>
                  </a:lnTo>
                  <a:lnTo>
                    <a:pt x="740" y="449"/>
                  </a:lnTo>
                  <a:lnTo>
                    <a:pt x="740" y="454"/>
                  </a:lnTo>
                  <a:lnTo>
                    <a:pt x="733" y="461"/>
                  </a:lnTo>
                  <a:lnTo>
                    <a:pt x="740" y="466"/>
                  </a:lnTo>
                  <a:lnTo>
                    <a:pt x="746" y="473"/>
                  </a:lnTo>
                  <a:lnTo>
                    <a:pt x="740" y="478"/>
                  </a:lnTo>
                  <a:lnTo>
                    <a:pt x="733" y="473"/>
                  </a:lnTo>
                  <a:lnTo>
                    <a:pt x="721" y="473"/>
                  </a:lnTo>
                  <a:lnTo>
                    <a:pt x="721" y="478"/>
                  </a:lnTo>
                  <a:lnTo>
                    <a:pt x="716" y="485"/>
                  </a:lnTo>
                  <a:lnTo>
                    <a:pt x="709" y="485"/>
                  </a:lnTo>
                  <a:lnTo>
                    <a:pt x="704" y="478"/>
                  </a:lnTo>
                  <a:lnTo>
                    <a:pt x="704" y="485"/>
                  </a:lnTo>
                  <a:lnTo>
                    <a:pt x="709" y="492"/>
                  </a:lnTo>
                  <a:lnTo>
                    <a:pt x="704" y="497"/>
                  </a:lnTo>
                  <a:lnTo>
                    <a:pt x="697" y="503"/>
                  </a:lnTo>
                  <a:lnTo>
                    <a:pt x="692" y="509"/>
                  </a:lnTo>
                  <a:lnTo>
                    <a:pt x="697" y="515"/>
                  </a:lnTo>
                  <a:lnTo>
                    <a:pt x="692" y="515"/>
                  </a:lnTo>
                  <a:lnTo>
                    <a:pt x="680" y="515"/>
                  </a:lnTo>
                  <a:lnTo>
                    <a:pt x="673" y="515"/>
                  </a:lnTo>
                  <a:lnTo>
                    <a:pt x="673" y="521"/>
                  </a:lnTo>
                  <a:lnTo>
                    <a:pt x="668" y="527"/>
                  </a:lnTo>
                  <a:lnTo>
                    <a:pt x="668" y="534"/>
                  </a:lnTo>
                  <a:lnTo>
                    <a:pt x="668" y="539"/>
                  </a:lnTo>
                  <a:lnTo>
                    <a:pt x="661" y="546"/>
                  </a:lnTo>
                  <a:lnTo>
                    <a:pt x="661" y="551"/>
                  </a:lnTo>
                  <a:lnTo>
                    <a:pt x="650" y="558"/>
                  </a:lnTo>
                  <a:lnTo>
                    <a:pt x="643" y="551"/>
                  </a:lnTo>
                  <a:lnTo>
                    <a:pt x="638" y="551"/>
                  </a:lnTo>
                  <a:lnTo>
                    <a:pt x="631" y="551"/>
                  </a:lnTo>
                  <a:lnTo>
                    <a:pt x="614" y="558"/>
                  </a:lnTo>
                  <a:lnTo>
                    <a:pt x="607" y="563"/>
                  </a:lnTo>
                  <a:lnTo>
                    <a:pt x="607" y="570"/>
                  </a:lnTo>
                  <a:lnTo>
                    <a:pt x="607" y="576"/>
                  </a:lnTo>
                  <a:lnTo>
                    <a:pt x="614" y="582"/>
                  </a:lnTo>
                  <a:lnTo>
                    <a:pt x="619" y="582"/>
                  </a:lnTo>
                  <a:lnTo>
                    <a:pt x="626" y="582"/>
                  </a:lnTo>
                  <a:lnTo>
                    <a:pt x="631" y="582"/>
                  </a:lnTo>
                  <a:lnTo>
                    <a:pt x="643" y="570"/>
                  </a:lnTo>
                  <a:lnTo>
                    <a:pt x="650" y="576"/>
                  </a:lnTo>
                  <a:lnTo>
                    <a:pt x="655" y="576"/>
                  </a:lnTo>
                  <a:lnTo>
                    <a:pt x="655" y="582"/>
                  </a:lnTo>
                  <a:lnTo>
                    <a:pt x="650" y="594"/>
                  </a:lnTo>
                  <a:lnTo>
                    <a:pt x="643" y="600"/>
                  </a:lnTo>
                  <a:lnTo>
                    <a:pt x="643" y="612"/>
                  </a:lnTo>
                  <a:lnTo>
                    <a:pt x="643" y="619"/>
                  </a:lnTo>
                  <a:lnTo>
                    <a:pt x="650" y="624"/>
                  </a:lnTo>
                  <a:lnTo>
                    <a:pt x="650" y="636"/>
                  </a:lnTo>
                  <a:lnTo>
                    <a:pt x="655" y="643"/>
                  </a:lnTo>
                  <a:lnTo>
                    <a:pt x="661" y="649"/>
                  </a:lnTo>
                  <a:lnTo>
                    <a:pt x="668" y="661"/>
                  </a:lnTo>
                  <a:lnTo>
                    <a:pt x="668" y="666"/>
                  </a:lnTo>
                  <a:lnTo>
                    <a:pt x="668" y="678"/>
                  </a:lnTo>
                  <a:lnTo>
                    <a:pt x="668" y="685"/>
                  </a:lnTo>
                  <a:lnTo>
                    <a:pt x="661" y="692"/>
                  </a:lnTo>
                  <a:lnTo>
                    <a:pt x="668" y="697"/>
                  </a:lnTo>
                  <a:lnTo>
                    <a:pt x="668" y="704"/>
                  </a:lnTo>
                  <a:lnTo>
                    <a:pt x="661" y="709"/>
                  </a:lnTo>
                  <a:lnTo>
                    <a:pt x="655" y="709"/>
                  </a:lnTo>
                  <a:lnTo>
                    <a:pt x="643" y="704"/>
                  </a:lnTo>
                  <a:lnTo>
                    <a:pt x="631" y="697"/>
                  </a:lnTo>
                  <a:lnTo>
                    <a:pt x="626" y="704"/>
                  </a:lnTo>
                  <a:lnTo>
                    <a:pt x="619" y="709"/>
                  </a:lnTo>
                  <a:lnTo>
                    <a:pt x="614" y="715"/>
                  </a:lnTo>
                  <a:lnTo>
                    <a:pt x="607" y="721"/>
                  </a:lnTo>
                  <a:lnTo>
                    <a:pt x="607" y="727"/>
                  </a:lnTo>
                  <a:lnTo>
                    <a:pt x="607" y="734"/>
                  </a:lnTo>
                  <a:lnTo>
                    <a:pt x="602" y="739"/>
                  </a:lnTo>
                  <a:lnTo>
                    <a:pt x="583" y="746"/>
                  </a:lnTo>
                  <a:lnTo>
                    <a:pt x="577" y="746"/>
                  </a:lnTo>
                  <a:lnTo>
                    <a:pt x="565" y="739"/>
                  </a:lnTo>
                  <a:lnTo>
                    <a:pt x="553" y="739"/>
                  </a:lnTo>
                  <a:lnTo>
                    <a:pt x="553" y="734"/>
                  </a:lnTo>
                  <a:lnTo>
                    <a:pt x="559" y="727"/>
                  </a:lnTo>
                  <a:lnTo>
                    <a:pt x="553" y="727"/>
                  </a:lnTo>
                  <a:lnTo>
                    <a:pt x="548" y="727"/>
                  </a:lnTo>
                  <a:lnTo>
                    <a:pt x="541" y="739"/>
                  </a:lnTo>
                  <a:lnTo>
                    <a:pt x="548" y="746"/>
                  </a:lnTo>
                  <a:lnTo>
                    <a:pt x="541" y="751"/>
                  </a:lnTo>
                  <a:lnTo>
                    <a:pt x="536" y="751"/>
                  </a:lnTo>
                  <a:lnTo>
                    <a:pt x="524" y="746"/>
                  </a:lnTo>
                  <a:lnTo>
                    <a:pt x="517" y="751"/>
                  </a:lnTo>
                  <a:lnTo>
                    <a:pt x="505" y="758"/>
                  </a:lnTo>
                  <a:lnTo>
                    <a:pt x="493" y="758"/>
                  </a:lnTo>
                  <a:lnTo>
                    <a:pt x="493" y="751"/>
                  </a:lnTo>
                  <a:lnTo>
                    <a:pt x="493" y="746"/>
                  </a:lnTo>
                  <a:lnTo>
                    <a:pt x="505" y="746"/>
                  </a:lnTo>
                  <a:lnTo>
                    <a:pt x="510" y="746"/>
                  </a:lnTo>
                  <a:lnTo>
                    <a:pt x="517" y="739"/>
                  </a:lnTo>
                  <a:lnTo>
                    <a:pt x="517" y="734"/>
                  </a:lnTo>
                  <a:lnTo>
                    <a:pt x="510" y="727"/>
                  </a:lnTo>
                  <a:lnTo>
                    <a:pt x="505" y="721"/>
                  </a:lnTo>
                  <a:lnTo>
                    <a:pt x="505" y="715"/>
                  </a:lnTo>
                  <a:lnTo>
                    <a:pt x="499" y="709"/>
                  </a:lnTo>
                  <a:lnTo>
                    <a:pt x="493" y="704"/>
                  </a:lnTo>
                  <a:lnTo>
                    <a:pt x="493" y="692"/>
                  </a:lnTo>
                  <a:lnTo>
                    <a:pt x="487" y="685"/>
                  </a:lnTo>
                  <a:lnTo>
                    <a:pt x="481" y="692"/>
                  </a:lnTo>
                  <a:lnTo>
                    <a:pt x="475" y="697"/>
                  </a:lnTo>
                  <a:lnTo>
                    <a:pt x="469" y="692"/>
                  </a:lnTo>
                  <a:lnTo>
                    <a:pt x="457" y="704"/>
                  </a:lnTo>
                  <a:lnTo>
                    <a:pt x="446" y="697"/>
                  </a:lnTo>
                  <a:lnTo>
                    <a:pt x="439" y="697"/>
                  </a:lnTo>
                  <a:lnTo>
                    <a:pt x="432" y="697"/>
                  </a:lnTo>
                  <a:lnTo>
                    <a:pt x="427" y="692"/>
                  </a:lnTo>
                  <a:lnTo>
                    <a:pt x="427" y="685"/>
                  </a:lnTo>
                  <a:lnTo>
                    <a:pt x="420" y="685"/>
                  </a:lnTo>
                  <a:lnTo>
                    <a:pt x="415" y="685"/>
                  </a:lnTo>
                  <a:lnTo>
                    <a:pt x="415" y="673"/>
                  </a:lnTo>
                  <a:lnTo>
                    <a:pt x="408" y="673"/>
                  </a:lnTo>
                  <a:lnTo>
                    <a:pt x="397" y="673"/>
                  </a:lnTo>
                  <a:lnTo>
                    <a:pt x="385" y="673"/>
                  </a:lnTo>
                  <a:lnTo>
                    <a:pt x="373" y="673"/>
                  </a:lnTo>
                  <a:lnTo>
                    <a:pt x="367" y="673"/>
                  </a:lnTo>
                  <a:lnTo>
                    <a:pt x="367" y="666"/>
                  </a:lnTo>
                  <a:lnTo>
                    <a:pt x="361" y="661"/>
                  </a:lnTo>
                  <a:lnTo>
                    <a:pt x="354" y="643"/>
                  </a:lnTo>
                  <a:lnTo>
                    <a:pt x="349" y="643"/>
                  </a:lnTo>
                  <a:lnTo>
                    <a:pt x="337" y="643"/>
                  </a:lnTo>
                  <a:lnTo>
                    <a:pt x="330" y="654"/>
                  </a:lnTo>
                  <a:lnTo>
                    <a:pt x="325" y="673"/>
                  </a:lnTo>
                  <a:lnTo>
                    <a:pt x="318" y="685"/>
                  </a:lnTo>
                  <a:lnTo>
                    <a:pt x="318" y="692"/>
                  </a:lnTo>
                  <a:lnTo>
                    <a:pt x="313" y="697"/>
                  </a:lnTo>
                  <a:lnTo>
                    <a:pt x="306" y="692"/>
                  </a:lnTo>
                  <a:lnTo>
                    <a:pt x="306" y="685"/>
                  </a:lnTo>
                  <a:lnTo>
                    <a:pt x="306" y="673"/>
                  </a:lnTo>
                  <a:lnTo>
                    <a:pt x="301" y="673"/>
                  </a:lnTo>
                  <a:lnTo>
                    <a:pt x="289" y="673"/>
                  </a:lnTo>
                  <a:lnTo>
                    <a:pt x="271" y="666"/>
                  </a:lnTo>
                  <a:lnTo>
                    <a:pt x="264" y="666"/>
                  </a:lnTo>
                  <a:lnTo>
                    <a:pt x="252" y="661"/>
                  </a:lnTo>
                  <a:lnTo>
                    <a:pt x="247" y="654"/>
                  </a:lnTo>
                  <a:lnTo>
                    <a:pt x="240" y="643"/>
                  </a:lnTo>
                  <a:lnTo>
                    <a:pt x="240" y="636"/>
                  </a:lnTo>
                  <a:lnTo>
                    <a:pt x="228" y="631"/>
                  </a:lnTo>
                  <a:lnTo>
                    <a:pt x="216" y="631"/>
                  </a:lnTo>
                  <a:lnTo>
                    <a:pt x="204" y="631"/>
                  </a:lnTo>
                  <a:lnTo>
                    <a:pt x="186" y="636"/>
                  </a:lnTo>
                  <a:lnTo>
                    <a:pt x="181" y="636"/>
                  </a:lnTo>
                  <a:lnTo>
                    <a:pt x="169" y="624"/>
                  </a:lnTo>
                  <a:lnTo>
                    <a:pt x="162" y="619"/>
                  </a:lnTo>
                  <a:lnTo>
                    <a:pt x="157" y="612"/>
                  </a:lnTo>
                  <a:lnTo>
                    <a:pt x="157" y="600"/>
                  </a:lnTo>
                  <a:lnTo>
                    <a:pt x="150" y="600"/>
                  </a:lnTo>
                  <a:lnTo>
                    <a:pt x="138" y="594"/>
                  </a:lnTo>
                  <a:lnTo>
                    <a:pt x="138" y="588"/>
                  </a:lnTo>
                  <a:lnTo>
                    <a:pt x="126" y="594"/>
                  </a:lnTo>
                  <a:lnTo>
                    <a:pt x="108" y="600"/>
                  </a:lnTo>
                  <a:lnTo>
                    <a:pt x="108" y="607"/>
                  </a:lnTo>
                  <a:lnTo>
                    <a:pt x="96" y="624"/>
                  </a:lnTo>
                  <a:lnTo>
                    <a:pt x="84" y="631"/>
                  </a:lnTo>
                  <a:lnTo>
                    <a:pt x="72" y="631"/>
                  </a:lnTo>
                  <a:lnTo>
                    <a:pt x="60" y="624"/>
                  </a:lnTo>
                  <a:lnTo>
                    <a:pt x="53" y="619"/>
                  </a:lnTo>
                  <a:lnTo>
                    <a:pt x="48" y="612"/>
                  </a:lnTo>
                  <a:lnTo>
                    <a:pt x="41" y="600"/>
                  </a:lnTo>
                  <a:lnTo>
                    <a:pt x="41" y="594"/>
                  </a:lnTo>
                  <a:lnTo>
                    <a:pt x="36" y="576"/>
                  </a:lnTo>
                  <a:lnTo>
                    <a:pt x="36" y="563"/>
                  </a:lnTo>
                  <a:lnTo>
                    <a:pt x="36" y="558"/>
                  </a:lnTo>
                  <a:lnTo>
                    <a:pt x="24" y="546"/>
                  </a:lnTo>
                  <a:lnTo>
                    <a:pt x="18" y="546"/>
                  </a:lnTo>
                  <a:lnTo>
                    <a:pt x="6" y="539"/>
                  </a:lnTo>
                  <a:lnTo>
                    <a:pt x="0" y="534"/>
                  </a:lnTo>
                  <a:lnTo>
                    <a:pt x="0" y="527"/>
                  </a:lnTo>
                  <a:lnTo>
                    <a:pt x="6" y="515"/>
                  </a:lnTo>
                  <a:lnTo>
                    <a:pt x="12" y="509"/>
                  </a:lnTo>
                  <a:lnTo>
                    <a:pt x="18" y="509"/>
                  </a:lnTo>
                  <a:lnTo>
                    <a:pt x="24" y="503"/>
                  </a:lnTo>
                  <a:lnTo>
                    <a:pt x="30" y="492"/>
                  </a:lnTo>
                  <a:lnTo>
                    <a:pt x="41" y="485"/>
                  </a:lnTo>
                  <a:lnTo>
                    <a:pt x="53" y="473"/>
                  </a:lnTo>
                  <a:lnTo>
                    <a:pt x="67" y="466"/>
                  </a:lnTo>
                  <a:lnTo>
                    <a:pt x="72" y="473"/>
                  </a:lnTo>
                  <a:lnTo>
                    <a:pt x="84" y="473"/>
                  </a:lnTo>
                  <a:lnTo>
                    <a:pt x="96" y="473"/>
                  </a:lnTo>
                  <a:lnTo>
                    <a:pt x="108" y="473"/>
                  </a:lnTo>
                  <a:lnTo>
                    <a:pt x="114" y="466"/>
                  </a:lnTo>
                  <a:lnTo>
                    <a:pt x="120" y="466"/>
                  </a:lnTo>
                  <a:lnTo>
                    <a:pt x="132" y="461"/>
                  </a:lnTo>
                  <a:lnTo>
                    <a:pt x="138" y="454"/>
                  </a:lnTo>
                  <a:lnTo>
                    <a:pt x="145" y="443"/>
                  </a:lnTo>
                  <a:lnTo>
                    <a:pt x="150" y="436"/>
                  </a:lnTo>
                  <a:lnTo>
                    <a:pt x="157" y="436"/>
                  </a:lnTo>
                  <a:lnTo>
                    <a:pt x="169" y="431"/>
                  </a:lnTo>
                  <a:lnTo>
                    <a:pt x="169" y="424"/>
                  </a:lnTo>
                  <a:lnTo>
                    <a:pt x="169" y="412"/>
                  </a:lnTo>
                  <a:lnTo>
                    <a:pt x="162" y="400"/>
                  </a:lnTo>
                  <a:lnTo>
                    <a:pt x="138" y="376"/>
                  </a:lnTo>
                  <a:lnTo>
                    <a:pt x="126" y="370"/>
                  </a:lnTo>
                  <a:lnTo>
                    <a:pt x="126" y="358"/>
                  </a:lnTo>
                  <a:lnTo>
                    <a:pt x="126" y="351"/>
                  </a:lnTo>
                  <a:lnTo>
                    <a:pt x="126" y="346"/>
                  </a:lnTo>
                  <a:lnTo>
                    <a:pt x="132" y="339"/>
                  </a:lnTo>
                  <a:lnTo>
                    <a:pt x="120" y="334"/>
                  </a:lnTo>
                  <a:lnTo>
                    <a:pt x="120" y="327"/>
                  </a:lnTo>
                  <a:lnTo>
                    <a:pt x="126" y="321"/>
                  </a:lnTo>
                  <a:lnTo>
                    <a:pt x="120" y="315"/>
                  </a:lnTo>
                  <a:lnTo>
                    <a:pt x="120" y="309"/>
                  </a:lnTo>
                  <a:lnTo>
                    <a:pt x="108" y="303"/>
                  </a:lnTo>
                  <a:lnTo>
                    <a:pt x="96" y="303"/>
                  </a:lnTo>
                  <a:lnTo>
                    <a:pt x="84" y="297"/>
                  </a:lnTo>
                  <a:lnTo>
                    <a:pt x="90" y="292"/>
                  </a:lnTo>
                  <a:lnTo>
                    <a:pt x="96" y="292"/>
                  </a:lnTo>
                  <a:lnTo>
                    <a:pt x="102" y="285"/>
                  </a:lnTo>
                  <a:lnTo>
                    <a:pt x="102" y="278"/>
                  </a:lnTo>
                  <a:lnTo>
                    <a:pt x="96" y="278"/>
                  </a:lnTo>
                  <a:lnTo>
                    <a:pt x="90" y="261"/>
                  </a:lnTo>
                  <a:lnTo>
                    <a:pt x="90" y="254"/>
                  </a:lnTo>
                  <a:lnTo>
                    <a:pt x="96" y="248"/>
                  </a:lnTo>
                  <a:lnTo>
                    <a:pt x="102" y="248"/>
                  </a:lnTo>
                  <a:lnTo>
                    <a:pt x="114" y="254"/>
                  </a:lnTo>
                  <a:lnTo>
                    <a:pt x="120" y="254"/>
                  </a:lnTo>
                  <a:lnTo>
                    <a:pt x="120" y="243"/>
                  </a:lnTo>
                  <a:lnTo>
                    <a:pt x="108" y="224"/>
                  </a:lnTo>
                  <a:lnTo>
                    <a:pt x="102" y="224"/>
                  </a:lnTo>
                  <a:lnTo>
                    <a:pt x="84" y="231"/>
                  </a:lnTo>
                  <a:lnTo>
                    <a:pt x="79" y="224"/>
                  </a:lnTo>
                  <a:lnTo>
                    <a:pt x="60" y="219"/>
                  </a:lnTo>
                  <a:lnTo>
                    <a:pt x="53" y="212"/>
                  </a:lnTo>
                  <a:lnTo>
                    <a:pt x="53" y="200"/>
                  </a:lnTo>
                  <a:lnTo>
                    <a:pt x="60" y="200"/>
                  </a:lnTo>
                  <a:lnTo>
                    <a:pt x="67" y="188"/>
                  </a:lnTo>
                  <a:lnTo>
                    <a:pt x="72" y="188"/>
                  </a:lnTo>
                  <a:lnTo>
                    <a:pt x="84" y="188"/>
                  </a:lnTo>
                  <a:lnTo>
                    <a:pt x="102" y="170"/>
                  </a:lnTo>
                  <a:lnTo>
                    <a:pt x="108" y="158"/>
                  </a:lnTo>
                  <a:lnTo>
                    <a:pt x="102" y="146"/>
                  </a:lnTo>
                  <a:lnTo>
                    <a:pt x="102" y="139"/>
                  </a:lnTo>
                  <a:lnTo>
                    <a:pt x="102" y="134"/>
                  </a:lnTo>
                  <a:lnTo>
                    <a:pt x="108" y="134"/>
                  </a:lnTo>
                  <a:lnTo>
                    <a:pt x="114" y="134"/>
                  </a:lnTo>
                  <a:lnTo>
                    <a:pt x="120" y="134"/>
                  </a:lnTo>
                  <a:lnTo>
                    <a:pt x="120" y="115"/>
                  </a:lnTo>
                  <a:lnTo>
                    <a:pt x="102" y="103"/>
                  </a:lnTo>
                  <a:lnTo>
                    <a:pt x="90" y="97"/>
                  </a:lnTo>
                  <a:lnTo>
                    <a:pt x="84" y="85"/>
                  </a:lnTo>
                  <a:lnTo>
                    <a:pt x="79" y="78"/>
                  </a:lnTo>
                  <a:lnTo>
                    <a:pt x="72" y="73"/>
                  </a:lnTo>
                  <a:lnTo>
                    <a:pt x="60" y="48"/>
                  </a:lnTo>
                  <a:lnTo>
                    <a:pt x="67" y="48"/>
                  </a:lnTo>
                  <a:lnTo>
                    <a:pt x="67" y="4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9050" cap="sq">
              <a:solidFill>
                <a:sysClr val="window" lastClr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8" name="Freeform 41"/>
            <p:cNvSpPr>
              <a:spLocks/>
            </p:cNvSpPr>
            <p:nvPr/>
          </p:nvSpPr>
          <p:spPr bwMode="auto">
            <a:xfrm>
              <a:off x="1823" y="2168"/>
              <a:ext cx="668" cy="788"/>
            </a:xfrm>
            <a:custGeom>
              <a:avLst/>
              <a:gdLst>
                <a:gd name="T0" fmla="*/ 216 w 668"/>
                <a:gd name="T1" fmla="*/ 24 h 788"/>
                <a:gd name="T2" fmla="*/ 252 w 668"/>
                <a:gd name="T3" fmla="*/ 19 h 788"/>
                <a:gd name="T4" fmla="*/ 306 w 668"/>
                <a:gd name="T5" fmla="*/ 19 h 788"/>
                <a:gd name="T6" fmla="*/ 337 w 668"/>
                <a:gd name="T7" fmla="*/ 49 h 788"/>
                <a:gd name="T8" fmla="*/ 391 w 668"/>
                <a:gd name="T9" fmla="*/ 43 h 788"/>
                <a:gd name="T10" fmla="*/ 432 w 668"/>
                <a:gd name="T11" fmla="*/ 24 h 788"/>
                <a:gd name="T12" fmla="*/ 481 w 668"/>
                <a:gd name="T13" fmla="*/ 61 h 788"/>
                <a:gd name="T14" fmla="*/ 486 w 668"/>
                <a:gd name="T15" fmla="*/ 85 h 788"/>
                <a:gd name="T16" fmla="*/ 517 w 668"/>
                <a:gd name="T17" fmla="*/ 97 h 788"/>
                <a:gd name="T18" fmla="*/ 559 w 668"/>
                <a:gd name="T19" fmla="*/ 151 h 788"/>
                <a:gd name="T20" fmla="*/ 535 w 668"/>
                <a:gd name="T21" fmla="*/ 231 h 788"/>
                <a:gd name="T22" fmla="*/ 571 w 668"/>
                <a:gd name="T23" fmla="*/ 255 h 788"/>
                <a:gd name="T24" fmla="*/ 583 w 668"/>
                <a:gd name="T25" fmla="*/ 304 h 788"/>
                <a:gd name="T26" fmla="*/ 588 w 668"/>
                <a:gd name="T27" fmla="*/ 346 h 788"/>
                <a:gd name="T28" fmla="*/ 602 w 668"/>
                <a:gd name="T29" fmla="*/ 376 h 788"/>
                <a:gd name="T30" fmla="*/ 607 w 668"/>
                <a:gd name="T31" fmla="*/ 424 h 788"/>
                <a:gd name="T32" fmla="*/ 643 w 668"/>
                <a:gd name="T33" fmla="*/ 400 h 788"/>
                <a:gd name="T34" fmla="*/ 619 w 668"/>
                <a:gd name="T35" fmla="*/ 443 h 788"/>
                <a:gd name="T36" fmla="*/ 607 w 668"/>
                <a:gd name="T37" fmla="*/ 504 h 788"/>
                <a:gd name="T38" fmla="*/ 607 w 668"/>
                <a:gd name="T39" fmla="*/ 539 h 788"/>
                <a:gd name="T40" fmla="*/ 602 w 668"/>
                <a:gd name="T41" fmla="*/ 600 h 788"/>
                <a:gd name="T42" fmla="*/ 649 w 668"/>
                <a:gd name="T43" fmla="*/ 588 h 788"/>
                <a:gd name="T44" fmla="*/ 631 w 668"/>
                <a:gd name="T45" fmla="*/ 661 h 788"/>
                <a:gd name="T46" fmla="*/ 637 w 668"/>
                <a:gd name="T47" fmla="*/ 728 h 788"/>
                <a:gd name="T48" fmla="*/ 602 w 668"/>
                <a:gd name="T49" fmla="*/ 765 h 788"/>
                <a:gd name="T50" fmla="*/ 547 w 668"/>
                <a:gd name="T51" fmla="*/ 746 h 788"/>
                <a:gd name="T52" fmla="*/ 565 w 668"/>
                <a:gd name="T53" fmla="*/ 716 h 788"/>
                <a:gd name="T54" fmla="*/ 559 w 668"/>
                <a:gd name="T55" fmla="*/ 667 h 788"/>
                <a:gd name="T56" fmla="*/ 524 w 668"/>
                <a:gd name="T57" fmla="*/ 637 h 788"/>
                <a:gd name="T58" fmla="*/ 475 w 668"/>
                <a:gd name="T59" fmla="*/ 619 h 788"/>
                <a:gd name="T60" fmla="*/ 420 w 668"/>
                <a:gd name="T61" fmla="*/ 624 h 788"/>
                <a:gd name="T62" fmla="*/ 367 w 668"/>
                <a:gd name="T63" fmla="*/ 661 h 788"/>
                <a:gd name="T64" fmla="*/ 337 w 668"/>
                <a:gd name="T65" fmla="*/ 673 h 788"/>
                <a:gd name="T66" fmla="*/ 313 w 668"/>
                <a:gd name="T67" fmla="*/ 655 h 788"/>
                <a:gd name="T68" fmla="*/ 276 w 668"/>
                <a:gd name="T69" fmla="*/ 680 h 788"/>
                <a:gd name="T70" fmla="*/ 240 w 668"/>
                <a:gd name="T71" fmla="*/ 673 h 788"/>
                <a:gd name="T72" fmla="*/ 240 w 668"/>
                <a:gd name="T73" fmla="*/ 710 h 788"/>
                <a:gd name="T74" fmla="*/ 198 w 668"/>
                <a:gd name="T75" fmla="*/ 782 h 788"/>
                <a:gd name="T76" fmla="*/ 168 w 668"/>
                <a:gd name="T77" fmla="*/ 777 h 788"/>
                <a:gd name="T78" fmla="*/ 150 w 668"/>
                <a:gd name="T79" fmla="*/ 765 h 788"/>
                <a:gd name="T80" fmla="*/ 138 w 668"/>
                <a:gd name="T81" fmla="*/ 728 h 788"/>
                <a:gd name="T82" fmla="*/ 138 w 668"/>
                <a:gd name="T83" fmla="*/ 710 h 788"/>
                <a:gd name="T84" fmla="*/ 145 w 668"/>
                <a:gd name="T85" fmla="*/ 697 h 788"/>
                <a:gd name="T86" fmla="*/ 102 w 668"/>
                <a:gd name="T87" fmla="*/ 655 h 788"/>
                <a:gd name="T88" fmla="*/ 48 w 668"/>
                <a:gd name="T89" fmla="*/ 637 h 788"/>
                <a:gd name="T90" fmla="*/ 6 w 668"/>
                <a:gd name="T91" fmla="*/ 558 h 788"/>
                <a:gd name="T92" fmla="*/ 0 w 668"/>
                <a:gd name="T93" fmla="*/ 534 h 788"/>
                <a:gd name="T94" fmla="*/ 17 w 668"/>
                <a:gd name="T95" fmla="*/ 504 h 788"/>
                <a:gd name="T96" fmla="*/ 53 w 668"/>
                <a:gd name="T97" fmla="*/ 485 h 788"/>
                <a:gd name="T98" fmla="*/ 60 w 668"/>
                <a:gd name="T99" fmla="*/ 455 h 788"/>
                <a:gd name="T100" fmla="*/ 66 w 668"/>
                <a:gd name="T101" fmla="*/ 400 h 788"/>
                <a:gd name="T102" fmla="*/ 102 w 668"/>
                <a:gd name="T103" fmla="*/ 358 h 788"/>
                <a:gd name="T104" fmla="*/ 102 w 668"/>
                <a:gd name="T105" fmla="*/ 292 h 788"/>
                <a:gd name="T106" fmla="*/ 138 w 668"/>
                <a:gd name="T107" fmla="*/ 273 h 788"/>
                <a:gd name="T108" fmla="*/ 138 w 668"/>
                <a:gd name="T109" fmla="*/ 207 h 788"/>
                <a:gd name="T110" fmla="*/ 174 w 668"/>
                <a:gd name="T111" fmla="*/ 182 h 788"/>
                <a:gd name="T112" fmla="*/ 192 w 668"/>
                <a:gd name="T113" fmla="*/ 146 h 788"/>
                <a:gd name="T114" fmla="*/ 192 w 668"/>
                <a:gd name="T115" fmla="*/ 104 h 788"/>
                <a:gd name="T116" fmla="*/ 174 w 668"/>
                <a:gd name="T117" fmla="*/ 55 h 788"/>
                <a:gd name="T118" fmla="*/ 198 w 668"/>
                <a:gd name="T119" fmla="*/ 24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68" h="788">
                  <a:moveTo>
                    <a:pt x="198" y="24"/>
                  </a:moveTo>
                  <a:lnTo>
                    <a:pt x="210" y="31"/>
                  </a:lnTo>
                  <a:lnTo>
                    <a:pt x="210" y="37"/>
                  </a:lnTo>
                  <a:lnTo>
                    <a:pt x="216" y="37"/>
                  </a:lnTo>
                  <a:lnTo>
                    <a:pt x="216" y="24"/>
                  </a:lnTo>
                  <a:lnTo>
                    <a:pt x="223" y="12"/>
                  </a:lnTo>
                  <a:lnTo>
                    <a:pt x="240" y="24"/>
                  </a:lnTo>
                  <a:lnTo>
                    <a:pt x="235" y="37"/>
                  </a:lnTo>
                  <a:lnTo>
                    <a:pt x="240" y="37"/>
                  </a:lnTo>
                  <a:lnTo>
                    <a:pt x="252" y="19"/>
                  </a:lnTo>
                  <a:lnTo>
                    <a:pt x="247" y="12"/>
                  </a:lnTo>
                  <a:lnTo>
                    <a:pt x="270" y="0"/>
                  </a:lnTo>
                  <a:lnTo>
                    <a:pt x="288" y="19"/>
                  </a:lnTo>
                  <a:lnTo>
                    <a:pt x="301" y="19"/>
                  </a:lnTo>
                  <a:lnTo>
                    <a:pt x="306" y="19"/>
                  </a:lnTo>
                  <a:lnTo>
                    <a:pt x="313" y="19"/>
                  </a:lnTo>
                  <a:lnTo>
                    <a:pt x="318" y="31"/>
                  </a:lnTo>
                  <a:lnTo>
                    <a:pt x="330" y="31"/>
                  </a:lnTo>
                  <a:lnTo>
                    <a:pt x="337" y="43"/>
                  </a:lnTo>
                  <a:lnTo>
                    <a:pt x="337" y="49"/>
                  </a:lnTo>
                  <a:lnTo>
                    <a:pt x="349" y="55"/>
                  </a:lnTo>
                  <a:lnTo>
                    <a:pt x="361" y="61"/>
                  </a:lnTo>
                  <a:lnTo>
                    <a:pt x="367" y="61"/>
                  </a:lnTo>
                  <a:lnTo>
                    <a:pt x="384" y="37"/>
                  </a:lnTo>
                  <a:lnTo>
                    <a:pt x="391" y="43"/>
                  </a:lnTo>
                  <a:lnTo>
                    <a:pt x="403" y="43"/>
                  </a:lnTo>
                  <a:lnTo>
                    <a:pt x="408" y="31"/>
                  </a:lnTo>
                  <a:lnTo>
                    <a:pt x="415" y="31"/>
                  </a:lnTo>
                  <a:lnTo>
                    <a:pt x="420" y="24"/>
                  </a:lnTo>
                  <a:lnTo>
                    <a:pt x="432" y="24"/>
                  </a:lnTo>
                  <a:lnTo>
                    <a:pt x="439" y="37"/>
                  </a:lnTo>
                  <a:lnTo>
                    <a:pt x="445" y="43"/>
                  </a:lnTo>
                  <a:lnTo>
                    <a:pt x="463" y="49"/>
                  </a:lnTo>
                  <a:lnTo>
                    <a:pt x="486" y="49"/>
                  </a:lnTo>
                  <a:lnTo>
                    <a:pt x="481" y="61"/>
                  </a:lnTo>
                  <a:lnTo>
                    <a:pt x="486" y="67"/>
                  </a:lnTo>
                  <a:lnTo>
                    <a:pt x="481" y="73"/>
                  </a:lnTo>
                  <a:lnTo>
                    <a:pt x="475" y="73"/>
                  </a:lnTo>
                  <a:lnTo>
                    <a:pt x="475" y="85"/>
                  </a:lnTo>
                  <a:lnTo>
                    <a:pt x="486" y="85"/>
                  </a:lnTo>
                  <a:lnTo>
                    <a:pt x="493" y="97"/>
                  </a:lnTo>
                  <a:lnTo>
                    <a:pt x="493" y="104"/>
                  </a:lnTo>
                  <a:lnTo>
                    <a:pt x="498" y="109"/>
                  </a:lnTo>
                  <a:lnTo>
                    <a:pt x="510" y="104"/>
                  </a:lnTo>
                  <a:lnTo>
                    <a:pt x="517" y="97"/>
                  </a:lnTo>
                  <a:lnTo>
                    <a:pt x="529" y="104"/>
                  </a:lnTo>
                  <a:lnTo>
                    <a:pt x="541" y="104"/>
                  </a:lnTo>
                  <a:lnTo>
                    <a:pt x="547" y="127"/>
                  </a:lnTo>
                  <a:lnTo>
                    <a:pt x="559" y="139"/>
                  </a:lnTo>
                  <a:lnTo>
                    <a:pt x="559" y="151"/>
                  </a:lnTo>
                  <a:lnTo>
                    <a:pt x="547" y="170"/>
                  </a:lnTo>
                  <a:lnTo>
                    <a:pt x="553" y="182"/>
                  </a:lnTo>
                  <a:lnTo>
                    <a:pt x="541" y="207"/>
                  </a:lnTo>
                  <a:lnTo>
                    <a:pt x="535" y="224"/>
                  </a:lnTo>
                  <a:lnTo>
                    <a:pt x="535" y="231"/>
                  </a:lnTo>
                  <a:lnTo>
                    <a:pt x="547" y="231"/>
                  </a:lnTo>
                  <a:lnTo>
                    <a:pt x="559" y="237"/>
                  </a:lnTo>
                  <a:lnTo>
                    <a:pt x="565" y="249"/>
                  </a:lnTo>
                  <a:lnTo>
                    <a:pt x="559" y="255"/>
                  </a:lnTo>
                  <a:lnTo>
                    <a:pt x="571" y="255"/>
                  </a:lnTo>
                  <a:lnTo>
                    <a:pt x="565" y="267"/>
                  </a:lnTo>
                  <a:lnTo>
                    <a:pt x="559" y="280"/>
                  </a:lnTo>
                  <a:lnTo>
                    <a:pt x="571" y="285"/>
                  </a:lnTo>
                  <a:lnTo>
                    <a:pt x="583" y="297"/>
                  </a:lnTo>
                  <a:lnTo>
                    <a:pt x="583" y="304"/>
                  </a:lnTo>
                  <a:lnTo>
                    <a:pt x="577" y="316"/>
                  </a:lnTo>
                  <a:lnTo>
                    <a:pt x="577" y="322"/>
                  </a:lnTo>
                  <a:lnTo>
                    <a:pt x="577" y="327"/>
                  </a:lnTo>
                  <a:lnTo>
                    <a:pt x="583" y="334"/>
                  </a:lnTo>
                  <a:lnTo>
                    <a:pt x="588" y="346"/>
                  </a:lnTo>
                  <a:lnTo>
                    <a:pt x="602" y="346"/>
                  </a:lnTo>
                  <a:lnTo>
                    <a:pt x="619" y="353"/>
                  </a:lnTo>
                  <a:lnTo>
                    <a:pt x="607" y="365"/>
                  </a:lnTo>
                  <a:lnTo>
                    <a:pt x="607" y="376"/>
                  </a:lnTo>
                  <a:lnTo>
                    <a:pt x="602" y="376"/>
                  </a:lnTo>
                  <a:lnTo>
                    <a:pt x="588" y="388"/>
                  </a:lnTo>
                  <a:lnTo>
                    <a:pt x="588" y="395"/>
                  </a:lnTo>
                  <a:lnTo>
                    <a:pt x="588" y="400"/>
                  </a:lnTo>
                  <a:lnTo>
                    <a:pt x="595" y="407"/>
                  </a:lnTo>
                  <a:lnTo>
                    <a:pt x="607" y="424"/>
                  </a:lnTo>
                  <a:lnTo>
                    <a:pt x="614" y="419"/>
                  </a:lnTo>
                  <a:lnTo>
                    <a:pt x="626" y="407"/>
                  </a:lnTo>
                  <a:lnTo>
                    <a:pt x="631" y="407"/>
                  </a:lnTo>
                  <a:lnTo>
                    <a:pt x="637" y="400"/>
                  </a:lnTo>
                  <a:lnTo>
                    <a:pt x="643" y="400"/>
                  </a:lnTo>
                  <a:lnTo>
                    <a:pt x="643" y="412"/>
                  </a:lnTo>
                  <a:lnTo>
                    <a:pt x="631" y="419"/>
                  </a:lnTo>
                  <a:lnTo>
                    <a:pt x="631" y="424"/>
                  </a:lnTo>
                  <a:lnTo>
                    <a:pt x="631" y="437"/>
                  </a:lnTo>
                  <a:lnTo>
                    <a:pt x="619" y="443"/>
                  </a:lnTo>
                  <a:lnTo>
                    <a:pt x="619" y="449"/>
                  </a:lnTo>
                  <a:lnTo>
                    <a:pt x="607" y="467"/>
                  </a:lnTo>
                  <a:lnTo>
                    <a:pt x="602" y="485"/>
                  </a:lnTo>
                  <a:lnTo>
                    <a:pt x="595" y="497"/>
                  </a:lnTo>
                  <a:lnTo>
                    <a:pt x="607" y="504"/>
                  </a:lnTo>
                  <a:lnTo>
                    <a:pt x="614" y="504"/>
                  </a:lnTo>
                  <a:lnTo>
                    <a:pt x="602" y="516"/>
                  </a:lnTo>
                  <a:lnTo>
                    <a:pt x="588" y="527"/>
                  </a:lnTo>
                  <a:lnTo>
                    <a:pt x="602" y="539"/>
                  </a:lnTo>
                  <a:lnTo>
                    <a:pt x="607" y="539"/>
                  </a:lnTo>
                  <a:lnTo>
                    <a:pt x="614" y="553"/>
                  </a:lnTo>
                  <a:lnTo>
                    <a:pt x="626" y="565"/>
                  </a:lnTo>
                  <a:lnTo>
                    <a:pt x="619" y="577"/>
                  </a:lnTo>
                  <a:lnTo>
                    <a:pt x="619" y="582"/>
                  </a:lnTo>
                  <a:lnTo>
                    <a:pt x="602" y="600"/>
                  </a:lnTo>
                  <a:lnTo>
                    <a:pt x="607" y="607"/>
                  </a:lnTo>
                  <a:lnTo>
                    <a:pt x="619" y="607"/>
                  </a:lnTo>
                  <a:lnTo>
                    <a:pt x="626" y="588"/>
                  </a:lnTo>
                  <a:lnTo>
                    <a:pt x="643" y="582"/>
                  </a:lnTo>
                  <a:lnTo>
                    <a:pt x="649" y="588"/>
                  </a:lnTo>
                  <a:lnTo>
                    <a:pt x="668" y="607"/>
                  </a:lnTo>
                  <a:lnTo>
                    <a:pt x="655" y="619"/>
                  </a:lnTo>
                  <a:lnTo>
                    <a:pt x="643" y="612"/>
                  </a:lnTo>
                  <a:lnTo>
                    <a:pt x="626" y="637"/>
                  </a:lnTo>
                  <a:lnTo>
                    <a:pt x="631" y="661"/>
                  </a:lnTo>
                  <a:lnTo>
                    <a:pt x="626" y="680"/>
                  </a:lnTo>
                  <a:lnTo>
                    <a:pt x="619" y="692"/>
                  </a:lnTo>
                  <a:lnTo>
                    <a:pt x="619" y="697"/>
                  </a:lnTo>
                  <a:lnTo>
                    <a:pt x="637" y="716"/>
                  </a:lnTo>
                  <a:lnTo>
                    <a:pt x="637" y="728"/>
                  </a:lnTo>
                  <a:lnTo>
                    <a:pt x="626" y="734"/>
                  </a:lnTo>
                  <a:lnTo>
                    <a:pt x="619" y="734"/>
                  </a:lnTo>
                  <a:lnTo>
                    <a:pt x="619" y="739"/>
                  </a:lnTo>
                  <a:lnTo>
                    <a:pt x="614" y="753"/>
                  </a:lnTo>
                  <a:lnTo>
                    <a:pt x="602" y="765"/>
                  </a:lnTo>
                  <a:lnTo>
                    <a:pt x="595" y="777"/>
                  </a:lnTo>
                  <a:lnTo>
                    <a:pt x="583" y="770"/>
                  </a:lnTo>
                  <a:lnTo>
                    <a:pt x="577" y="765"/>
                  </a:lnTo>
                  <a:lnTo>
                    <a:pt x="559" y="758"/>
                  </a:lnTo>
                  <a:lnTo>
                    <a:pt x="547" y="746"/>
                  </a:lnTo>
                  <a:lnTo>
                    <a:pt x="553" y="734"/>
                  </a:lnTo>
                  <a:lnTo>
                    <a:pt x="565" y="734"/>
                  </a:lnTo>
                  <a:lnTo>
                    <a:pt x="571" y="728"/>
                  </a:lnTo>
                  <a:lnTo>
                    <a:pt x="571" y="722"/>
                  </a:lnTo>
                  <a:lnTo>
                    <a:pt x="565" y="716"/>
                  </a:lnTo>
                  <a:lnTo>
                    <a:pt x="577" y="697"/>
                  </a:lnTo>
                  <a:lnTo>
                    <a:pt x="583" y="685"/>
                  </a:lnTo>
                  <a:lnTo>
                    <a:pt x="571" y="673"/>
                  </a:lnTo>
                  <a:lnTo>
                    <a:pt x="565" y="667"/>
                  </a:lnTo>
                  <a:lnTo>
                    <a:pt x="559" y="667"/>
                  </a:lnTo>
                  <a:lnTo>
                    <a:pt x="559" y="655"/>
                  </a:lnTo>
                  <a:lnTo>
                    <a:pt x="553" y="655"/>
                  </a:lnTo>
                  <a:lnTo>
                    <a:pt x="541" y="643"/>
                  </a:lnTo>
                  <a:lnTo>
                    <a:pt x="541" y="637"/>
                  </a:lnTo>
                  <a:lnTo>
                    <a:pt x="524" y="637"/>
                  </a:lnTo>
                  <a:lnTo>
                    <a:pt x="510" y="637"/>
                  </a:lnTo>
                  <a:lnTo>
                    <a:pt x="498" y="631"/>
                  </a:lnTo>
                  <a:lnTo>
                    <a:pt x="493" y="624"/>
                  </a:lnTo>
                  <a:lnTo>
                    <a:pt x="481" y="624"/>
                  </a:lnTo>
                  <a:lnTo>
                    <a:pt x="475" y="619"/>
                  </a:lnTo>
                  <a:lnTo>
                    <a:pt x="469" y="619"/>
                  </a:lnTo>
                  <a:lnTo>
                    <a:pt x="457" y="612"/>
                  </a:lnTo>
                  <a:lnTo>
                    <a:pt x="445" y="619"/>
                  </a:lnTo>
                  <a:lnTo>
                    <a:pt x="432" y="624"/>
                  </a:lnTo>
                  <a:lnTo>
                    <a:pt x="420" y="624"/>
                  </a:lnTo>
                  <a:lnTo>
                    <a:pt x="408" y="637"/>
                  </a:lnTo>
                  <a:lnTo>
                    <a:pt x="396" y="643"/>
                  </a:lnTo>
                  <a:lnTo>
                    <a:pt x="384" y="649"/>
                  </a:lnTo>
                  <a:lnTo>
                    <a:pt x="373" y="655"/>
                  </a:lnTo>
                  <a:lnTo>
                    <a:pt x="367" y="661"/>
                  </a:lnTo>
                  <a:lnTo>
                    <a:pt x="367" y="673"/>
                  </a:lnTo>
                  <a:lnTo>
                    <a:pt x="361" y="673"/>
                  </a:lnTo>
                  <a:lnTo>
                    <a:pt x="354" y="673"/>
                  </a:lnTo>
                  <a:lnTo>
                    <a:pt x="342" y="673"/>
                  </a:lnTo>
                  <a:lnTo>
                    <a:pt x="337" y="673"/>
                  </a:lnTo>
                  <a:lnTo>
                    <a:pt x="337" y="661"/>
                  </a:lnTo>
                  <a:lnTo>
                    <a:pt x="325" y="655"/>
                  </a:lnTo>
                  <a:lnTo>
                    <a:pt x="318" y="649"/>
                  </a:lnTo>
                  <a:lnTo>
                    <a:pt x="313" y="643"/>
                  </a:lnTo>
                  <a:lnTo>
                    <a:pt x="313" y="655"/>
                  </a:lnTo>
                  <a:lnTo>
                    <a:pt x="301" y="655"/>
                  </a:lnTo>
                  <a:lnTo>
                    <a:pt x="301" y="661"/>
                  </a:lnTo>
                  <a:lnTo>
                    <a:pt x="288" y="661"/>
                  </a:lnTo>
                  <a:lnTo>
                    <a:pt x="282" y="667"/>
                  </a:lnTo>
                  <a:lnTo>
                    <a:pt x="276" y="680"/>
                  </a:lnTo>
                  <a:lnTo>
                    <a:pt x="264" y="673"/>
                  </a:lnTo>
                  <a:lnTo>
                    <a:pt x="259" y="673"/>
                  </a:lnTo>
                  <a:lnTo>
                    <a:pt x="252" y="673"/>
                  </a:lnTo>
                  <a:lnTo>
                    <a:pt x="247" y="673"/>
                  </a:lnTo>
                  <a:lnTo>
                    <a:pt x="240" y="673"/>
                  </a:lnTo>
                  <a:lnTo>
                    <a:pt x="240" y="685"/>
                  </a:lnTo>
                  <a:lnTo>
                    <a:pt x="223" y="710"/>
                  </a:lnTo>
                  <a:lnTo>
                    <a:pt x="228" y="716"/>
                  </a:lnTo>
                  <a:lnTo>
                    <a:pt x="235" y="704"/>
                  </a:lnTo>
                  <a:lnTo>
                    <a:pt x="240" y="710"/>
                  </a:lnTo>
                  <a:lnTo>
                    <a:pt x="235" y="722"/>
                  </a:lnTo>
                  <a:lnTo>
                    <a:pt x="223" y="722"/>
                  </a:lnTo>
                  <a:lnTo>
                    <a:pt x="198" y="753"/>
                  </a:lnTo>
                  <a:lnTo>
                    <a:pt x="198" y="777"/>
                  </a:lnTo>
                  <a:lnTo>
                    <a:pt x="198" y="782"/>
                  </a:lnTo>
                  <a:lnTo>
                    <a:pt x="186" y="788"/>
                  </a:lnTo>
                  <a:lnTo>
                    <a:pt x="186" y="782"/>
                  </a:lnTo>
                  <a:lnTo>
                    <a:pt x="186" y="777"/>
                  </a:lnTo>
                  <a:lnTo>
                    <a:pt x="174" y="777"/>
                  </a:lnTo>
                  <a:lnTo>
                    <a:pt x="168" y="777"/>
                  </a:lnTo>
                  <a:lnTo>
                    <a:pt x="168" y="782"/>
                  </a:lnTo>
                  <a:lnTo>
                    <a:pt x="157" y="782"/>
                  </a:lnTo>
                  <a:lnTo>
                    <a:pt x="150" y="782"/>
                  </a:lnTo>
                  <a:lnTo>
                    <a:pt x="145" y="782"/>
                  </a:lnTo>
                  <a:lnTo>
                    <a:pt x="150" y="765"/>
                  </a:lnTo>
                  <a:lnTo>
                    <a:pt x="138" y="746"/>
                  </a:lnTo>
                  <a:lnTo>
                    <a:pt x="145" y="739"/>
                  </a:lnTo>
                  <a:lnTo>
                    <a:pt x="145" y="734"/>
                  </a:lnTo>
                  <a:lnTo>
                    <a:pt x="145" y="728"/>
                  </a:lnTo>
                  <a:lnTo>
                    <a:pt x="138" y="728"/>
                  </a:lnTo>
                  <a:lnTo>
                    <a:pt x="131" y="728"/>
                  </a:lnTo>
                  <a:lnTo>
                    <a:pt x="138" y="722"/>
                  </a:lnTo>
                  <a:lnTo>
                    <a:pt x="138" y="716"/>
                  </a:lnTo>
                  <a:lnTo>
                    <a:pt x="131" y="710"/>
                  </a:lnTo>
                  <a:lnTo>
                    <a:pt x="138" y="710"/>
                  </a:lnTo>
                  <a:lnTo>
                    <a:pt x="138" y="704"/>
                  </a:lnTo>
                  <a:lnTo>
                    <a:pt x="131" y="704"/>
                  </a:lnTo>
                  <a:lnTo>
                    <a:pt x="131" y="697"/>
                  </a:lnTo>
                  <a:lnTo>
                    <a:pt x="138" y="697"/>
                  </a:lnTo>
                  <a:lnTo>
                    <a:pt x="145" y="697"/>
                  </a:lnTo>
                  <a:lnTo>
                    <a:pt x="145" y="692"/>
                  </a:lnTo>
                  <a:lnTo>
                    <a:pt x="126" y="673"/>
                  </a:lnTo>
                  <a:lnTo>
                    <a:pt x="126" y="667"/>
                  </a:lnTo>
                  <a:lnTo>
                    <a:pt x="119" y="655"/>
                  </a:lnTo>
                  <a:lnTo>
                    <a:pt x="102" y="655"/>
                  </a:lnTo>
                  <a:lnTo>
                    <a:pt x="90" y="649"/>
                  </a:lnTo>
                  <a:lnTo>
                    <a:pt x="72" y="649"/>
                  </a:lnTo>
                  <a:lnTo>
                    <a:pt x="60" y="661"/>
                  </a:lnTo>
                  <a:lnTo>
                    <a:pt x="48" y="649"/>
                  </a:lnTo>
                  <a:lnTo>
                    <a:pt x="48" y="637"/>
                  </a:lnTo>
                  <a:lnTo>
                    <a:pt x="29" y="612"/>
                  </a:lnTo>
                  <a:lnTo>
                    <a:pt x="12" y="607"/>
                  </a:lnTo>
                  <a:lnTo>
                    <a:pt x="6" y="582"/>
                  </a:lnTo>
                  <a:lnTo>
                    <a:pt x="0" y="558"/>
                  </a:lnTo>
                  <a:lnTo>
                    <a:pt x="6" y="558"/>
                  </a:lnTo>
                  <a:lnTo>
                    <a:pt x="12" y="553"/>
                  </a:lnTo>
                  <a:lnTo>
                    <a:pt x="6" y="546"/>
                  </a:lnTo>
                  <a:lnTo>
                    <a:pt x="0" y="546"/>
                  </a:lnTo>
                  <a:lnTo>
                    <a:pt x="0" y="539"/>
                  </a:lnTo>
                  <a:lnTo>
                    <a:pt x="0" y="534"/>
                  </a:lnTo>
                  <a:lnTo>
                    <a:pt x="6" y="534"/>
                  </a:lnTo>
                  <a:lnTo>
                    <a:pt x="0" y="527"/>
                  </a:lnTo>
                  <a:lnTo>
                    <a:pt x="12" y="516"/>
                  </a:lnTo>
                  <a:lnTo>
                    <a:pt x="12" y="509"/>
                  </a:lnTo>
                  <a:lnTo>
                    <a:pt x="17" y="504"/>
                  </a:lnTo>
                  <a:lnTo>
                    <a:pt x="29" y="504"/>
                  </a:lnTo>
                  <a:lnTo>
                    <a:pt x="48" y="497"/>
                  </a:lnTo>
                  <a:lnTo>
                    <a:pt x="53" y="497"/>
                  </a:lnTo>
                  <a:lnTo>
                    <a:pt x="60" y="492"/>
                  </a:lnTo>
                  <a:lnTo>
                    <a:pt x="53" y="485"/>
                  </a:lnTo>
                  <a:lnTo>
                    <a:pt x="41" y="485"/>
                  </a:lnTo>
                  <a:lnTo>
                    <a:pt x="36" y="480"/>
                  </a:lnTo>
                  <a:lnTo>
                    <a:pt x="41" y="467"/>
                  </a:lnTo>
                  <a:lnTo>
                    <a:pt x="48" y="467"/>
                  </a:lnTo>
                  <a:lnTo>
                    <a:pt x="60" y="455"/>
                  </a:lnTo>
                  <a:lnTo>
                    <a:pt x="41" y="437"/>
                  </a:lnTo>
                  <a:lnTo>
                    <a:pt x="29" y="424"/>
                  </a:lnTo>
                  <a:lnTo>
                    <a:pt x="29" y="419"/>
                  </a:lnTo>
                  <a:lnTo>
                    <a:pt x="48" y="419"/>
                  </a:lnTo>
                  <a:lnTo>
                    <a:pt x="66" y="400"/>
                  </a:lnTo>
                  <a:lnTo>
                    <a:pt x="72" y="395"/>
                  </a:lnTo>
                  <a:lnTo>
                    <a:pt x="72" y="365"/>
                  </a:lnTo>
                  <a:lnTo>
                    <a:pt x="84" y="365"/>
                  </a:lnTo>
                  <a:lnTo>
                    <a:pt x="96" y="353"/>
                  </a:lnTo>
                  <a:lnTo>
                    <a:pt x="102" y="358"/>
                  </a:lnTo>
                  <a:lnTo>
                    <a:pt x="102" y="346"/>
                  </a:lnTo>
                  <a:lnTo>
                    <a:pt x="119" y="309"/>
                  </a:lnTo>
                  <a:lnTo>
                    <a:pt x="114" y="304"/>
                  </a:lnTo>
                  <a:lnTo>
                    <a:pt x="108" y="292"/>
                  </a:lnTo>
                  <a:lnTo>
                    <a:pt x="102" y="292"/>
                  </a:lnTo>
                  <a:lnTo>
                    <a:pt x="108" y="285"/>
                  </a:lnTo>
                  <a:lnTo>
                    <a:pt x="119" y="285"/>
                  </a:lnTo>
                  <a:lnTo>
                    <a:pt x="126" y="280"/>
                  </a:lnTo>
                  <a:lnTo>
                    <a:pt x="138" y="280"/>
                  </a:lnTo>
                  <a:lnTo>
                    <a:pt x="138" y="273"/>
                  </a:lnTo>
                  <a:lnTo>
                    <a:pt x="131" y="267"/>
                  </a:lnTo>
                  <a:lnTo>
                    <a:pt x="138" y="255"/>
                  </a:lnTo>
                  <a:lnTo>
                    <a:pt x="131" y="249"/>
                  </a:lnTo>
                  <a:lnTo>
                    <a:pt x="145" y="237"/>
                  </a:lnTo>
                  <a:lnTo>
                    <a:pt x="138" y="207"/>
                  </a:lnTo>
                  <a:lnTo>
                    <a:pt x="138" y="195"/>
                  </a:lnTo>
                  <a:lnTo>
                    <a:pt x="138" y="176"/>
                  </a:lnTo>
                  <a:lnTo>
                    <a:pt x="145" y="176"/>
                  </a:lnTo>
                  <a:lnTo>
                    <a:pt x="150" y="182"/>
                  </a:lnTo>
                  <a:lnTo>
                    <a:pt x="174" y="182"/>
                  </a:lnTo>
                  <a:lnTo>
                    <a:pt x="186" y="182"/>
                  </a:lnTo>
                  <a:lnTo>
                    <a:pt x="186" y="176"/>
                  </a:lnTo>
                  <a:lnTo>
                    <a:pt x="186" y="165"/>
                  </a:lnTo>
                  <a:lnTo>
                    <a:pt x="186" y="158"/>
                  </a:lnTo>
                  <a:lnTo>
                    <a:pt x="192" y="146"/>
                  </a:lnTo>
                  <a:lnTo>
                    <a:pt x="186" y="139"/>
                  </a:lnTo>
                  <a:lnTo>
                    <a:pt x="186" y="127"/>
                  </a:lnTo>
                  <a:lnTo>
                    <a:pt x="186" y="116"/>
                  </a:lnTo>
                  <a:lnTo>
                    <a:pt x="192" y="109"/>
                  </a:lnTo>
                  <a:lnTo>
                    <a:pt x="192" y="104"/>
                  </a:lnTo>
                  <a:lnTo>
                    <a:pt x="186" y="97"/>
                  </a:lnTo>
                  <a:lnTo>
                    <a:pt x="192" y="85"/>
                  </a:lnTo>
                  <a:lnTo>
                    <a:pt x="180" y="73"/>
                  </a:lnTo>
                  <a:lnTo>
                    <a:pt x="174" y="61"/>
                  </a:lnTo>
                  <a:lnTo>
                    <a:pt x="174" y="55"/>
                  </a:lnTo>
                  <a:lnTo>
                    <a:pt x="174" y="43"/>
                  </a:lnTo>
                  <a:lnTo>
                    <a:pt x="180" y="43"/>
                  </a:lnTo>
                  <a:lnTo>
                    <a:pt x="192" y="31"/>
                  </a:lnTo>
                  <a:lnTo>
                    <a:pt x="198" y="24"/>
                  </a:lnTo>
                  <a:lnTo>
                    <a:pt x="198" y="2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9050" cap="sq">
              <a:solidFill>
                <a:sysClr val="window" lastClr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9" name="Freeform 42"/>
            <p:cNvSpPr>
              <a:spLocks/>
            </p:cNvSpPr>
            <p:nvPr/>
          </p:nvSpPr>
          <p:spPr bwMode="auto">
            <a:xfrm>
              <a:off x="1047" y="1695"/>
              <a:ext cx="770" cy="728"/>
            </a:xfrm>
            <a:custGeom>
              <a:avLst/>
              <a:gdLst>
                <a:gd name="T0" fmla="*/ 71 w 770"/>
                <a:gd name="T1" fmla="*/ 200 h 728"/>
                <a:gd name="T2" fmla="*/ 97 w 770"/>
                <a:gd name="T3" fmla="*/ 158 h 728"/>
                <a:gd name="T4" fmla="*/ 144 w 770"/>
                <a:gd name="T5" fmla="*/ 146 h 728"/>
                <a:gd name="T6" fmla="*/ 175 w 770"/>
                <a:gd name="T7" fmla="*/ 116 h 728"/>
                <a:gd name="T8" fmla="*/ 156 w 770"/>
                <a:gd name="T9" fmla="*/ 104 h 728"/>
                <a:gd name="T10" fmla="*/ 192 w 770"/>
                <a:gd name="T11" fmla="*/ 97 h 728"/>
                <a:gd name="T12" fmla="*/ 216 w 770"/>
                <a:gd name="T13" fmla="*/ 122 h 728"/>
                <a:gd name="T14" fmla="*/ 216 w 770"/>
                <a:gd name="T15" fmla="*/ 104 h 728"/>
                <a:gd name="T16" fmla="*/ 234 w 770"/>
                <a:gd name="T17" fmla="*/ 85 h 728"/>
                <a:gd name="T18" fmla="*/ 246 w 770"/>
                <a:gd name="T19" fmla="*/ 67 h 728"/>
                <a:gd name="T20" fmla="*/ 265 w 770"/>
                <a:gd name="T21" fmla="*/ 31 h 728"/>
                <a:gd name="T22" fmla="*/ 301 w 770"/>
                <a:gd name="T23" fmla="*/ 0 h 728"/>
                <a:gd name="T24" fmla="*/ 355 w 770"/>
                <a:gd name="T25" fmla="*/ 55 h 728"/>
                <a:gd name="T26" fmla="*/ 397 w 770"/>
                <a:gd name="T27" fmla="*/ 55 h 728"/>
                <a:gd name="T28" fmla="*/ 433 w 770"/>
                <a:gd name="T29" fmla="*/ 49 h 728"/>
                <a:gd name="T30" fmla="*/ 475 w 770"/>
                <a:gd name="T31" fmla="*/ 67 h 728"/>
                <a:gd name="T32" fmla="*/ 457 w 770"/>
                <a:gd name="T33" fmla="*/ 104 h 728"/>
                <a:gd name="T34" fmla="*/ 457 w 770"/>
                <a:gd name="T35" fmla="*/ 151 h 728"/>
                <a:gd name="T36" fmla="*/ 523 w 770"/>
                <a:gd name="T37" fmla="*/ 158 h 728"/>
                <a:gd name="T38" fmla="*/ 601 w 770"/>
                <a:gd name="T39" fmla="*/ 165 h 728"/>
                <a:gd name="T40" fmla="*/ 668 w 770"/>
                <a:gd name="T41" fmla="*/ 151 h 728"/>
                <a:gd name="T42" fmla="*/ 673 w 770"/>
                <a:gd name="T43" fmla="*/ 188 h 728"/>
                <a:gd name="T44" fmla="*/ 698 w 770"/>
                <a:gd name="T45" fmla="*/ 219 h 728"/>
                <a:gd name="T46" fmla="*/ 703 w 770"/>
                <a:gd name="T47" fmla="*/ 249 h 728"/>
                <a:gd name="T48" fmla="*/ 727 w 770"/>
                <a:gd name="T49" fmla="*/ 273 h 728"/>
                <a:gd name="T50" fmla="*/ 764 w 770"/>
                <a:gd name="T51" fmla="*/ 292 h 728"/>
                <a:gd name="T52" fmla="*/ 758 w 770"/>
                <a:gd name="T53" fmla="*/ 334 h 728"/>
                <a:gd name="T54" fmla="*/ 715 w 770"/>
                <a:gd name="T55" fmla="*/ 365 h 728"/>
                <a:gd name="T56" fmla="*/ 668 w 770"/>
                <a:gd name="T57" fmla="*/ 339 h 728"/>
                <a:gd name="T58" fmla="*/ 632 w 770"/>
                <a:gd name="T59" fmla="*/ 339 h 728"/>
                <a:gd name="T60" fmla="*/ 577 w 770"/>
                <a:gd name="T61" fmla="*/ 353 h 728"/>
                <a:gd name="T62" fmla="*/ 559 w 770"/>
                <a:gd name="T63" fmla="*/ 395 h 728"/>
                <a:gd name="T64" fmla="*/ 577 w 770"/>
                <a:gd name="T65" fmla="*/ 424 h 728"/>
                <a:gd name="T66" fmla="*/ 583 w 770"/>
                <a:gd name="T67" fmla="*/ 467 h 728"/>
                <a:gd name="T68" fmla="*/ 528 w 770"/>
                <a:gd name="T69" fmla="*/ 504 h 728"/>
                <a:gd name="T70" fmla="*/ 469 w 770"/>
                <a:gd name="T71" fmla="*/ 522 h 728"/>
                <a:gd name="T72" fmla="*/ 445 w 770"/>
                <a:gd name="T73" fmla="*/ 570 h 728"/>
                <a:gd name="T74" fmla="*/ 403 w 770"/>
                <a:gd name="T75" fmla="*/ 595 h 728"/>
                <a:gd name="T76" fmla="*/ 415 w 770"/>
                <a:gd name="T77" fmla="*/ 619 h 728"/>
                <a:gd name="T78" fmla="*/ 384 w 770"/>
                <a:gd name="T79" fmla="*/ 631 h 728"/>
                <a:gd name="T80" fmla="*/ 367 w 770"/>
                <a:gd name="T81" fmla="*/ 668 h 728"/>
                <a:gd name="T82" fmla="*/ 319 w 770"/>
                <a:gd name="T83" fmla="*/ 673 h 728"/>
                <a:gd name="T84" fmla="*/ 265 w 770"/>
                <a:gd name="T85" fmla="*/ 673 h 728"/>
                <a:gd name="T86" fmla="*/ 301 w 770"/>
                <a:gd name="T87" fmla="*/ 685 h 728"/>
                <a:gd name="T88" fmla="*/ 282 w 770"/>
                <a:gd name="T89" fmla="*/ 722 h 728"/>
                <a:gd name="T90" fmla="*/ 258 w 770"/>
                <a:gd name="T91" fmla="*/ 704 h 728"/>
                <a:gd name="T92" fmla="*/ 222 w 770"/>
                <a:gd name="T93" fmla="*/ 673 h 728"/>
                <a:gd name="T94" fmla="*/ 180 w 770"/>
                <a:gd name="T95" fmla="*/ 692 h 728"/>
                <a:gd name="T96" fmla="*/ 168 w 770"/>
                <a:gd name="T97" fmla="*/ 649 h 728"/>
                <a:gd name="T98" fmla="*/ 150 w 770"/>
                <a:gd name="T99" fmla="*/ 624 h 728"/>
                <a:gd name="T100" fmla="*/ 108 w 770"/>
                <a:gd name="T101" fmla="*/ 600 h 728"/>
                <a:gd name="T102" fmla="*/ 59 w 770"/>
                <a:gd name="T103" fmla="*/ 570 h 728"/>
                <a:gd name="T104" fmla="*/ 48 w 770"/>
                <a:gd name="T105" fmla="*/ 565 h 728"/>
                <a:gd name="T106" fmla="*/ 36 w 770"/>
                <a:gd name="T107" fmla="*/ 540 h 728"/>
                <a:gd name="T108" fmla="*/ 24 w 770"/>
                <a:gd name="T109" fmla="*/ 534 h 728"/>
                <a:gd name="T110" fmla="*/ 30 w 770"/>
                <a:gd name="T111" fmla="*/ 497 h 728"/>
                <a:gd name="T112" fmla="*/ 54 w 770"/>
                <a:gd name="T113" fmla="*/ 473 h 728"/>
                <a:gd name="T114" fmla="*/ 59 w 770"/>
                <a:gd name="T115" fmla="*/ 407 h 728"/>
                <a:gd name="T116" fmla="*/ 83 w 770"/>
                <a:gd name="T117" fmla="*/ 377 h 728"/>
                <a:gd name="T118" fmla="*/ 42 w 770"/>
                <a:gd name="T119" fmla="*/ 346 h 728"/>
                <a:gd name="T120" fmla="*/ 59 w 770"/>
                <a:gd name="T121" fmla="*/ 304 h 728"/>
                <a:gd name="T122" fmla="*/ 18 w 770"/>
                <a:gd name="T123" fmla="*/ 297 h 728"/>
                <a:gd name="T124" fmla="*/ 24 w 770"/>
                <a:gd name="T125" fmla="*/ 243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70" h="728">
                  <a:moveTo>
                    <a:pt x="24" y="219"/>
                  </a:moveTo>
                  <a:lnTo>
                    <a:pt x="24" y="212"/>
                  </a:lnTo>
                  <a:lnTo>
                    <a:pt x="36" y="212"/>
                  </a:lnTo>
                  <a:lnTo>
                    <a:pt x="59" y="207"/>
                  </a:lnTo>
                  <a:lnTo>
                    <a:pt x="71" y="200"/>
                  </a:lnTo>
                  <a:lnTo>
                    <a:pt x="71" y="182"/>
                  </a:lnTo>
                  <a:lnTo>
                    <a:pt x="90" y="182"/>
                  </a:lnTo>
                  <a:lnTo>
                    <a:pt x="90" y="177"/>
                  </a:lnTo>
                  <a:lnTo>
                    <a:pt x="97" y="170"/>
                  </a:lnTo>
                  <a:lnTo>
                    <a:pt x="97" y="158"/>
                  </a:lnTo>
                  <a:lnTo>
                    <a:pt x="114" y="158"/>
                  </a:lnTo>
                  <a:lnTo>
                    <a:pt x="120" y="158"/>
                  </a:lnTo>
                  <a:lnTo>
                    <a:pt x="126" y="146"/>
                  </a:lnTo>
                  <a:lnTo>
                    <a:pt x="138" y="151"/>
                  </a:lnTo>
                  <a:lnTo>
                    <a:pt x="144" y="146"/>
                  </a:lnTo>
                  <a:lnTo>
                    <a:pt x="156" y="146"/>
                  </a:lnTo>
                  <a:lnTo>
                    <a:pt x="163" y="146"/>
                  </a:lnTo>
                  <a:lnTo>
                    <a:pt x="163" y="134"/>
                  </a:lnTo>
                  <a:lnTo>
                    <a:pt x="163" y="128"/>
                  </a:lnTo>
                  <a:lnTo>
                    <a:pt x="175" y="116"/>
                  </a:lnTo>
                  <a:lnTo>
                    <a:pt x="175" y="109"/>
                  </a:lnTo>
                  <a:lnTo>
                    <a:pt x="168" y="116"/>
                  </a:lnTo>
                  <a:lnTo>
                    <a:pt x="163" y="109"/>
                  </a:lnTo>
                  <a:lnTo>
                    <a:pt x="168" y="104"/>
                  </a:lnTo>
                  <a:lnTo>
                    <a:pt x="156" y="104"/>
                  </a:lnTo>
                  <a:lnTo>
                    <a:pt x="156" y="97"/>
                  </a:lnTo>
                  <a:lnTo>
                    <a:pt x="168" y="92"/>
                  </a:lnTo>
                  <a:lnTo>
                    <a:pt x="175" y="97"/>
                  </a:lnTo>
                  <a:lnTo>
                    <a:pt x="187" y="97"/>
                  </a:lnTo>
                  <a:lnTo>
                    <a:pt x="192" y="97"/>
                  </a:lnTo>
                  <a:lnTo>
                    <a:pt x="204" y="92"/>
                  </a:lnTo>
                  <a:lnTo>
                    <a:pt x="199" y="109"/>
                  </a:lnTo>
                  <a:lnTo>
                    <a:pt x="204" y="109"/>
                  </a:lnTo>
                  <a:lnTo>
                    <a:pt x="210" y="122"/>
                  </a:lnTo>
                  <a:lnTo>
                    <a:pt x="216" y="122"/>
                  </a:lnTo>
                  <a:lnTo>
                    <a:pt x="222" y="122"/>
                  </a:lnTo>
                  <a:lnTo>
                    <a:pt x="228" y="122"/>
                  </a:lnTo>
                  <a:lnTo>
                    <a:pt x="216" y="109"/>
                  </a:lnTo>
                  <a:lnTo>
                    <a:pt x="210" y="104"/>
                  </a:lnTo>
                  <a:lnTo>
                    <a:pt x="216" y="104"/>
                  </a:lnTo>
                  <a:lnTo>
                    <a:pt x="222" y="104"/>
                  </a:lnTo>
                  <a:lnTo>
                    <a:pt x="228" y="109"/>
                  </a:lnTo>
                  <a:lnTo>
                    <a:pt x="228" y="97"/>
                  </a:lnTo>
                  <a:lnTo>
                    <a:pt x="241" y="97"/>
                  </a:lnTo>
                  <a:lnTo>
                    <a:pt x="234" y="85"/>
                  </a:lnTo>
                  <a:lnTo>
                    <a:pt x="246" y="85"/>
                  </a:lnTo>
                  <a:lnTo>
                    <a:pt x="246" y="80"/>
                  </a:lnTo>
                  <a:lnTo>
                    <a:pt x="241" y="80"/>
                  </a:lnTo>
                  <a:lnTo>
                    <a:pt x="241" y="73"/>
                  </a:lnTo>
                  <a:lnTo>
                    <a:pt x="246" y="67"/>
                  </a:lnTo>
                  <a:lnTo>
                    <a:pt x="253" y="61"/>
                  </a:lnTo>
                  <a:lnTo>
                    <a:pt x="258" y="61"/>
                  </a:lnTo>
                  <a:lnTo>
                    <a:pt x="258" y="49"/>
                  </a:lnTo>
                  <a:lnTo>
                    <a:pt x="258" y="37"/>
                  </a:lnTo>
                  <a:lnTo>
                    <a:pt x="265" y="31"/>
                  </a:lnTo>
                  <a:lnTo>
                    <a:pt x="270" y="31"/>
                  </a:lnTo>
                  <a:lnTo>
                    <a:pt x="282" y="19"/>
                  </a:lnTo>
                  <a:lnTo>
                    <a:pt x="289" y="12"/>
                  </a:lnTo>
                  <a:lnTo>
                    <a:pt x="294" y="0"/>
                  </a:lnTo>
                  <a:lnTo>
                    <a:pt x="301" y="0"/>
                  </a:lnTo>
                  <a:lnTo>
                    <a:pt x="306" y="0"/>
                  </a:lnTo>
                  <a:lnTo>
                    <a:pt x="313" y="12"/>
                  </a:lnTo>
                  <a:lnTo>
                    <a:pt x="331" y="31"/>
                  </a:lnTo>
                  <a:lnTo>
                    <a:pt x="348" y="49"/>
                  </a:lnTo>
                  <a:lnTo>
                    <a:pt x="355" y="55"/>
                  </a:lnTo>
                  <a:lnTo>
                    <a:pt x="367" y="49"/>
                  </a:lnTo>
                  <a:lnTo>
                    <a:pt x="372" y="43"/>
                  </a:lnTo>
                  <a:lnTo>
                    <a:pt x="379" y="31"/>
                  </a:lnTo>
                  <a:lnTo>
                    <a:pt x="384" y="37"/>
                  </a:lnTo>
                  <a:lnTo>
                    <a:pt x="397" y="55"/>
                  </a:lnTo>
                  <a:lnTo>
                    <a:pt x="409" y="49"/>
                  </a:lnTo>
                  <a:lnTo>
                    <a:pt x="409" y="55"/>
                  </a:lnTo>
                  <a:lnTo>
                    <a:pt x="415" y="61"/>
                  </a:lnTo>
                  <a:lnTo>
                    <a:pt x="426" y="55"/>
                  </a:lnTo>
                  <a:lnTo>
                    <a:pt x="433" y="49"/>
                  </a:lnTo>
                  <a:lnTo>
                    <a:pt x="445" y="43"/>
                  </a:lnTo>
                  <a:lnTo>
                    <a:pt x="450" y="49"/>
                  </a:lnTo>
                  <a:lnTo>
                    <a:pt x="457" y="55"/>
                  </a:lnTo>
                  <a:lnTo>
                    <a:pt x="464" y="55"/>
                  </a:lnTo>
                  <a:lnTo>
                    <a:pt x="475" y="67"/>
                  </a:lnTo>
                  <a:lnTo>
                    <a:pt x="481" y="61"/>
                  </a:lnTo>
                  <a:lnTo>
                    <a:pt x="487" y="67"/>
                  </a:lnTo>
                  <a:lnTo>
                    <a:pt x="481" y="73"/>
                  </a:lnTo>
                  <a:lnTo>
                    <a:pt x="469" y="85"/>
                  </a:lnTo>
                  <a:lnTo>
                    <a:pt x="457" y="104"/>
                  </a:lnTo>
                  <a:lnTo>
                    <a:pt x="457" y="109"/>
                  </a:lnTo>
                  <a:lnTo>
                    <a:pt x="464" y="122"/>
                  </a:lnTo>
                  <a:lnTo>
                    <a:pt x="469" y="139"/>
                  </a:lnTo>
                  <a:lnTo>
                    <a:pt x="464" y="146"/>
                  </a:lnTo>
                  <a:lnTo>
                    <a:pt x="457" y="151"/>
                  </a:lnTo>
                  <a:lnTo>
                    <a:pt x="464" y="151"/>
                  </a:lnTo>
                  <a:lnTo>
                    <a:pt x="469" y="151"/>
                  </a:lnTo>
                  <a:lnTo>
                    <a:pt x="487" y="158"/>
                  </a:lnTo>
                  <a:lnTo>
                    <a:pt x="505" y="158"/>
                  </a:lnTo>
                  <a:lnTo>
                    <a:pt x="523" y="158"/>
                  </a:lnTo>
                  <a:lnTo>
                    <a:pt x="542" y="165"/>
                  </a:lnTo>
                  <a:lnTo>
                    <a:pt x="554" y="165"/>
                  </a:lnTo>
                  <a:lnTo>
                    <a:pt x="571" y="165"/>
                  </a:lnTo>
                  <a:lnTo>
                    <a:pt x="589" y="165"/>
                  </a:lnTo>
                  <a:lnTo>
                    <a:pt x="601" y="165"/>
                  </a:lnTo>
                  <a:lnTo>
                    <a:pt x="613" y="151"/>
                  </a:lnTo>
                  <a:lnTo>
                    <a:pt x="632" y="139"/>
                  </a:lnTo>
                  <a:lnTo>
                    <a:pt x="637" y="128"/>
                  </a:lnTo>
                  <a:lnTo>
                    <a:pt x="661" y="146"/>
                  </a:lnTo>
                  <a:lnTo>
                    <a:pt x="668" y="151"/>
                  </a:lnTo>
                  <a:lnTo>
                    <a:pt x="661" y="158"/>
                  </a:lnTo>
                  <a:lnTo>
                    <a:pt x="668" y="165"/>
                  </a:lnTo>
                  <a:lnTo>
                    <a:pt x="668" y="170"/>
                  </a:lnTo>
                  <a:lnTo>
                    <a:pt x="668" y="177"/>
                  </a:lnTo>
                  <a:lnTo>
                    <a:pt x="673" y="188"/>
                  </a:lnTo>
                  <a:lnTo>
                    <a:pt x="673" y="195"/>
                  </a:lnTo>
                  <a:lnTo>
                    <a:pt x="685" y="200"/>
                  </a:lnTo>
                  <a:lnTo>
                    <a:pt x="680" y="212"/>
                  </a:lnTo>
                  <a:lnTo>
                    <a:pt x="680" y="219"/>
                  </a:lnTo>
                  <a:lnTo>
                    <a:pt x="698" y="219"/>
                  </a:lnTo>
                  <a:lnTo>
                    <a:pt x="703" y="231"/>
                  </a:lnTo>
                  <a:lnTo>
                    <a:pt x="703" y="243"/>
                  </a:lnTo>
                  <a:lnTo>
                    <a:pt x="715" y="243"/>
                  </a:lnTo>
                  <a:lnTo>
                    <a:pt x="715" y="255"/>
                  </a:lnTo>
                  <a:lnTo>
                    <a:pt x="703" y="249"/>
                  </a:lnTo>
                  <a:lnTo>
                    <a:pt x="703" y="255"/>
                  </a:lnTo>
                  <a:lnTo>
                    <a:pt x="710" y="261"/>
                  </a:lnTo>
                  <a:lnTo>
                    <a:pt x="715" y="267"/>
                  </a:lnTo>
                  <a:lnTo>
                    <a:pt x="722" y="273"/>
                  </a:lnTo>
                  <a:lnTo>
                    <a:pt x="727" y="273"/>
                  </a:lnTo>
                  <a:lnTo>
                    <a:pt x="746" y="267"/>
                  </a:lnTo>
                  <a:lnTo>
                    <a:pt x="751" y="285"/>
                  </a:lnTo>
                  <a:lnTo>
                    <a:pt x="751" y="292"/>
                  </a:lnTo>
                  <a:lnTo>
                    <a:pt x="758" y="297"/>
                  </a:lnTo>
                  <a:lnTo>
                    <a:pt x="764" y="292"/>
                  </a:lnTo>
                  <a:lnTo>
                    <a:pt x="770" y="304"/>
                  </a:lnTo>
                  <a:lnTo>
                    <a:pt x="758" y="309"/>
                  </a:lnTo>
                  <a:lnTo>
                    <a:pt x="758" y="316"/>
                  </a:lnTo>
                  <a:lnTo>
                    <a:pt x="758" y="328"/>
                  </a:lnTo>
                  <a:lnTo>
                    <a:pt x="758" y="334"/>
                  </a:lnTo>
                  <a:lnTo>
                    <a:pt x="758" y="346"/>
                  </a:lnTo>
                  <a:lnTo>
                    <a:pt x="746" y="346"/>
                  </a:lnTo>
                  <a:lnTo>
                    <a:pt x="734" y="358"/>
                  </a:lnTo>
                  <a:lnTo>
                    <a:pt x="715" y="358"/>
                  </a:lnTo>
                  <a:lnTo>
                    <a:pt x="715" y="365"/>
                  </a:lnTo>
                  <a:lnTo>
                    <a:pt x="715" y="370"/>
                  </a:lnTo>
                  <a:lnTo>
                    <a:pt x="722" y="377"/>
                  </a:lnTo>
                  <a:lnTo>
                    <a:pt x="715" y="382"/>
                  </a:lnTo>
                  <a:lnTo>
                    <a:pt x="685" y="358"/>
                  </a:lnTo>
                  <a:lnTo>
                    <a:pt x="668" y="339"/>
                  </a:lnTo>
                  <a:lnTo>
                    <a:pt x="661" y="346"/>
                  </a:lnTo>
                  <a:lnTo>
                    <a:pt x="661" y="353"/>
                  </a:lnTo>
                  <a:lnTo>
                    <a:pt x="649" y="353"/>
                  </a:lnTo>
                  <a:lnTo>
                    <a:pt x="637" y="353"/>
                  </a:lnTo>
                  <a:lnTo>
                    <a:pt x="632" y="339"/>
                  </a:lnTo>
                  <a:lnTo>
                    <a:pt x="632" y="328"/>
                  </a:lnTo>
                  <a:lnTo>
                    <a:pt x="620" y="316"/>
                  </a:lnTo>
                  <a:lnTo>
                    <a:pt x="607" y="322"/>
                  </a:lnTo>
                  <a:lnTo>
                    <a:pt x="595" y="339"/>
                  </a:lnTo>
                  <a:lnTo>
                    <a:pt x="577" y="353"/>
                  </a:lnTo>
                  <a:lnTo>
                    <a:pt x="583" y="370"/>
                  </a:lnTo>
                  <a:lnTo>
                    <a:pt x="583" y="377"/>
                  </a:lnTo>
                  <a:lnTo>
                    <a:pt x="571" y="388"/>
                  </a:lnTo>
                  <a:lnTo>
                    <a:pt x="566" y="382"/>
                  </a:lnTo>
                  <a:lnTo>
                    <a:pt x="559" y="395"/>
                  </a:lnTo>
                  <a:lnTo>
                    <a:pt x="554" y="400"/>
                  </a:lnTo>
                  <a:lnTo>
                    <a:pt x="554" y="407"/>
                  </a:lnTo>
                  <a:lnTo>
                    <a:pt x="571" y="419"/>
                  </a:lnTo>
                  <a:lnTo>
                    <a:pt x="566" y="424"/>
                  </a:lnTo>
                  <a:lnTo>
                    <a:pt x="577" y="424"/>
                  </a:lnTo>
                  <a:lnTo>
                    <a:pt x="583" y="431"/>
                  </a:lnTo>
                  <a:lnTo>
                    <a:pt x="589" y="431"/>
                  </a:lnTo>
                  <a:lnTo>
                    <a:pt x="583" y="438"/>
                  </a:lnTo>
                  <a:lnTo>
                    <a:pt x="583" y="455"/>
                  </a:lnTo>
                  <a:lnTo>
                    <a:pt x="583" y="467"/>
                  </a:lnTo>
                  <a:lnTo>
                    <a:pt x="577" y="473"/>
                  </a:lnTo>
                  <a:lnTo>
                    <a:pt x="566" y="473"/>
                  </a:lnTo>
                  <a:lnTo>
                    <a:pt x="559" y="480"/>
                  </a:lnTo>
                  <a:lnTo>
                    <a:pt x="542" y="492"/>
                  </a:lnTo>
                  <a:lnTo>
                    <a:pt x="528" y="504"/>
                  </a:lnTo>
                  <a:lnTo>
                    <a:pt x="499" y="504"/>
                  </a:lnTo>
                  <a:lnTo>
                    <a:pt x="493" y="516"/>
                  </a:lnTo>
                  <a:lnTo>
                    <a:pt x="481" y="510"/>
                  </a:lnTo>
                  <a:lnTo>
                    <a:pt x="475" y="510"/>
                  </a:lnTo>
                  <a:lnTo>
                    <a:pt x="469" y="522"/>
                  </a:lnTo>
                  <a:lnTo>
                    <a:pt x="475" y="534"/>
                  </a:lnTo>
                  <a:lnTo>
                    <a:pt x="469" y="553"/>
                  </a:lnTo>
                  <a:lnTo>
                    <a:pt x="464" y="570"/>
                  </a:lnTo>
                  <a:lnTo>
                    <a:pt x="450" y="577"/>
                  </a:lnTo>
                  <a:lnTo>
                    <a:pt x="445" y="570"/>
                  </a:lnTo>
                  <a:lnTo>
                    <a:pt x="433" y="565"/>
                  </a:lnTo>
                  <a:lnTo>
                    <a:pt x="426" y="558"/>
                  </a:lnTo>
                  <a:lnTo>
                    <a:pt x="421" y="565"/>
                  </a:lnTo>
                  <a:lnTo>
                    <a:pt x="409" y="565"/>
                  </a:lnTo>
                  <a:lnTo>
                    <a:pt x="403" y="595"/>
                  </a:lnTo>
                  <a:lnTo>
                    <a:pt x="403" y="600"/>
                  </a:lnTo>
                  <a:lnTo>
                    <a:pt x="421" y="600"/>
                  </a:lnTo>
                  <a:lnTo>
                    <a:pt x="426" y="612"/>
                  </a:lnTo>
                  <a:lnTo>
                    <a:pt x="421" y="619"/>
                  </a:lnTo>
                  <a:lnTo>
                    <a:pt x="415" y="619"/>
                  </a:lnTo>
                  <a:lnTo>
                    <a:pt x="409" y="631"/>
                  </a:lnTo>
                  <a:lnTo>
                    <a:pt x="403" y="638"/>
                  </a:lnTo>
                  <a:lnTo>
                    <a:pt x="397" y="624"/>
                  </a:lnTo>
                  <a:lnTo>
                    <a:pt x="391" y="631"/>
                  </a:lnTo>
                  <a:lnTo>
                    <a:pt x="384" y="631"/>
                  </a:lnTo>
                  <a:lnTo>
                    <a:pt x="397" y="649"/>
                  </a:lnTo>
                  <a:lnTo>
                    <a:pt x="397" y="655"/>
                  </a:lnTo>
                  <a:lnTo>
                    <a:pt x="384" y="655"/>
                  </a:lnTo>
                  <a:lnTo>
                    <a:pt x="379" y="655"/>
                  </a:lnTo>
                  <a:lnTo>
                    <a:pt x="367" y="668"/>
                  </a:lnTo>
                  <a:lnTo>
                    <a:pt x="355" y="661"/>
                  </a:lnTo>
                  <a:lnTo>
                    <a:pt x="348" y="673"/>
                  </a:lnTo>
                  <a:lnTo>
                    <a:pt x="336" y="661"/>
                  </a:lnTo>
                  <a:lnTo>
                    <a:pt x="324" y="673"/>
                  </a:lnTo>
                  <a:lnTo>
                    <a:pt x="319" y="673"/>
                  </a:lnTo>
                  <a:lnTo>
                    <a:pt x="313" y="673"/>
                  </a:lnTo>
                  <a:lnTo>
                    <a:pt x="313" y="661"/>
                  </a:lnTo>
                  <a:lnTo>
                    <a:pt x="306" y="655"/>
                  </a:lnTo>
                  <a:lnTo>
                    <a:pt x="270" y="668"/>
                  </a:lnTo>
                  <a:lnTo>
                    <a:pt x="265" y="673"/>
                  </a:lnTo>
                  <a:lnTo>
                    <a:pt x="277" y="680"/>
                  </a:lnTo>
                  <a:lnTo>
                    <a:pt x="277" y="692"/>
                  </a:lnTo>
                  <a:lnTo>
                    <a:pt x="289" y="692"/>
                  </a:lnTo>
                  <a:lnTo>
                    <a:pt x="294" y="692"/>
                  </a:lnTo>
                  <a:lnTo>
                    <a:pt x="301" y="685"/>
                  </a:lnTo>
                  <a:lnTo>
                    <a:pt x="306" y="692"/>
                  </a:lnTo>
                  <a:lnTo>
                    <a:pt x="301" y="697"/>
                  </a:lnTo>
                  <a:lnTo>
                    <a:pt x="289" y="704"/>
                  </a:lnTo>
                  <a:lnTo>
                    <a:pt x="289" y="716"/>
                  </a:lnTo>
                  <a:lnTo>
                    <a:pt x="282" y="722"/>
                  </a:lnTo>
                  <a:lnTo>
                    <a:pt x="270" y="728"/>
                  </a:lnTo>
                  <a:lnTo>
                    <a:pt x="265" y="728"/>
                  </a:lnTo>
                  <a:lnTo>
                    <a:pt x="270" y="716"/>
                  </a:lnTo>
                  <a:lnTo>
                    <a:pt x="258" y="710"/>
                  </a:lnTo>
                  <a:lnTo>
                    <a:pt x="258" y="704"/>
                  </a:lnTo>
                  <a:lnTo>
                    <a:pt x="265" y="697"/>
                  </a:lnTo>
                  <a:lnTo>
                    <a:pt x="258" y="692"/>
                  </a:lnTo>
                  <a:lnTo>
                    <a:pt x="246" y="692"/>
                  </a:lnTo>
                  <a:lnTo>
                    <a:pt x="234" y="680"/>
                  </a:lnTo>
                  <a:lnTo>
                    <a:pt x="222" y="673"/>
                  </a:lnTo>
                  <a:lnTo>
                    <a:pt x="199" y="692"/>
                  </a:lnTo>
                  <a:lnTo>
                    <a:pt x="192" y="704"/>
                  </a:lnTo>
                  <a:lnTo>
                    <a:pt x="187" y="697"/>
                  </a:lnTo>
                  <a:lnTo>
                    <a:pt x="192" y="685"/>
                  </a:lnTo>
                  <a:lnTo>
                    <a:pt x="180" y="692"/>
                  </a:lnTo>
                  <a:lnTo>
                    <a:pt x="156" y="680"/>
                  </a:lnTo>
                  <a:lnTo>
                    <a:pt x="156" y="673"/>
                  </a:lnTo>
                  <a:lnTo>
                    <a:pt x="163" y="661"/>
                  </a:lnTo>
                  <a:lnTo>
                    <a:pt x="168" y="655"/>
                  </a:lnTo>
                  <a:lnTo>
                    <a:pt x="168" y="649"/>
                  </a:lnTo>
                  <a:lnTo>
                    <a:pt x="156" y="643"/>
                  </a:lnTo>
                  <a:lnTo>
                    <a:pt x="163" y="638"/>
                  </a:lnTo>
                  <a:lnTo>
                    <a:pt x="150" y="638"/>
                  </a:lnTo>
                  <a:lnTo>
                    <a:pt x="150" y="631"/>
                  </a:lnTo>
                  <a:lnTo>
                    <a:pt x="150" y="624"/>
                  </a:lnTo>
                  <a:lnTo>
                    <a:pt x="138" y="619"/>
                  </a:lnTo>
                  <a:lnTo>
                    <a:pt x="138" y="612"/>
                  </a:lnTo>
                  <a:lnTo>
                    <a:pt x="132" y="600"/>
                  </a:lnTo>
                  <a:lnTo>
                    <a:pt x="120" y="595"/>
                  </a:lnTo>
                  <a:lnTo>
                    <a:pt x="108" y="600"/>
                  </a:lnTo>
                  <a:lnTo>
                    <a:pt x="90" y="607"/>
                  </a:lnTo>
                  <a:lnTo>
                    <a:pt x="83" y="600"/>
                  </a:lnTo>
                  <a:lnTo>
                    <a:pt x="71" y="589"/>
                  </a:lnTo>
                  <a:lnTo>
                    <a:pt x="59" y="577"/>
                  </a:lnTo>
                  <a:lnTo>
                    <a:pt x="59" y="570"/>
                  </a:lnTo>
                  <a:lnTo>
                    <a:pt x="59" y="565"/>
                  </a:lnTo>
                  <a:lnTo>
                    <a:pt x="66" y="565"/>
                  </a:lnTo>
                  <a:lnTo>
                    <a:pt x="59" y="565"/>
                  </a:lnTo>
                  <a:lnTo>
                    <a:pt x="42" y="565"/>
                  </a:lnTo>
                  <a:lnTo>
                    <a:pt x="48" y="565"/>
                  </a:lnTo>
                  <a:lnTo>
                    <a:pt x="36" y="565"/>
                  </a:lnTo>
                  <a:lnTo>
                    <a:pt x="48" y="553"/>
                  </a:lnTo>
                  <a:lnTo>
                    <a:pt x="30" y="553"/>
                  </a:lnTo>
                  <a:lnTo>
                    <a:pt x="42" y="540"/>
                  </a:lnTo>
                  <a:lnTo>
                    <a:pt x="36" y="540"/>
                  </a:lnTo>
                  <a:lnTo>
                    <a:pt x="36" y="534"/>
                  </a:lnTo>
                  <a:lnTo>
                    <a:pt x="30" y="540"/>
                  </a:lnTo>
                  <a:lnTo>
                    <a:pt x="30" y="534"/>
                  </a:lnTo>
                  <a:lnTo>
                    <a:pt x="24" y="540"/>
                  </a:lnTo>
                  <a:lnTo>
                    <a:pt x="24" y="534"/>
                  </a:lnTo>
                  <a:lnTo>
                    <a:pt x="18" y="534"/>
                  </a:lnTo>
                  <a:lnTo>
                    <a:pt x="12" y="534"/>
                  </a:lnTo>
                  <a:lnTo>
                    <a:pt x="18" y="522"/>
                  </a:lnTo>
                  <a:lnTo>
                    <a:pt x="24" y="497"/>
                  </a:lnTo>
                  <a:lnTo>
                    <a:pt x="30" y="497"/>
                  </a:lnTo>
                  <a:lnTo>
                    <a:pt x="42" y="504"/>
                  </a:lnTo>
                  <a:lnTo>
                    <a:pt x="48" y="497"/>
                  </a:lnTo>
                  <a:lnTo>
                    <a:pt x="48" y="485"/>
                  </a:lnTo>
                  <a:lnTo>
                    <a:pt x="54" y="480"/>
                  </a:lnTo>
                  <a:lnTo>
                    <a:pt x="54" y="473"/>
                  </a:lnTo>
                  <a:lnTo>
                    <a:pt x="59" y="461"/>
                  </a:lnTo>
                  <a:lnTo>
                    <a:pt x="66" y="449"/>
                  </a:lnTo>
                  <a:lnTo>
                    <a:pt x="66" y="438"/>
                  </a:lnTo>
                  <a:lnTo>
                    <a:pt x="66" y="419"/>
                  </a:lnTo>
                  <a:lnTo>
                    <a:pt x="59" y="407"/>
                  </a:lnTo>
                  <a:lnTo>
                    <a:pt x="66" y="395"/>
                  </a:lnTo>
                  <a:lnTo>
                    <a:pt x="71" y="395"/>
                  </a:lnTo>
                  <a:lnTo>
                    <a:pt x="83" y="388"/>
                  </a:lnTo>
                  <a:lnTo>
                    <a:pt x="90" y="395"/>
                  </a:lnTo>
                  <a:lnTo>
                    <a:pt x="83" y="377"/>
                  </a:lnTo>
                  <a:lnTo>
                    <a:pt x="83" y="365"/>
                  </a:lnTo>
                  <a:lnTo>
                    <a:pt x="71" y="358"/>
                  </a:lnTo>
                  <a:lnTo>
                    <a:pt x="66" y="358"/>
                  </a:lnTo>
                  <a:lnTo>
                    <a:pt x="54" y="358"/>
                  </a:lnTo>
                  <a:lnTo>
                    <a:pt x="42" y="346"/>
                  </a:lnTo>
                  <a:lnTo>
                    <a:pt x="48" y="339"/>
                  </a:lnTo>
                  <a:lnTo>
                    <a:pt x="48" y="328"/>
                  </a:lnTo>
                  <a:lnTo>
                    <a:pt x="54" y="322"/>
                  </a:lnTo>
                  <a:lnTo>
                    <a:pt x="59" y="316"/>
                  </a:lnTo>
                  <a:lnTo>
                    <a:pt x="59" y="304"/>
                  </a:lnTo>
                  <a:lnTo>
                    <a:pt x="54" y="297"/>
                  </a:lnTo>
                  <a:lnTo>
                    <a:pt x="48" y="304"/>
                  </a:lnTo>
                  <a:lnTo>
                    <a:pt x="36" y="316"/>
                  </a:lnTo>
                  <a:lnTo>
                    <a:pt x="24" y="309"/>
                  </a:lnTo>
                  <a:lnTo>
                    <a:pt x="18" y="297"/>
                  </a:lnTo>
                  <a:lnTo>
                    <a:pt x="5" y="285"/>
                  </a:lnTo>
                  <a:lnTo>
                    <a:pt x="0" y="273"/>
                  </a:lnTo>
                  <a:lnTo>
                    <a:pt x="0" y="267"/>
                  </a:lnTo>
                  <a:lnTo>
                    <a:pt x="12" y="255"/>
                  </a:lnTo>
                  <a:lnTo>
                    <a:pt x="24" y="243"/>
                  </a:lnTo>
                  <a:lnTo>
                    <a:pt x="30" y="231"/>
                  </a:lnTo>
                  <a:lnTo>
                    <a:pt x="24" y="219"/>
                  </a:lnTo>
                  <a:lnTo>
                    <a:pt x="24" y="21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9050" cap="sq">
              <a:solidFill>
                <a:sysClr val="window" lastClr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42066" y="1989629"/>
            <a:ext cx="1379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ru-RU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Торопецкий</a:t>
            </a:r>
            <a:endParaRPr lang="ru-RU" sz="1200" dirty="0">
              <a:solidFill>
                <a:prstClr val="black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159247" y="1606834"/>
            <a:ext cx="163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ru-RU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Андреапольский</a:t>
            </a:r>
            <a:endParaRPr lang="ru-RU" sz="1200" dirty="0">
              <a:solidFill>
                <a:prstClr val="black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568823" y="1232045"/>
            <a:ext cx="163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ru-RU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Пеновский</a:t>
            </a:r>
            <a:endParaRPr lang="ru-RU" sz="1200" dirty="0">
              <a:solidFill>
                <a:prstClr val="black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620979" y="1018294"/>
            <a:ext cx="163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ru-RU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Осташковский</a:t>
            </a:r>
            <a:endParaRPr lang="ru-RU" sz="1200" dirty="0">
              <a:solidFill>
                <a:prstClr val="black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433824" y="3002040"/>
            <a:ext cx="163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ru-RU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Западнодвинский</a:t>
            </a:r>
            <a:endParaRPr lang="ru-RU" sz="1200" dirty="0">
              <a:solidFill>
                <a:prstClr val="black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545657" y="3593660"/>
            <a:ext cx="163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ru-RU" sz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Жарковский</a:t>
            </a:r>
            <a:endParaRPr lang="ru-RU" sz="1200" dirty="0">
              <a:solidFill>
                <a:prstClr val="black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46152" y="4132608"/>
            <a:ext cx="163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ru-RU" sz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Бельский</a:t>
            </a:r>
            <a:endParaRPr lang="ru-RU" sz="1200" dirty="0">
              <a:solidFill>
                <a:prstClr val="black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185948" y="3502854"/>
            <a:ext cx="163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ru-RU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Оленинский</a:t>
            </a:r>
            <a:endParaRPr lang="ru-RU" sz="1200" dirty="0">
              <a:solidFill>
                <a:prstClr val="black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57774" y="3217669"/>
            <a:ext cx="163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ru-RU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Нелидовский</a:t>
            </a:r>
            <a:endParaRPr lang="ru-RU" sz="1200" dirty="0">
              <a:solidFill>
                <a:prstClr val="black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658985" y="2341233"/>
            <a:ext cx="163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ru-RU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Селижаровский</a:t>
            </a:r>
            <a:endParaRPr lang="ru-RU" sz="1200" dirty="0">
              <a:solidFill>
                <a:prstClr val="black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065082" y="3360206"/>
            <a:ext cx="163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ru-RU" sz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Ржевский</a:t>
            </a:r>
            <a:endParaRPr lang="ru-RU" sz="1200" dirty="0">
              <a:solidFill>
                <a:prstClr val="black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1" name="Прямоугольник 100"/>
          <p:cNvSpPr/>
          <p:nvPr/>
        </p:nvSpPr>
        <p:spPr>
          <a:xfrm>
            <a:off x="5055075" y="697597"/>
            <a:ext cx="1671763" cy="331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Новгородская </a:t>
            </a:r>
          </a:p>
          <a:p>
            <a:pPr algn="ctr">
              <a:defRPr/>
            </a:pPr>
            <a:r>
              <a:rPr lang="ru-RU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3014938" y="3046447"/>
            <a:ext cx="1327128" cy="331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Псковская</a:t>
            </a:r>
          </a:p>
          <a:p>
            <a:pPr algn="ctr">
              <a:defRPr/>
            </a:pPr>
            <a:r>
              <a:rPr lang="ru-RU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6505812" y="4681671"/>
            <a:ext cx="2240136" cy="331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Смоленская область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950277" y="1403722"/>
            <a:ext cx="2349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ООО </a:t>
            </a:r>
            <a:r>
              <a:rPr lang="ru-RU" sz="1400" b="1" dirty="0" err="1" smtClean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Дискавери</a:t>
            </a:r>
            <a:r>
              <a:rPr lang="ru-RU" sz="1400" b="1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-</a:t>
            </a:r>
            <a:r>
              <a:rPr lang="ru-RU" sz="1400" b="1" dirty="0" smtClean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Пено»</a:t>
            </a:r>
            <a:endParaRPr lang="ru-RU" sz="1400" b="1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Скругленный прямоугольник 106"/>
          <p:cNvSpPr/>
          <p:nvPr/>
        </p:nvSpPr>
        <p:spPr>
          <a:xfrm>
            <a:off x="6405366" y="1899890"/>
            <a:ext cx="200892" cy="199411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08" name="Скругленный прямоугольник 107"/>
          <p:cNvSpPr/>
          <p:nvPr/>
        </p:nvSpPr>
        <p:spPr>
          <a:xfrm>
            <a:off x="7243571" y="1239370"/>
            <a:ext cx="196411" cy="18513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  <p:pic>
        <p:nvPicPr>
          <p:cNvPr id="10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134" y="1727318"/>
            <a:ext cx="259298" cy="224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287" y="1286995"/>
            <a:ext cx="240886" cy="211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922" y="1726344"/>
            <a:ext cx="240886" cy="211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Скругленный прямоугольник 111"/>
          <p:cNvSpPr/>
          <p:nvPr/>
        </p:nvSpPr>
        <p:spPr>
          <a:xfrm>
            <a:off x="7268638" y="2775161"/>
            <a:ext cx="212650" cy="19870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pic>
        <p:nvPicPr>
          <p:cNvPr id="11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694" y="2602569"/>
            <a:ext cx="259298" cy="224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845" y="2602569"/>
            <a:ext cx="240886" cy="211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" name="Скругленный прямоугольник 132"/>
          <p:cNvSpPr/>
          <p:nvPr/>
        </p:nvSpPr>
        <p:spPr>
          <a:xfrm>
            <a:off x="7804944" y="3729875"/>
            <a:ext cx="217921" cy="181701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34" name="Скругленный прямоугольник 133"/>
          <p:cNvSpPr/>
          <p:nvPr/>
        </p:nvSpPr>
        <p:spPr>
          <a:xfrm>
            <a:off x="5443498" y="1968000"/>
            <a:ext cx="196218" cy="20752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35" name="Скругленный прямоугольник 134"/>
          <p:cNvSpPr/>
          <p:nvPr/>
        </p:nvSpPr>
        <p:spPr>
          <a:xfrm>
            <a:off x="4767888" y="2288112"/>
            <a:ext cx="183634" cy="19221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r>
          </a:p>
        </p:txBody>
      </p:sp>
      <p:sp>
        <p:nvSpPr>
          <p:cNvPr id="136" name="Блок-схема: объединение 135"/>
          <p:cNvSpPr/>
          <p:nvPr/>
        </p:nvSpPr>
        <p:spPr>
          <a:xfrm>
            <a:off x="5639716" y="1959819"/>
            <a:ext cx="163447" cy="139482"/>
          </a:xfrm>
          <a:prstGeom prst="flowChartMerge">
            <a:avLst/>
          </a:prstGeom>
          <a:solidFill>
            <a:schemeClr val="tx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600"/>
          </a:p>
        </p:txBody>
      </p:sp>
      <p:pic>
        <p:nvPicPr>
          <p:cNvPr id="13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952" y="3390358"/>
            <a:ext cx="259298" cy="224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TextBox 137"/>
          <p:cNvSpPr txBox="1"/>
          <p:nvPr/>
        </p:nvSpPr>
        <p:spPr>
          <a:xfrm>
            <a:off x="4127287" y="3140540"/>
            <a:ext cx="169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ООО «Сияние»</a:t>
            </a:r>
            <a:endParaRPr lang="ru-RU" sz="1400" b="1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pic>
        <p:nvPicPr>
          <p:cNvPr id="139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089" y="3388801"/>
            <a:ext cx="240886" cy="211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0" name="Скругленный прямоугольник 139"/>
          <p:cNvSpPr/>
          <p:nvPr/>
        </p:nvSpPr>
        <p:spPr>
          <a:xfrm>
            <a:off x="4447504" y="3487020"/>
            <a:ext cx="232654" cy="20514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</a:p>
        </p:txBody>
      </p:sp>
      <p:pic>
        <p:nvPicPr>
          <p:cNvPr id="141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621" y="3377858"/>
            <a:ext cx="240886" cy="211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" name="Скругленный прямоугольник 141"/>
          <p:cNvSpPr/>
          <p:nvPr/>
        </p:nvSpPr>
        <p:spPr>
          <a:xfrm>
            <a:off x="5189647" y="3830825"/>
            <a:ext cx="228948" cy="187295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43" name="Скругленный прямоугольник 142"/>
          <p:cNvSpPr/>
          <p:nvPr/>
        </p:nvSpPr>
        <p:spPr>
          <a:xfrm>
            <a:off x="5926246" y="4409607"/>
            <a:ext cx="226847" cy="18729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148" name="Прямоугольник 147"/>
          <p:cNvSpPr/>
          <p:nvPr/>
        </p:nvSpPr>
        <p:spPr>
          <a:xfrm>
            <a:off x="5280738" y="3329428"/>
            <a:ext cx="24987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1400" b="1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АО «</a:t>
            </a:r>
            <a:r>
              <a:rPr lang="ru-RU" altLang="ru-RU" sz="1400" b="1" dirty="0" err="1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Нелидовский</a:t>
            </a:r>
            <a:r>
              <a:rPr lang="ru-RU" altLang="ru-RU" sz="1400" b="1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ДОК»</a:t>
            </a:r>
            <a:endParaRPr lang="ru-RU" sz="1400" b="1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pic>
        <p:nvPicPr>
          <p:cNvPr id="1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25" y="3595931"/>
            <a:ext cx="2682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47" y="3595931"/>
            <a:ext cx="2682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1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944" y="3593660"/>
            <a:ext cx="249237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Скругленный прямоугольник 151"/>
          <p:cNvSpPr/>
          <p:nvPr/>
        </p:nvSpPr>
        <p:spPr>
          <a:xfrm>
            <a:off x="5950277" y="3774898"/>
            <a:ext cx="243107" cy="243222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ru-RU" sz="1200" b="1" dirty="0">
                <a:solidFill>
                  <a:schemeClr val="tx1"/>
                </a:solidFill>
              </a:rPr>
              <a:t>60</a:t>
            </a:r>
          </a:p>
        </p:txBody>
      </p:sp>
      <p:pic>
        <p:nvPicPr>
          <p:cNvPr id="1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026" y="4599283"/>
            <a:ext cx="2682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11" y="4596901"/>
            <a:ext cx="249237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015" y="4596901"/>
            <a:ext cx="249237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" name="Скругленный прямоугольник 155"/>
          <p:cNvSpPr/>
          <p:nvPr/>
        </p:nvSpPr>
        <p:spPr>
          <a:xfrm>
            <a:off x="7028971" y="3809002"/>
            <a:ext cx="214599" cy="19704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pic>
        <p:nvPicPr>
          <p:cNvPr id="157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253" y="3786971"/>
            <a:ext cx="249237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TextBox 157"/>
          <p:cNvSpPr txBox="1"/>
          <p:nvPr/>
        </p:nvSpPr>
        <p:spPr>
          <a:xfrm>
            <a:off x="497973" y="3782850"/>
            <a:ext cx="3659618" cy="1092607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Производственные мощности </a:t>
            </a:r>
            <a:r>
              <a:rPr lang="ru-RU" sz="1300" dirty="0" smtClean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выхода готовой продукции</a:t>
            </a:r>
            <a:r>
              <a:rPr lang="ru-RU" sz="1300" b="1" dirty="0" smtClean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ru-RU" sz="13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620 </a:t>
            </a:r>
            <a:r>
              <a:rPr lang="ru-RU" sz="13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тыс</a:t>
            </a:r>
            <a:r>
              <a:rPr lang="ru-RU" sz="13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. </a:t>
            </a:r>
            <a:r>
              <a:rPr lang="ru-RU" sz="13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кбм</a:t>
            </a:r>
            <a:r>
              <a:rPr lang="ru-RU" sz="13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. </a:t>
            </a:r>
          </a:p>
          <a:p>
            <a:pPr algn="ctr"/>
            <a:r>
              <a:rPr lang="ru-RU" sz="13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Заготовка древесины:</a:t>
            </a:r>
          </a:p>
          <a:p>
            <a:pPr algn="ctr"/>
            <a:r>
              <a:rPr lang="ru-RU" sz="13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23</a:t>
            </a:r>
            <a:r>
              <a:rPr lang="ru-RU" sz="1300" b="1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ru-RU" sz="13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арендатора лесных участков, допустимый объем заготовки</a:t>
            </a:r>
            <a:r>
              <a:rPr lang="ru-RU" sz="1300" b="1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ru-RU" sz="13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1983,7 тыс. </a:t>
            </a:r>
            <a:r>
              <a:rPr lang="ru-RU" sz="13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кбм</a:t>
            </a:r>
            <a:r>
              <a:rPr lang="ru-RU" sz="13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59" name="Выноска с четырьмя стрелками 158"/>
          <p:cNvSpPr/>
          <p:nvPr/>
        </p:nvSpPr>
        <p:spPr>
          <a:xfrm>
            <a:off x="3977345" y="955096"/>
            <a:ext cx="4634431" cy="4125787"/>
          </a:xfrm>
          <a:prstGeom prst="quadArrowCallou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3230" y="2674772"/>
            <a:ext cx="218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- 800 тыс.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кбм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2" name="Блок-схема: объединение 71"/>
          <p:cNvSpPr/>
          <p:nvPr/>
        </p:nvSpPr>
        <p:spPr>
          <a:xfrm>
            <a:off x="5471260" y="2224632"/>
            <a:ext cx="140693" cy="124981"/>
          </a:xfrm>
          <a:prstGeom prst="flowChartMerg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9077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36905" y="4809936"/>
            <a:ext cx="2057400" cy="273844"/>
          </a:xfrm>
        </p:spPr>
        <p:txBody>
          <a:bodyPr/>
          <a:lstStyle/>
          <a:p>
            <a:fld id="{A5E29724-5EEC-46F0-939F-EA6642CE3609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0"/>
          <p:cNvSpPr txBox="1">
            <a:spLocks/>
          </p:cNvSpPr>
          <p:nvPr/>
        </p:nvSpPr>
        <p:spPr bwMode="auto">
          <a:xfrm>
            <a:off x="733404" y="191049"/>
            <a:ext cx="8360901" cy="658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КОНЦЕПЦИЯ РАЗВИТИЯ ЛЕСОПРОМЫШЛЕННОГО КОМПЛЕКСА ТВЕРСКОЙ ОБЛАСТИ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42723" y="136294"/>
            <a:ext cx="710500" cy="882000"/>
          </a:xfrm>
          <a:prstGeom prst="rect">
            <a:avLst/>
          </a:prstGeom>
          <a:noFill/>
        </p:spPr>
      </p:pic>
      <p:sp>
        <p:nvSpPr>
          <p:cNvPr id="5" name="Скругленный прямоугольник 4"/>
          <p:cNvSpPr/>
          <p:nvPr/>
        </p:nvSpPr>
        <p:spPr>
          <a:xfrm>
            <a:off x="960345" y="1591652"/>
            <a:ext cx="7698625" cy="684443"/>
          </a:xfrm>
          <a:prstGeom prst="roundRect">
            <a:avLst/>
          </a:prstGeom>
          <a:ln>
            <a:solidFill>
              <a:srgbClr val="A9D18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 defTabSz="514337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Повышение </a:t>
            </a:r>
            <a:r>
              <a:rPr lang="ru-RU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конкурентоспособности лесной промышленности и вклада лесного комплекса в социально-экономическое развитие </a:t>
            </a:r>
            <a:r>
              <a:rPr lang="ru-RU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региона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60346" y="1048752"/>
            <a:ext cx="7698624" cy="355482"/>
          </a:xfrm>
          <a:prstGeom prst="rect">
            <a:avLst/>
          </a:prstGeom>
          <a:solidFill>
            <a:srgbClr val="D7E4BD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defTabSz="514337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ru-RU" sz="18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1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60347" y="2341864"/>
            <a:ext cx="7698623" cy="393299"/>
          </a:xfrm>
          <a:prstGeom prst="roundRect">
            <a:avLst/>
          </a:prstGeom>
          <a:ln>
            <a:solidFill>
              <a:srgbClr val="A9D18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 defTabSz="514337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ru-RU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овышение </a:t>
            </a:r>
            <a:r>
              <a:rPr lang="ru-RU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кадрового </a:t>
            </a:r>
            <a:r>
              <a:rPr lang="ru-RU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потенциала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60345" y="2806482"/>
            <a:ext cx="7698625" cy="684443"/>
          </a:xfrm>
          <a:prstGeom prst="roundRect">
            <a:avLst/>
          </a:prstGeom>
          <a:ln>
            <a:solidFill>
              <a:srgbClr val="A9D18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 defTabSz="514337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ru-RU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Развитие </a:t>
            </a:r>
            <a:r>
              <a:rPr lang="ru-RU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рынков сбыта, стимулирование и поддержка экспорта продукции глубокой </a:t>
            </a:r>
            <a:r>
              <a:rPr lang="ru-RU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переработки</a:t>
            </a:r>
            <a:endParaRPr lang="ru-RU" sz="1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60344" y="3565419"/>
            <a:ext cx="7698625" cy="684443"/>
          </a:xfrm>
          <a:prstGeom prst="roundRect">
            <a:avLst/>
          </a:prstGeom>
          <a:ln>
            <a:solidFill>
              <a:srgbClr val="A9D18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defTabSz="514337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4. Повышение эффективности использования лесов для заготовки древесины</a:t>
            </a:r>
            <a:endParaRPr lang="ru-RU" sz="1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60343" y="4322118"/>
            <a:ext cx="7698625" cy="393299"/>
          </a:xfrm>
          <a:prstGeom prst="roundRect">
            <a:avLst/>
          </a:prstGeom>
          <a:ln>
            <a:solidFill>
              <a:srgbClr val="A9D18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defTabSz="514337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 Создание лесопромышленных кластеров </a:t>
            </a:r>
            <a:endParaRPr lang="ru-RU" sz="1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35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4809936"/>
            <a:ext cx="2057400" cy="273844"/>
          </a:xfrm>
        </p:spPr>
        <p:txBody>
          <a:bodyPr/>
          <a:lstStyle/>
          <a:p>
            <a:fld id="{A5E29724-5EEC-46F0-939F-EA6642CE3609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0"/>
          <p:cNvSpPr txBox="1">
            <a:spLocks/>
          </p:cNvSpPr>
          <p:nvPr/>
        </p:nvSpPr>
        <p:spPr bwMode="auto">
          <a:xfrm>
            <a:off x="733404" y="218137"/>
            <a:ext cx="8360901" cy="658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ЗАДАЧА 1. </a:t>
            </a: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ПОВЫШЕНИЕ КОНКУРЕНТОСПОСОБНОСТИ ЛЕСНОЙ ПРОМЫШЛЕННОСТИ И ВКЛАДА ЛЕСНОГО КОМПЛЕКСА В СОЦИАЛЬНО-ЭКОНОМИЧЕСКОЕ РАЗВИТИЕ ТВЕРСКОЙ ОБЛАСТИ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42723" y="136294"/>
            <a:ext cx="710500" cy="882000"/>
          </a:xfrm>
          <a:prstGeom prst="rect">
            <a:avLst/>
          </a:prstGeom>
          <a:noFill/>
        </p:spPr>
      </p:pic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2966022" y="2389165"/>
            <a:ext cx="908093" cy="244125"/>
          </a:xfrm>
          <a:prstGeom prst="homePlate">
            <a:avLst>
              <a:gd name="adj" fmla="val 66934"/>
            </a:avLst>
          </a:prstGeom>
          <a:solidFill>
            <a:srgbClr val="D7E4BD"/>
          </a:solidFill>
          <a:ln>
            <a:noFill/>
          </a:ln>
          <a:effectLst/>
        </p:spPr>
        <p:txBody>
          <a:bodyPr wrap="none" lIns="68580" tIns="34290" rIns="68580" bIns="3429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53223" y="1118425"/>
            <a:ext cx="7869364" cy="584775"/>
          </a:xfrm>
          <a:prstGeom prst="rect">
            <a:avLst/>
          </a:prstGeom>
          <a:solidFill>
            <a:srgbClr val="D7E4BD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algn="ctr" defTabSz="914400"/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Мероприятие 1: Государственная поддержка организаций лесопромышленного комплекса в целях модернизации производства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67623" y="1488651"/>
            <a:ext cx="1829016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Показатель </a:t>
            </a:r>
            <a:endParaRPr kumimoji="1" lang="ru-RU" altLang="ru-RU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448762" y="1488651"/>
            <a:ext cx="1981576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Ответственный</a:t>
            </a:r>
            <a:endParaRPr kumimoji="1" lang="ru-RU" altLang="ru-RU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4758" y="2013415"/>
            <a:ext cx="19347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льготных займов на развитие производств ЛПК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754137" y="1488651"/>
            <a:ext cx="1829016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 </a:t>
            </a:r>
            <a:endParaRPr kumimoji="1" lang="ru-RU" altLang="ru-RU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66126" y="2158863"/>
            <a:ext cx="16050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 год – 5 шт.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 год – 10 шт.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 год – 17 шт.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3029630" y="4313802"/>
            <a:ext cx="908093" cy="244125"/>
          </a:xfrm>
          <a:prstGeom prst="homePlate">
            <a:avLst>
              <a:gd name="adj" fmla="val 66934"/>
            </a:avLst>
          </a:prstGeom>
          <a:solidFill>
            <a:srgbClr val="D7E4BD"/>
          </a:solidFill>
          <a:ln>
            <a:noFill/>
          </a:ln>
          <a:effectLst/>
        </p:spPr>
        <p:txBody>
          <a:bodyPr wrap="none" lIns="68580" tIns="34290" rIns="68580" bIns="3429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3403" y="3934190"/>
            <a:ext cx="2359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Доля построенных деревянных домов в общем количестве малоэтажного строительства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5384943" y="4312532"/>
            <a:ext cx="908093" cy="244125"/>
          </a:xfrm>
          <a:prstGeom prst="homePlate">
            <a:avLst>
              <a:gd name="adj" fmla="val 66934"/>
            </a:avLst>
          </a:prstGeom>
          <a:solidFill>
            <a:srgbClr val="D7E4BD"/>
          </a:solidFill>
          <a:ln>
            <a:noFill/>
          </a:ln>
          <a:effectLst/>
        </p:spPr>
        <p:txBody>
          <a:bodyPr wrap="none" lIns="68580" tIns="34290" rIns="68580" bIns="3429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58739" y="3989344"/>
            <a:ext cx="1605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 год –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0 %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 год – 13 %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 год – 15 %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 год – 18 %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24506" y="4120152"/>
            <a:ext cx="2498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Минстрой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области,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Минлес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области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853220" y="3110885"/>
            <a:ext cx="7869367" cy="584775"/>
          </a:xfrm>
          <a:prstGeom prst="rect">
            <a:avLst/>
          </a:prstGeom>
          <a:solidFill>
            <a:srgbClr val="D7E4BD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algn="ctr" defTabSz="914400"/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Мероприятие 2: Информационная поддержка предприятий малоэтажного деревянного домостроения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972317" y="3493634"/>
            <a:ext cx="1829016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Показатель </a:t>
            </a:r>
            <a:endParaRPr kumimoji="1" lang="ru-RU" altLang="ru-RU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6473946" y="3493634"/>
            <a:ext cx="1981576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Ответственный</a:t>
            </a:r>
            <a:endParaRPr kumimoji="1" lang="ru-RU" altLang="ru-RU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3755468" y="3493634"/>
            <a:ext cx="1829016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 </a:t>
            </a:r>
            <a:endParaRPr kumimoji="1" lang="ru-RU" altLang="ru-RU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AutoShape 14"/>
          <p:cNvSpPr>
            <a:spLocks noChangeArrowheads="1"/>
          </p:cNvSpPr>
          <p:nvPr/>
        </p:nvSpPr>
        <p:spPr bwMode="auto">
          <a:xfrm>
            <a:off x="5445524" y="2387900"/>
            <a:ext cx="908093" cy="244125"/>
          </a:xfrm>
          <a:prstGeom prst="homePlate">
            <a:avLst>
              <a:gd name="adj" fmla="val 66934"/>
            </a:avLst>
          </a:prstGeom>
          <a:solidFill>
            <a:srgbClr val="D7E4BD"/>
          </a:solidFill>
          <a:ln>
            <a:noFill/>
          </a:ln>
          <a:effectLst/>
        </p:spPr>
        <p:txBody>
          <a:bodyPr wrap="none" lIns="68580" tIns="34290" rIns="68580" bIns="3429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60331" y="1929250"/>
            <a:ext cx="25855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Минэкономразвития 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области, Минпром Тверской области, ФРП, Корпорация МСП, </a:t>
            </a:r>
          </a:p>
          <a:p>
            <a:pPr algn="ctr"/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Минлес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403083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4809936"/>
            <a:ext cx="2057400" cy="273844"/>
          </a:xfrm>
        </p:spPr>
        <p:txBody>
          <a:bodyPr/>
          <a:lstStyle/>
          <a:p>
            <a:fld id="{A5E29724-5EEC-46F0-939F-EA6642CE3609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0"/>
          <p:cNvSpPr txBox="1">
            <a:spLocks/>
          </p:cNvSpPr>
          <p:nvPr/>
        </p:nvSpPr>
        <p:spPr bwMode="auto">
          <a:xfrm>
            <a:off x="733404" y="218137"/>
            <a:ext cx="8360901" cy="658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ЗАДАЧА </a:t>
            </a: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2. ПОВЫШЕНИЕ КАДРОВОГО ПОТЕНЦИАЛА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42723" y="136294"/>
            <a:ext cx="710500" cy="882000"/>
          </a:xfrm>
          <a:prstGeom prst="rect">
            <a:avLst/>
          </a:prstGeom>
          <a:noFill/>
        </p:spPr>
      </p:pic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2870610" y="2364813"/>
            <a:ext cx="908093" cy="244125"/>
          </a:xfrm>
          <a:prstGeom prst="homePlate">
            <a:avLst>
              <a:gd name="adj" fmla="val 66934"/>
            </a:avLst>
          </a:prstGeom>
          <a:solidFill>
            <a:srgbClr val="D7E4BD"/>
          </a:solidFill>
          <a:ln>
            <a:noFill/>
          </a:ln>
          <a:effectLst/>
        </p:spPr>
        <p:txBody>
          <a:bodyPr wrap="none" lIns="68580" tIns="34290" rIns="68580" bIns="3429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53223" y="1118425"/>
            <a:ext cx="7861407" cy="584775"/>
          </a:xfrm>
          <a:prstGeom prst="rect">
            <a:avLst/>
          </a:prstGeom>
          <a:solidFill>
            <a:srgbClr val="D7E4BD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algn="ctr" defTabSz="914400"/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Мероприятие 1: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К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адровая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работа с высшими, средне-специальными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образовательными учреждениями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67623" y="1488651"/>
            <a:ext cx="1829016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Показатель </a:t>
            </a:r>
            <a:endParaRPr kumimoji="1" lang="ru-RU" altLang="ru-RU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568027" y="1488651"/>
            <a:ext cx="1981576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Ответственный</a:t>
            </a:r>
            <a:endParaRPr kumimoji="1" lang="ru-RU" altLang="ru-RU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404" y="1918003"/>
            <a:ext cx="21372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Доля специалистов, принятых на предприятия отрасли от общего количества выпускников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5575766" y="2364813"/>
            <a:ext cx="908093" cy="244125"/>
          </a:xfrm>
          <a:prstGeom prst="homePlate">
            <a:avLst>
              <a:gd name="adj" fmla="val 66934"/>
            </a:avLst>
          </a:prstGeom>
          <a:solidFill>
            <a:srgbClr val="D7E4BD"/>
          </a:solidFill>
          <a:ln>
            <a:noFill/>
          </a:ln>
          <a:effectLst/>
        </p:spPr>
        <p:txBody>
          <a:bodyPr wrap="none" lIns="68580" tIns="34290" rIns="68580" bIns="3429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754137" y="1488651"/>
            <a:ext cx="1829016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 </a:t>
            </a:r>
            <a:endParaRPr kumimoji="1" lang="ru-RU" altLang="ru-RU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58739" y="2225266"/>
            <a:ext cx="1605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 год – 20 %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 год – 50 %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29812" y="1951072"/>
            <a:ext cx="2986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Минобразования 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Минлес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Тверской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2900257" y="4346961"/>
            <a:ext cx="908093" cy="244125"/>
          </a:xfrm>
          <a:prstGeom prst="homePlate">
            <a:avLst>
              <a:gd name="adj" fmla="val 66934"/>
            </a:avLst>
          </a:prstGeom>
          <a:solidFill>
            <a:srgbClr val="D7E4BD"/>
          </a:solidFill>
          <a:ln>
            <a:noFill/>
          </a:ln>
          <a:effectLst/>
        </p:spPr>
        <p:txBody>
          <a:bodyPr wrap="none" lIns="68580" tIns="34290" rIns="68580" bIns="3429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596" y="3996329"/>
            <a:ext cx="2221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Доля выпускников СОУ, поступивших в ВУЗы и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СУЗы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от общего количества выпускников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5583153" y="4346961"/>
            <a:ext cx="908093" cy="244125"/>
          </a:xfrm>
          <a:prstGeom prst="homePlate">
            <a:avLst>
              <a:gd name="adj" fmla="val 66934"/>
            </a:avLst>
          </a:prstGeom>
          <a:solidFill>
            <a:srgbClr val="D7E4BD"/>
          </a:solidFill>
          <a:ln>
            <a:noFill/>
          </a:ln>
          <a:effectLst/>
        </p:spPr>
        <p:txBody>
          <a:bodyPr wrap="none" lIns="68580" tIns="34290" rIns="68580" bIns="3429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66126" y="4207414"/>
            <a:ext cx="1605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 год – 15 %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 год – 45 %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814758" y="3184275"/>
            <a:ext cx="7899872" cy="584775"/>
          </a:xfrm>
          <a:prstGeom prst="rect">
            <a:avLst/>
          </a:prstGeom>
          <a:solidFill>
            <a:srgbClr val="D7E4BD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algn="ctr" defTabSz="914400"/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Мероприятие 2: Кадровая работа со средними образовательными учреждениями (школьные лесничества)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868954" y="3517487"/>
            <a:ext cx="1829016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Показатель </a:t>
            </a:r>
            <a:endParaRPr kumimoji="1" lang="ru-RU" altLang="ru-RU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6569358" y="3517487"/>
            <a:ext cx="1981576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Ответственный</a:t>
            </a:r>
            <a:endParaRPr kumimoji="1" lang="ru-RU" altLang="ru-RU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3755468" y="3517487"/>
            <a:ext cx="1829016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 </a:t>
            </a:r>
            <a:endParaRPr kumimoji="1" lang="ru-RU" altLang="ru-RU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39094" y="4091222"/>
            <a:ext cx="2986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Минобразования 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Минлес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Тверской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</a:p>
        </p:txBody>
      </p:sp>
    </p:spTree>
    <p:extLst>
      <p:ext uri="{BB962C8B-B14F-4D97-AF65-F5344CB8AC3E}">
        <p14:creationId xmlns:p14="http://schemas.microsoft.com/office/powerpoint/2010/main" val="2390981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4809936"/>
            <a:ext cx="2057400" cy="273844"/>
          </a:xfrm>
        </p:spPr>
        <p:txBody>
          <a:bodyPr/>
          <a:lstStyle/>
          <a:p>
            <a:fld id="{A5E29724-5EEC-46F0-939F-EA6642CE3609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0"/>
          <p:cNvSpPr txBox="1">
            <a:spLocks/>
          </p:cNvSpPr>
          <p:nvPr/>
        </p:nvSpPr>
        <p:spPr bwMode="auto">
          <a:xfrm>
            <a:off x="733404" y="218137"/>
            <a:ext cx="8360901" cy="658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ЗАДАЧА </a:t>
            </a: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3. РАЗВИТИЕ РЫНКОВ СБЫТА, СТИМУЛИРОВАНИЕ И ПОДДЕРЖКА ЭКСПОРТА ПРОДУКЦИИ ГЛУБОКОЙ ПЕРЕРАБОТКИ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42723" y="136294"/>
            <a:ext cx="710500" cy="882000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853223" y="1118425"/>
            <a:ext cx="7834402" cy="338554"/>
          </a:xfrm>
          <a:prstGeom prst="rect">
            <a:avLst/>
          </a:prstGeom>
          <a:solidFill>
            <a:srgbClr val="D7E4BD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algn="ctr" defTabSz="914400"/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Мероприятие 1: Регистрация предприятий на международных торговых площадках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67623" y="1305778"/>
            <a:ext cx="1829016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Показатель </a:t>
            </a:r>
            <a:endParaRPr kumimoji="1" lang="ru-RU" altLang="ru-RU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568027" y="1297827"/>
            <a:ext cx="1981576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Ответственный</a:t>
            </a:r>
            <a:endParaRPr kumimoji="1" lang="ru-RU" altLang="ru-RU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5575765" y="2061909"/>
            <a:ext cx="908093" cy="244125"/>
          </a:xfrm>
          <a:prstGeom prst="homePlate">
            <a:avLst>
              <a:gd name="adj" fmla="val 66934"/>
            </a:avLst>
          </a:prstGeom>
          <a:solidFill>
            <a:srgbClr val="D7E4BD"/>
          </a:solidFill>
          <a:ln>
            <a:noFill/>
          </a:ln>
          <a:effectLst/>
        </p:spPr>
        <p:txBody>
          <a:bodyPr wrap="none" lIns="68580" tIns="34290" rIns="68580" bIns="3429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2356" y="1903162"/>
            <a:ext cx="227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Минлес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области, Центр поддержки экспорта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2892666" y="4128381"/>
            <a:ext cx="908093" cy="244125"/>
          </a:xfrm>
          <a:prstGeom prst="homePlate">
            <a:avLst>
              <a:gd name="adj" fmla="val 66934"/>
            </a:avLst>
          </a:prstGeom>
          <a:solidFill>
            <a:srgbClr val="D7E4BD"/>
          </a:solidFill>
          <a:ln>
            <a:noFill/>
          </a:ln>
          <a:effectLst/>
        </p:spPr>
        <p:txBody>
          <a:bodyPr wrap="none" lIns="68580" tIns="34290" rIns="68580" bIns="3429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596" y="3665669"/>
            <a:ext cx="2221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использования древесных отходов в муниципальной энергетике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5575765" y="4128380"/>
            <a:ext cx="908093" cy="244125"/>
          </a:xfrm>
          <a:prstGeom prst="homePlate">
            <a:avLst>
              <a:gd name="adj" fmla="val 66934"/>
            </a:avLst>
          </a:prstGeom>
          <a:solidFill>
            <a:srgbClr val="D7E4BD"/>
          </a:solidFill>
          <a:ln>
            <a:noFill/>
          </a:ln>
          <a:effectLst/>
        </p:spPr>
        <p:txBody>
          <a:bodyPr wrap="none" lIns="68580" tIns="34290" rIns="68580" bIns="3429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66126" y="3988833"/>
            <a:ext cx="1605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 год – 15 %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 год – 45 %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30003" y="3683813"/>
            <a:ext cx="2257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Муниципальные образования 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области, </a:t>
            </a:r>
          </a:p>
          <a:p>
            <a:pPr algn="ctr"/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Минлес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области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833988" y="2845664"/>
            <a:ext cx="7853637" cy="338554"/>
          </a:xfrm>
          <a:prstGeom prst="rect">
            <a:avLst/>
          </a:prstGeom>
          <a:solidFill>
            <a:srgbClr val="D7E4BD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algn="ctr" defTabSz="914400"/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Мероприятие 2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: Доля переработанной древесины в общем объеме заготовки </a:t>
            </a:r>
          </a:p>
        </p:txBody>
      </p:sp>
      <p:sp>
        <p:nvSpPr>
          <p:cNvPr id="22" name="AutoShape 14"/>
          <p:cNvSpPr>
            <a:spLocks noChangeArrowheads="1"/>
          </p:cNvSpPr>
          <p:nvPr/>
        </p:nvSpPr>
        <p:spPr bwMode="auto">
          <a:xfrm>
            <a:off x="2858480" y="2061909"/>
            <a:ext cx="908093" cy="244125"/>
          </a:xfrm>
          <a:prstGeom prst="homePlate">
            <a:avLst>
              <a:gd name="adj" fmla="val 66934"/>
            </a:avLst>
          </a:prstGeom>
          <a:solidFill>
            <a:srgbClr val="D7E4BD"/>
          </a:solidFill>
          <a:ln>
            <a:noFill/>
          </a:ln>
          <a:effectLst/>
        </p:spPr>
        <p:txBody>
          <a:bodyPr wrap="none" lIns="68580" tIns="34290" rIns="68580" bIns="3429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0792" y="1830542"/>
            <a:ext cx="21372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зарегистрированных предприятий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761525" y="1297827"/>
            <a:ext cx="1829016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 </a:t>
            </a:r>
            <a:endParaRPr kumimoji="1" lang="ru-RU" altLang="ru-RU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45636" y="1922362"/>
            <a:ext cx="1605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 год –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шт.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2026 год – 10 шт.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868954" y="3080182"/>
            <a:ext cx="1829016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Показатель </a:t>
            </a:r>
            <a:endParaRPr kumimoji="1" lang="ru-RU" altLang="ru-RU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6569358" y="3056329"/>
            <a:ext cx="1981576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Ответственный</a:t>
            </a:r>
            <a:endParaRPr kumimoji="1" lang="ru-RU" altLang="ru-RU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3762856" y="3088133"/>
            <a:ext cx="1829016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 </a:t>
            </a:r>
            <a:endParaRPr kumimoji="1" lang="ru-RU" altLang="ru-RU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390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4809936"/>
            <a:ext cx="2057400" cy="273844"/>
          </a:xfrm>
        </p:spPr>
        <p:txBody>
          <a:bodyPr/>
          <a:lstStyle/>
          <a:p>
            <a:fld id="{A5E29724-5EEC-46F0-939F-EA6642CE3609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0"/>
          <p:cNvSpPr txBox="1">
            <a:spLocks/>
          </p:cNvSpPr>
          <p:nvPr/>
        </p:nvSpPr>
        <p:spPr bwMode="auto">
          <a:xfrm>
            <a:off x="733404" y="218137"/>
            <a:ext cx="8360901" cy="90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ЗАДАЧА </a:t>
            </a: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4. ПОВЫШЕНИЕ ЭФФЕКТИВНОСТИ </a:t>
            </a:r>
          </a:p>
          <a:p>
            <a:pPr algn="ctr"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ИСПОЛЬЗОВАНИЯ ЛЕСОВ ДЛЯ ЗАГОТОВКИ ДРЕВЕСИНЫ</a:t>
            </a: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42723" y="136294"/>
            <a:ext cx="710500" cy="882000"/>
          </a:xfrm>
          <a:prstGeom prst="rect">
            <a:avLst/>
          </a:prstGeom>
          <a:noFill/>
        </p:spPr>
      </p:pic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2878561" y="2420969"/>
            <a:ext cx="908093" cy="244125"/>
          </a:xfrm>
          <a:prstGeom prst="homePlate">
            <a:avLst>
              <a:gd name="adj" fmla="val 66934"/>
            </a:avLst>
          </a:prstGeom>
          <a:solidFill>
            <a:srgbClr val="D7E4BD"/>
          </a:solidFill>
          <a:ln>
            <a:noFill/>
          </a:ln>
          <a:effectLst/>
        </p:spPr>
        <p:txBody>
          <a:bodyPr wrap="none" lIns="68580" tIns="34290" rIns="68580" bIns="3429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611" y="2196288"/>
            <a:ext cx="1934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проанализированных предприятий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53026" y="2278128"/>
            <a:ext cx="1605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 год – 40 шт.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 год – 77 шт.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877076" y="1174082"/>
            <a:ext cx="7805260" cy="584775"/>
          </a:xfrm>
          <a:prstGeom prst="rect">
            <a:avLst/>
          </a:prstGeom>
          <a:solidFill>
            <a:srgbClr val="D7E4BD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algn="ctr" defTabSz="914400"/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Мероприятие 1: Анализ эффективности деятельности предприятий – арендаторов лесных участков 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922784" y="1544308"/>
            <a:ext cx="1829016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Показатель </a:t>
            </a:r>
            <a:endParaRPr kumimoji="1" lang="ru-RU" altLang="ru-RU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6408511" y="1544308"/>
            <a:ext cx="1981576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Ответственный</a:t>
            </a:r>
            <a:endParaRPr kumimoji="1" lang="ru-RU" altLang="ru-RU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3602572" y="1544308"/>
            <a:ext cx="1829016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 </a:t>
            </a:r>
            <a:endParaRPr kumimoji="1" lang="ru-RU" altLang="ru-RU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AutoShape 14"/>
          <p:cNvSpPr>
            <a:spLocks noChangeArrowheads="1"/>
          </p:cNvSpPr>
          <p:nvPr/>
        </p:nvSpPr>
        <p:spPr bwMode="auto">
          <a:xfrm>
            <a:off x="5405273" y="2443557"/>
            <a:ext cx="908093" cy="244125"/>
          </a:xfrm>
          <a:prstGeom prst="homePlate">
            <a:avLst>
              <a:gd name="adj" fmla="val 66934"/>
            </a:avLst>
          </a:prstGeom>
          <a:solidFill>
            <a:srgbClr val="D7E4BD"/>
          </a:solidFill>
          <a:ln>
            <a:noFill/>
          </a:ln>
          <a:effectLst/>
        </p:spPr>
        <p:txBody>
          <a:bodyPr wrap="none" lIns="68580" tIns="34290" rIns="68580" bIns="3429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20080" y="2096221"/>
            <a:ext cx="2585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Минлес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области,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Минфин Тверской области,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Минэкономразвития 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области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877076" y="3074181"/>
            <a:ext cx="7869364" cy="584775"/>
          </a:xfrm>
          <a:prstGeom prst="rect">
            <a:avLst/>
          </a:prstGeom>
          <a:solidFill>
            <a:srgbClr val="D7E4BD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algn="ctr" defTabSz="914400"/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Мероприятие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 Оптимизация предприятий – держателей права аренды лесных участков, не обеспеченных собственными материальными и кадровыми ресурсами</a:t>
            </a:r>
          </a:p>
        </p:txBody>
      </p:sp>
      <p:sp>
        <p:nvSpPr>
          <p:cNvPr id="46" name="AutoShape 14"/>
          <p:cNvSpPr>
            <a:spLocks noChangeArrowheads="1"/>
          </p:cNvSpPr>
          <p:nvPr/>
        </p:nvSpPr>
        <p:spPr bwMode="auto">
          <a:xfrm>
            <a:off x="2871941" y="4386197"/>
            <a:ext cx="908093" cy="244125"/>
          </a:xfrm>
          <a:prstGeom prst="homePlate">
            <a:avLst>
              <a:gd name="adj" fmla="val 66934"/>
            </a:avLst>
          </a:prstGeom>
          <a:solidFill>
            <a:srgbClr val="D7E4BD"/>
          </a:solidFill>
          <a:ln>
            <a:noFill/>
          </a:ln>
          <a:effectLst/>
        </p:spPr>
        <p:txBody>
          <a:bodyPr wrap="none" lIns="68580" tIns="34290" rIns="68580" bIns="3429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16089" y="3922986"/>
            <a:ext cx="21258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Доля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ресурсообеспеченных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предприятий – арендаторов лесных участков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54357" y="4227454"/>
            <a:ext cx="1605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 год – 60 %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2026 год – 100 %</a:t>
            </a: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924115" y="3445928"/>
            <a:ext cx="1829016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Показатель </a:t>
            </a:r>
            <a:endParaRPr kumimoji="1" lang="ru-RU" altLang="ru-RU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6409842" y="3445928"/>
            <a:ext cx="1981576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Ответственный</a:t>
            </a:r>
            <a:endParaRPr kumimoji="1" lang="ru-RU" altLang="ru-RU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3603903" y="3445928"/>
            <a:ext cx="1829016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 </a:t>
            </a:r>
            <a:endParaRPr kumimoji="1" lang="ru-RU" altLang="ru-RU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AutoShape 14"/>
          <p:cNvSpPr>
            <a:spLocks noChangeArrowheads="1"/>
          </p:cNvSpPr>
          <p:nvPr/>
        </p:nvSpPr>
        <p:spPr bwMode="auto">
          <a:xfrm>
            <a:off x="5406604" y="4345177"/>
            <a:ext cx="908093" cy="244125"/>
          </a:xfrm>
          <a:prstGeom prst="homePlate">
            <a:avLst>
              <a:gd name="adj" fmla="val 66934"/>
            </a:avLst>
          </a:prstGeom>
          <a:solidFill>
            <a:srgbClr val="D7E4BD"/>
          </a:solidFill>
          <a:ln>
            <a:noFill/>
          </a:ln>
          <a:effectLst/>
        </p:spPr>
        <p:txBody>
          <a:bodyPr wrap="none" lIns="68580" tIns="34290" rIns="68580" bIns="3429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21411" y="4276126"/>
            <a:ext cx="2585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Минлес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</a:p>
        </p:txBody>
      </p:sp>
    </p:spTree>
    <p:extLst>
      <p:ext uri="{BB962C8B-B14F-4D97-AF65-F5344CB8AC3E}">
        <p14:creationId xmlns:p14="http://schemas.microsoft.com/office/powerpoint/2010/main" val="4189103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4809936"/>
            <a:ext cx="2057400" cy="273844"/>
          </a:xfrm>
        </p:spPr>
        <p:txBody>
          <a:bodyPr/>
          <a:lstStyle/>
          <a:p>
            <a:fld id="{A5E29724-5EEC-46F0-939F-EA6642CE3609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0"/>
          <p:cNvSpPr txBox="1">
            <a:spLocks/>
          </p:cNvSpPr>
          <p:nvPr/>
        </p:nvSpPr>
        <p:spPr bwMode="auto">
          <a:xfrm>
            <a:off x="733404" y="218137"/>
            <a:ext cx="8360901" cy="90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ЗАДАЧА </a:t>
            </a: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5. СОЗДАНИЕ ЛЕСОПРОМЫШЛЕННЫХ КЛАСТЕРОВ</a:t>
            </a: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42723" y="136294"/>
            <a:ext cx="710500" cy="882000"/>
          </a:xfrm>
          <a:prstGeom prst="rect">
            <a:avLst/>
          </a:prstGeom>
          <a:noFill/>
        </p:spPr>
      </p:pic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2878561" y="2595891"/>
            <a:ext cx="908093" cy="244125"/>
          </a:xfrm>
          <a:prstGeom prst="homePlate">
            <a:avLst>
              <a:gd name="adj" fmla="val 66934"/>
            </a:avLst>
          </a:prstGeom>
          <a:solidFill>
            <a:srgbClr val="D7E4BD"/>
          </a:solidFill>
          <a:ln>
            <a:noFill/>
          </a:ln>
          <a:effectLst/>
        </p:spPr>
        <p:txBody>
          <a:bodyPr wrap="none" lIns="68580" tIns="34290" rIns="68580" bIns="3429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3778" y="2355308"/>
            <a:ext cx="1934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/>
                <a:cs typeface="Times New Roman"/>
              </a:rPr>
              <a:t>Создание отдела лесопромышленного комплекса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53026" y="2556413"/>
            <a:ext cx="1605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 год – 1 ед.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877076" y="1174082"/>
            <a:ext cx="7805260" cy="830997"/>
          </a:xfrm>
          <a:prstGeom prst="rect">
            <a:avLst/>
          </a:prstGeom>
          <a:solidFill>
            <a:srgbClr val="D7E4BD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algn="just" defTabSz="914400"/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Мероприятие 1: </a:t>
            </a:r>
            <a:r>
              <a:rPr lang="ru-RU" sz="1600" dirty="0">
                <a:latin typeface="Times New Roman"/>
                <a:cs typeface="Times New Roman"/>
              </a:rPr>
              <a:t>Административная и организационная поддержка кластера, согласование и мониторинг программ развития кластера, подготовка региональных НПА по развитию </a:t>
            </a:r>
            <a:r>
              <a:rPr lang="ru-RU" sz="1600" dirty="0" smtClean="0">
                <a:latin typeface="Times New Roman"/>
                <a:cs typeface="Times New Roman"/>
              </a:rPr>
              <a:t>кластера</a:t>
            </a:r>
            <a:endParaRPr lang="ru-RU" sz="1600" dirty="0"/>
          </a:p>
        </p:txBody>
      </p:sp>
      <p:sp>
        <p:nvSpPr>
          <p:cNvPr id="39" name="AutoShape 14"/>
          <p:cNvSpPr>
            <a:spLocks noChangeArrowheads="1"/>
          </p:cNvSpPr>
          <p:nvPr/>
        </p:nvSpPr>
        <p:spPr bwMode="auto">
          <a:xfrm>
            <a:off x="5359394" y="2602577"/>
            <a:ext cx="908093" cy="244125"/>
          </a:xfrm>
          <a:prstGeom prst="homePlate">
            <a:avLst>
              <a:gd name="adj" fmla="val 66934"/>
            </a:avLst>
          </a:prstGeom>
          <a:solidFill>
            <a:srgbClr val="D7E4BD"/>
          </a:solidFill>
          <a:ln>
            <a:noFill/>
          </a:ln>
          <a:effectLst/>
        </p:spPr>
        <p:txBody>
          <a:bodyPr wrap="none" lIns="68580" tIns="34290" rIns="68580" bIns="3429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87214" y="4237931"/>
            <a:ext cx="2585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 лесопромышленного комплекса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877076" y="3217299"/>
            <a:ext cx="7869364" cy="584775"/>
          </a:xfrm>
          <a:prstGeom prst="rect">
            <a:avLst/>
          </a:prstGeom>
          <a:solidFill>
            <a:srgbClr val="D7E4BD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algn="just" defTabSz="914400"/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Мероприятие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/>
                <a:cs typeface="Times New Roman"/>
              </a:rPr>
              <a:t> Разработка и реализация программ развития кластера; сопровождение реализации проектов</a:t>
            </a:r>
            <a:endParaRPr lang="ru-RU" sz="1600" dirty="0"/>
          </a:p>
        </p:txBody>
      </p:sp>
      <p:sp>
        <p:nvSpPr>
          <p:cNvPr id="46" name="AutoShape 14"/>
          <p:cNvSpPr>
            <a:spLocks noChangeArrowheads="1"/>
          </p:cNvSpPr>
          <p:nvPr/>
        </p:nvSpPr>
        <p:spPr bwMode="auto">
          <a:xfrm>
            <a:off x="2871941" y="4402099"/>
            <a:ext cx="908093" cy="244125"/>
          </a:xfrm>
          <a:prstGeom prst="homePlate">
            <a:avLst>
              <a:gd name="adj" fmla="val 66934"/>
            </a:avLst>
          </a:prstGeom>
          <a:solidFill>
            <a:srgbClr val="D7E4BD"/>
          </a:solidFill>
          <a:ln>
            <a:noFill/>
          </a:ln>
          <a:effectLst/>
        </p:spPr>
        <p:txBody>
          <a:bodyPr wrap="none" lIns="68580" tIns="34290" rIns="68580" bIns="3429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16089" y="4153565"/>
            <a:ext cx="21258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лесопромышленных кластеров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54357" y="4259258"/>
            <a:ext cx="1605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 год – 1 ед.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 год – 2 ед.</a:t>
            </a: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924115" y="3660605"/>
            <a:ext cx="1829016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Показатель </a:t>
            </a:r>
            <a:endParaRPr kumimoji="1" lang="ru-RU" altLang="ru-RU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6409842" y="3660605"/>
            <a:ext cx="1981576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Ответственный</a:t>
            </a:r>
            <a:endParaRPr kumimoji="1" lang="ru-RU" altLang="ru-RU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3603903" y="3660605"/>
            <a:ext cx="1829016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 </a:t>
            </a:r>
            <a:endParaRPr kumimoji="1" lang="ru-RU" altLang="ru-RU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AutoShape 14"/>
          <p:cNvSpPr>
            <a:spLocks noChangeArrowheads="1"/>
          </p:cNvSpPr>
          <p:nvPr/>
        </p:nvSpPr>
        <p:spPr bwMode="auto">
          <a:xfrm>
            <a:off x="5406604" y="4384932"/>
            <a:ext cx="908093" cy="244125"/>
          </a:xfrm>
          <a:prstGeom prst="homePlate">
            <a:avLst>
              <a:gd name="adj" fmla="val 66934"/>
            </a:avLst>
          </a:prstGeom>
          <a:solidFill>
            <a:srgbClr val="D7E4BD"/>
          </a:solidFill>
          <a:ln>
            <a:noFill/>
          </a:ln>
          <a:effectLst/>
        </p:spPr>
        <p:txBody>
          <a:bodyPr wrap="none" lIns="68580" tIns="34290" rIns="68580" bIns="3429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60896" y="2463030"/>
            <a:ext cx="2585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Правительство 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области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933397" y="1825255"/>
            <a:ext cx="1829016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Показатель </a:t>
            </a:r>
            <a:endParaRPr kumimoji="1" lang="ru-RU" altLang="ru-RU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6419124" y="1825255"/>
            <a:ext cx="1981576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Ответственный</a:t>
            </a:r>
            <a:endParaRPr kumimoji="1" lang="ru-RU" altLang="ru-RU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613185" y="1825255"/>
            <a:ext cx="1829016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 </a:t>
            </a:r>
            <a:endParaRPr kumimoji="1" lang="ru-RU" altLang="ru-RU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338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21</a:t>
            </a:r>
            <a:endParaRPr lang="ru-RU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65772" y="3120576"/>
            <a:ext cx="6724332" cy="1384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Министерство лесного хозяйства Тверской области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Юридический адрес: 170042, г. Тверь, улица Горького, д. 97 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mail</a:t>
            </a:r>
            <a:r>
              <a:rPr lang="ru-RU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minleshoz@web.region.tver.ru</a:t>
            </a:r>
            <a:endParaRPr lang="ru-R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Тел.: +7-4822-52-01-21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Министр лесного хозяйства Тверской области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Барышков Валерий Викторович</a:t>
            </a: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42723" y="136294"/>
            <a:ext cx="710500" cy="88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972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3223" y="45363"/>
            <a:ext cx="7941734" cy="939800"/>
          </a:xfrm>
        </p:spPr>
        <p:txBody>
          <a:bodyPr>
            <a:normAutofit/>
          </a:bodyPr>
          <a:lstStyle/>
          <a:p>
            <a:pPr lvl="0" algn="ctr" defTabSz="685783" eaLnBrk="1" hangingPunct="1"/>
            <a:r>
              <a:rPr lang="ru-RU" altLang="ru-RU" sz="18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ЛЕСНОЙ ФОНД ТВЕРСКОЙ ОБЛАСТИ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23963" y="4804649"/>
            <a:ext cx="2057400" cy="273844"/>
          </a:xfrm>
        </p:spPr>
        <p:txBody>
          <a:bodyPr vert="horz" lIns="91440" tIns="45720" rIns="91440" bIns="45720" rtlCol="0" anchor="ctr"/>
          <a:lstStyle/>
          <a:p>
            <a:fld id="{C16009F4-3D4F-4C58-8D73-5CE2753AEFFC}" type="slidenum">
              <a:rPr lang="ru-RU" alt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alt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3259" y="2911392"/>
            <a:ext cx="2973300" cy="132343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Допустимый годовой </a:t>
            </a:r>
          </a:p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 заготовки древесины</a:t>
            </a:r>
          </a:p>
          <a:p>
            <a:pPr algn="ctr"/>
            <a:r>
              <a:rPr lang="ru-RU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8 273,3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тыс. куб. м.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 flipV="1">
            <a:off x="4575343" y="1732859"/>
            <a:ext cx="24341" cy="320871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5" name="Picture 4" descr="https://woodresource.com/media/advertisement_file/%D0%BB%D0%BE%D0%B3%D0%BE_%D0%BB%D0%B5%D1%8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5" b="99595" l="0" r="100000">
                        <a14:foregroundMark x1="45161" y1="49798" x2="45161" y2="497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8" t="2835" r="2956" b="3012"/>
          <a:stretch/>
        </p:blipFill>
        <p:spPr bwMode="auto">
          <a:xfrm>
            <a:off x="4199054" y="985163"/>
            <a:ext cx="752577" cy="74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023260" y="1728030"/>
            <a:ext cx="2973299" cy="7078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 лесного фонда</a:t>
            </a:r>
          </a:p>
          <a:p>
            <a:pPr algn="ctr"/>
            <a:r>
              <a:rPr lang="ru-RU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4 876,2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тыс. га</a:t>
            </a: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50480" y="1839985"/>
            <a:ext cx="3236320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3 538,7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тыс. га (70,3 %)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26380" y="2399370"/>
            <a:ext cx="3375659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5 486,5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тыс. куб. м. (66,3 %)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1631" y="2988901"/>
            <a:ext cx="3750409" cy="7078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Договоров аренды для заготовки древесины –</a:t>
            </a: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116 </a:t>
            </a:r>
            <a:endParaRPr lang="ru-RU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96199" y="1404547"/>
            <a:ext cx="2973299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Передано в аренду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7163" y="3804241"/>
            <a:ext cx="3750409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арендаторов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77</a:t>
            </a:r>
            <a:endParaRPr lang="ru-RU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51631" y="4234831"/>
            <a:ext cx="3992213" cy="7078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Арендаторов-деревообработчиков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ru-RU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"/>
          <p:cNvPicPr>
            <a:picLocks noChangeAspect="1" noChangeArrowheads="1"/>
          </p:cNvPicPr>
          <p:nvPr/>
        </p:nvPicPr>
        <p:blipFill>
          <a:blip r:embed="rId4">
            <a:lum contrast="12000"/>
          </a:blip>
          <a:srcRect l="5005"/>
          <a:stretch>
            <a:fillRect/>
          </a:stretch>
        </p:blipFill>
        <p:spPr bwMode="auto">
          <a:xfrm>
            <a:off x="142723" y="136294"/>
            <a:ext cx="710500" cy="88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717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5133" y="47774"/>
            <a:ext cx="7941734" cy="939800"/>
          </a:xfrm>
        </p:spPr>
        <p:txBody>
          <a:bodyPr>
            <a:normAutofit/>
          </a:bodyPr>
          <a:lstStyle/>
          <a:p>
            <a:pPr lvl="0"/>
            <a:r>
              <a:rPr lang="ru-RU" alt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ЛЕСНОЙ И ЛЕСОПРОМЫШЛЕННЫЙ КОМПЛЕКС 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6256" y="4731990"/>
            <a:ext cx="2133600" cy="273844"/>
          </a:xfrm>
        </p:spPr>
        <p:txBody>
          <a:bodyPr/>
          <a:lstStyle/>
          <a:p>
            <a:fld id="{C16009F4-3D4F-4C58-8D73-5CE2753AEFFC}" type="slidenum">
              <a:rPr lang="ru-RU" altLang="ru-RU" sz="14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067476"/>
              </p:ext>
            </p:extLst>
          </p:nvPr>
        </p:nvGraphicFramePr>
        <p:xfrm>
          <a:off x="889418" y="1131629"/>
          <a:ext cx="7976286" cy="292143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08621"/>
                <a:gridCol w="936924"/>
                <a:gridCol w="1009816"/>
                <a:gridCol w="1208598"/>
                <a:gridCol w="1089329"/>
                <a:gridCol w="1009816"/>
                <a:gridCol w="1113182"/>
              </a:tblGrid>
              <a:tr h="850406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endParaRPr lang="ru-RU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</a:t>
                      </a:r>
                      <a:r>
                        <a:rPr lang="ru-RU" sz="13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субъектов, ед.</a:t>
                      </a:r>
                      <a:endParaRPr lang="ru-RU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Расчетная</a:t>
                      </a:r>
                      <a:r>
                        <a:rPr lang="ru-RU" sz="13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лесосека в аренде, тыс. куб. м.</a:t>
                      </a:r>
                      <a:endParaRPr lang="ru-RU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</a:t>
                      </a:r>
                      <a:r>
                        <a:rPr lang="ru-RU" sz="13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заготовки древесины в 2019 году, тыс. куб. м.</a:t>
                      </a:r>
                      <a:endParaRPr lang="ru-RU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 налоговых отчислений в областной бюджет</a:t>
                      </a:r>
                      <a:r>
                        <a:rPr lang="ru-RU" sz="1300" b="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млн. руб.</a:t>
                      </a:r>
                      <a:endParaRPr lang="ru-RU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sz="13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т.ч</a:t>
                      </a:r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налог на доходы физических лиц</a:t>
                      </a:r>
                      <a:r>
                        <a:rPr lang="ru-RU" sz="1300" b="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млн. руб.</a:t>
                      </a:r>
                      <a:endParaRPr lang="ru-RU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Численность работников</a:t>
                      </a:r>
                      <a:r>
                        <a:rPr lang="ru-RU" sz="1300" b="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чел.</a:t>
                      </a:r>
                      <a:endParaRPr lang="ru-RU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6528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Арендаторы </a:t>
                      </a:r>
                    </a:p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 переработки древесины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2 504</a:t>
                      </a:r>
                      <a:endParaRPr lang="ru-RU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255,8</a:t>
                      </a:r>
                      <a:endParaRPr lang="ru-RU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23,8</a:t>
                      </a:r>
                      <a:endParaRPr lang="ru-RU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539</a:t>
                      </a:r>
                      <a:endParaRPr lang="ru-RU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06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Арендаторы с переработкой древесины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ru-RU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3 207</a:t>
                      </a:r>
                      <a:endParaRPr lang="ru-RU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2 169</a:t>
                      </a:r>
                      <a:endParaRPr lang="ru-RU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658,3</a:t>
                      </a:r>
                      <a:endParaRPr lang="ru-RU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162,2</a:t>
                      </a:r>
                      <a:endParaRPr lang="ru-RU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3 653</a:t>
                      </a:r>
                      <a:endParaRPr lang="ru-RU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06528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Деревообработчики </a:t>
                      </a:r>
                    </a:p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 аренды лесов (основные)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152,64</a:t>
                      </a:r>
                      <a:endParaRPr lang="ru-RU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91,68</a:t>
                      </a:r>
                      <a:endParaRPr lang="ru-RU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ru-RU" sz="13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3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009</a:t>
                      </a:r>
                      <a:endParaRPr lang="ru-RU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53223" y="4155926"/>
            <a:ext cx="7581187" cy="73866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914400"/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Примечание:</a:t>
            </a:r>
          </a:p>
          <a:p>
            <a:pPr defTabSz="914400"/>
            <a:r>
              <a:rPr lang="ru-RU" sz="1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Данные Министерства финансов Тверской области  </a:t>
            </a:r>
          </a:p>
          <a:p>
            <a:pPr defTabSz="914400"/>
            <a:r>
              <a:rPr lang="ru-RU" sz="1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Данные из открытых источников</a:t>
            </a: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42723" y="136294"/>
            <a:ext cx="710500" cy="88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248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077" y="767027"/>
            <a:ext cx="5658063" cy="432497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3223" y="42080"/>
            <a:ext cx="7941734" cy="939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altLang="ru-RU" sz="18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СВОБОДНЫЕ ОТ АРЕНДЫ ЛЕСНЫЕ УЧАСТКИ </a:t>
            </a:r>
            <a:br>
              <a:rPr lang="ru-RU" altLang="ru-RU" sz="18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altLang="ru-RU" sz="18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С РАСЧЕТНОЙ ЛЕСОСЕКОЙ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999904" y="4818155"/>
            <a:ext cx="2057400" cy="273844"/>
          </a:xfrm>
        </p:spPr>
        <p:txBody>
          <a:bodyPr vert="horz" lIns="91440" tIns="45720" rIns="91440" bIns="45720" rtlCol="0" anchor="ctr"/>
          <a:lstStyle/>
          <a:p>
            <a:fld id="{C16009F4-3D4F-4C58-8D73-5CE2753AEFFC}" type="slidenum">
              <a:rPr lang="ru-RU" alt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ru-RU" alt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19144" y="2608363"/>
            <a:ext cx="2349836" cy="62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Западнодвинское 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лесничество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385 </a:t>
            </a:r>
            <a:r>
              <a:rPr lang="ru-RU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тыс.га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350 </a:t>
            </a:r>
            <a:r>
              <a:rPr lang="ru-RU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тыс.куб.м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800479" y="1294300"/>
            <a:ext cx="2311736" cy="62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Фировское лесничество</a:t>
            </a:r>
          </a:p>
          <a:p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тыс.га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1 </a:t>
            </a:r>
            <a:r>
              <a:rPr lang="ru-RU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тыс.куб.м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553292" y="981880"/>
            <a:ext cx="2311736" cy="62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Удомельское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лесничество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 </a:t>
            </a:r>
            <a:r>
              <a:rPr lang="ru-RU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тыс.га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70 </a:t>
            </a:r>
            <a:r>
              <a:rPr lang="ru-RU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тыс.куб.м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6999904" y="920920"/>
            <a:ext cx="2311736" cy="62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Кранохолмское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лесничество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159 </a:t>
            </a:r>
            <a:r>
              <a:rPr lang="ru-RU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тыс.га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269 </a:t>
            </a:r>
            <a:r>
              <a:rPr lang="ru-RU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тыс.куб.м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7297085" y="2365344"/>
            <a:ext cx="2311736" cy="62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Кашинское лесничество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106 </a:t>
            </a:r>
            <a:r>
              <a:rPr lang="ru-RU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тыс.га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143 </a:t>
            </a:r>
            <a:r>
              <a:rPr lang="ru-RU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тыс.куб.м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7236125" y="1751712"/>
            <a:ext cx="2311736" cy="62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Бежецкое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лесничество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130 </a:t>
            </a:r>
            <a:r>
              <a:rPr lang="ru-RU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тыс.га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117 </a:t>
            </a:r>
            <a:r>
              <a:rPr lang="ru-RU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тыс.куб.м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7205644" y="3611880"/>
            <a:ext cx="2311736" cy="62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Тверское лесничество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141 </a:t>
            </a:r>
            <a:r>
              <a:rPr lang="ru-RU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тыс.га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61 </a:t>
            </a:r>
            <a:r>
              <a:rPr lang="ru-RU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тыс.куб.м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475905" y="4514628"/>
            <a:ext cx="2311736" cy="62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Старицкое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лесничество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274 </a:t>
            </a:r>
            <a:r>
              <a:rPr lang="ru-RU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тыс.га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462 </a:t>
            </a:r>
            <a:r>
              <a:rPr lang="ru-RU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тыс.куб.м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707814" y="1983523"/>
            <a:ext cx="2311736" cy="62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Торжокское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лесничество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ru-RU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тыс.га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5 </a:t>
            </a:r>
            <a:r>
              <a:rPr lang="ru-RU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тыс.куб.м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2094062" y="3233203"/>
            <a:ext cx="1037545" cy="11362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3371850" y="1690434"/>
            <a:ext cx="1028700" cy="6861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4937760" y="1538042"/>
            <a:ext cx="447208" cy="3810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>
            <a:off x="6431281" y="1460164"/>
            <a:ext cx="716279" cy="778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6431280" y="2085004"/>
            <a:ext cx="807720" cy="2109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6621780" y="2653032"/>
            <a:ext cx="746760" cy="368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6126480" y="3665220"/>
            <a:ext cx="1112520" cy="182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>
            <a:off x="3329940" y="2376552"/>
            <a:ext cx="1706880" cy="552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H="1" flipV="1">
            <a:off x="4724400" y="4160520"/>
            <a:ext cx="75057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1132327" y="4377024"/>
            <a:ext cx="1473500" cy="62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Свободные участки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ООПТ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1051560" y="4545330"/>
            <a:ext cx="108000" cy="857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1112520" y="4735830"/>
            <a:ext cx="54000" cy="857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1043940" y="4735830"/>
            <a:ext cx="54000" cy="8572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036320" y="4735830"/>
            <a:ext cx="72000" cy="8572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6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42723" y="136294"/>
            <a:ext cx="710500" cy="88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185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3223" y="80208"/>
            <a:ext cx="7886700" cy="9941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alt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СВОБОДНЫЕ ОТ АРЕНДЫ ЛЕСНЫЕ УЧАСТКИ </a:t>
            </a:r>
            <a:br>
              <a:rPr lang="ru-RU" alt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 РАСЧЕТНОЙ 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ЛЕСОСЕКОЙ </a:t>
            </a:r>
            <a:r>
              <a:rPr lang="ru-RU" altLang="ru-RU" sz="1800" b="1" i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  <a:endParaRPr lang="ru-RU" sz="1800" b="1" i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968589" y="4767264"/>
            <a:ext cx="2057400" cy="273844"/>
          </a:xfrm>
        </p:spPr>
        <p:txBody>
          <a:bodyPr vert="horz" lIns="91440" tIns="45720" rIns="91440" bIns="45720" rtlCol="0" anchor="ctr"/>
          <a:lstStyle/>
          <a:p>
            <a:fld id="{B9EBBF29-308C-46C4-B6C2-741810D57800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42723" y="136294"/>
            <a:ext cx="710500" cy="882000"/>
          </a:xfrm>
          <a:prstGeom prst="rect">
            <a:avLst/>
          </a:prstGeom>
          <a:noFill/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095512"/>
              </p:ext>
            </p:extLst>
          </p:nvPr>
        </p:nvGraphicFramePr>
        <p:xfrm>
          <a:off x="914400" y="1164024"/>
          <a:ext cx="7752522" cy="36813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9127"/>
                <a:gridCol w="2520563"/>
                <a:gridCol w="1144988"/>
                <a:gridCol w="1168842"/>
                <a:gridCol w="1216550"/>
                <a:gridCol w="1232452"/>
              </a:tblGrid>
              <a:tr h="9949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rgbClr val="D7E4B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лесничества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rgbClr val="D7E4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Расчетная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лесосека, </a:t>
                      </a:r>
                      <a:endParaRPr lang="ru-RU" sz="16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кбм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rgbClr val="D7E4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Свободная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аренды,</a:t>
                      </a:r>
                    </a:p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кбм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rgbClr val="D7E4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519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т. ч. хвои</a:t>
                      </a:r>
                      <a:endParaRPr lang="ru-RU" sz="16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т. ч. хвои</a:t>
                      </a:r>
                      <a:endParaRPr lang="ru-RU" sz="16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rgbClr val="D7E4BD"/>
                    </a:solidFill>
                  </a:tcPr>
                </a:tc>
              </a:tr>
              <a:tr h="356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Кашинское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304,5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109,9</a:t>
                      </a:r>
                      <a:endParaRPr lang="ru-RU" sz="16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92,0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23,1</a:t>
                      </a:r>
                      <a:endParaRPr lang="ru-RU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6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Бежецкое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383,7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88,5</a:t>
                      </a:r>
                      <a:endParaRPr lang="ru-RU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122,1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8,9</a:t>
                      </a:r>
                      <a:endParaRPr lang="ru-RU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6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Тверское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184,5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61,7</a:t>
                      </a:r>
                      <a:endParaRPr lang="ru-RU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60,3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16,3</a:t>
                      </a:r>
                      <a:endParaRPr lang="ru-RU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6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Фировское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1 294,8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449,9</a:t>
                      </a:r>
                      <a:endParaRPr lang="ru-RU" sz="16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6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Западнодвинское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1 266,5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308,4</a:t>
                      </a:r>
                      <a:endParaRPr lang="ru-RU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355,51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105,67</a:t>
                      </a:r>
                      <a:endParaRPr lang="ru-RU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6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Торопецкое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808,9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270,8</a:t>
                      </a:r>
                      <a:endParaRPr lang="ru-RU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6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Старицкое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1039,8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151,7</a:t>
                      </a:r>
                      <a:endParaRPr lang="ru-RU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438,09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7,48</a:t>
                      </a:r>
                      <a:endParaRPr lang="ru-RU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6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Торжокское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687,2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178,3</a:t>
                      </a:r>
                      <a:endParaRPr lang="ru-RU" sz="16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6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Краснохолмское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682,5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194,9</a:t>
                      </a:r>
                      <a:endParaRPr lang="ru-RU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216,8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30,4</a:t>
                      </a:r>
                      <a:endParaRPr lang="ru-RU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6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Осташковское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910,2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294,3</a:t>
                      </a:r>
                      <a:endParaRPr lang="ru-RU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13,3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</a:t>
                      </a:r>
                      <a:endParaRPr lang="ru-RU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6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Удомельское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846,1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288,6</a:t>
                      </a:r>
                      <a:endParaRPr lang="ru-RU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75,6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25,6</a:t>
                      </a:r>
                      <a:endParaRPr lang="ru-RU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656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ИТОГО: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8 408,7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2 397,0</a:t>
                      </a:r>
                      <a:endParaRPr lang="ru-RU" sz="16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1373,7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219,85</a:t>
                      </a:r>
                      <a:endParaRPr lang="ru-RU" sz="16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8" marR="1698" marT="169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6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4809936"/>
            <a:ext cx="2057400" cy="273844"/>
          </a:xfrm>
        </p:spPr>
        <p:txBody>
          <a:bodyPr/>
          <a:lstStyle/>
          <a:p>
            <a:fld id="{A5E29724-5EEC-46F0-939F-EA6642CE3609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0"/>
          <p:cNvSpPr txBox="1">
            <a:spLocks/>
          </p:cNvSpPr>
          <p:nvPr/>
        </p:nvSpPr>
        <p:spPr bwMode="auto">
          <a:xfrm>
            <a:off x="733404" y="191049"/>
            <a:ext cx="8360901" cy="658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КОНЦЕПЦИЯ РАЗВИТИЯ ЛЕСОПРОМЫШЛЕННОГО КОМПЛЕКСА ТВЕРСКОЙ ОБЛАСТИ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42723" y="136294"/>
            <a:ext cx="710500" cy="882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960345" y="1048752"/>
            <a:ext cx="7805283" cy="618631"/>
          </a:xfrm>
          <a:prstGeom prst="rect">
            <a:avLst/>
          </a:prstGeom>
          <a:solidFill>
            <a:srgbClr val="D7E4BD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algn="ctr" defTabSz="514337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Цель</a:t>
            </a:r>
            <a:r>
              <a:rPr lang="ru-RU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Создание условий для развития глубокой переработки древесины </a:t>
            </a:r>
            <a:r>
              <a:rPr lang="ru-RU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(создание </a:t>
            </a:r>
            <a:r>
              <a:rPr lang="ru-RU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лесопромышленных кластеров)</a:t>
            </a:r>
            <a:endParaRPr lang="ru-RU" sz="1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621570" y="2049877"/>
            <a:ext cx="2106490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 год </a:t>
            </a:r>
            <a:endParaRPr kumimoji="1"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42%</a:t>
            </a:r>
            <a:endParaRPr kumimoji="1" lang="ru-RU" altLang="ru-RU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997201" y="2050291"/>
            <a:ext cx="1860331" cy="73461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2026 год</a:t>
            </a:r>
            <a:endParaRPr kumimoji="1"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81%</a:t>
            </a:r>
            <a:endParaRPr kumimoji="1" lang="ru-RU" altLang="ru-RU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3824187" y="2295535"/>
            <a:ext cx="1888386" cy="244125"/>
          </a:xfrm>
          <a:prstGeom prst="homePlate">
            <a:avLst>
              <a:gd name="adj" fmla="val 66934"/>
            </a:avLst>
          </a:prstGeom>
          <a:solidFill>
            <a:srgbClr val="D7E4BD"/>
          </a:solidFill>
          <a:ln>
            <a:noFill/>
          </a:ln>
          <a:effectLst/>
        </p:spPr>
        <p:txBody>
          <a:bodyPr wrap="none" lIns="68580" tIns="34290" rIns="68580" bIns="3429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751635" y="1756340"/>
            <a:ext cx="6033492" cy="338554"/>
          </a:xfrm>
          <a:prstGeom prst="rect">
            <a:avLst/>
          </a:prstGeom>
          <a:solidFill>
            <a:srgbClr val="D7E4BD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algn="ctr" defTabSz="914400"/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Доля древесины, переработанной на территории Тверской области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57985" y="2769084"/>
            <a:ext cx="6033492" cy="338554"/>
          </a:xfrm>
          <a:prstGeom prst="rect">
            <a:avLst/>
          </a:prstGeom>
          <a:solidFill>
            <a:srgbClr val="D7E4BD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algn="ctr" defTabSz="914400"/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Поступления в бюджетную систему Тверской области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621570" y="3078523"/>
            <a:ext cx="2106490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 год </a:t>
            </a:r>
            <a:endParaRPr kumimoji="1"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1,4 млрд рублей</a:t>
            </a:r>
            <a:endParaRPr kumimoji="1" lang="ru-RU" altLang="ru-RU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905501" y="3078937"/>
            <a:ext cx="2120900" cy="73461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2026 год</a:t>
            </a:r>
            <a:endParaRPr kumimoji="1"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2,7 млрд рублей</a:t>
            </a:r>
            <a:endParaRPr kumimoji="1" lang="ru-RU" altLang="ru-RU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3824187" y="3324181"/>
            <a:ext cx="1888386" cy="244125"/>
          </a:xfrm>
          <a:prstGeom prst="homePlate">
            <a:avLst>
              <a:gd name="adj" fmla="val 66934"/>
            </a:avLst>
          </a:prstGeom>
          <a:solidFill>
            <a:srgbClr val="D7E4BD"/>
          </a:solidFill>
          <a:ln>
            <a:noFill/>
          </a:ln>
          <a:effectLst/>
        </p:spPr>
        <p:txBody>
          <a:bodyPr wrap="none" lIns="68580" tIns="34290" rIns="68580" bIns="3429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764335" y="3800878"/>
            <a:ext cx="6033492" cy="338554"/>
          </a:xfrm>
          <a:prstGeom prst="rect">
            <a:avLst/>
          </a:prstGeom>
          <a:solidFill>
            <a:srgbClr val="D7E4BD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algn="ctr" defTabSz="914400"/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Создание лесопромышленных кластеров в Тверской области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627920" y="4181876"/>
            <a:ext cx="2106490" cy="73461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 год </a:t>
            </a:r>
            <a:endParaRPr kumimoji="1"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кластеров</a:t>
            </a:r>
            <a:endParaRPr kumimoji="1" lang="ru-RU" altLang="ru-RU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5343282" y="4222045"/>
            <a:ext cx="3363401" cy="73461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2026 год</a:t>
            </a:r>
            <a:endParaRPr kumimoji="1"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кластера </a:t>
            </a:r>
          </a:p>
          <a:p>
            <a:pPr marL="0" indent="0" algn="ctr">
              <a:spcBef>
                <a:spcPct val="0"/>
              </a:spcBef>
              <a:buNone/>
              <a:defRPr/>
            </a:pPr>
            <a:r>
              <a:rPr kumimoji="1" lang="ru-RU" altLang="ru-RU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(Западный и Восточный)</a:t>
            </a:r>
            <a:endParaRPr kumimoji="1" lang="ru-RU" altLang="ru-RU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utoShape 14"/>
          <p:cNvSpPr>
            <a:spLocks noChangeArrowheads="1"/>
          </p:cNvSpPr>
          <p:nvPr/>
        </p:nvSpPr>
        <p:spPr bwMode="auto">
          <a:xfrm>
            <a:off x="3830537" y="4443436"/>
            <a:ext cx="1888386" cy="244125"/>
          </a:xfrm>
          <a:prstGeom prst="homePlate">
            <a:avLst>
              <a:gd name="adj" fmla="val 66934"/>
            </a:avLst>
          </a:prstGeom>
          <a:solidFill>
            <a:srgbClr val="D7E4BD"/>
          </a:solidFill>
          <a:ln>
            <a:noFill/>
          </a:ln>
          <a:effectLst/>
        </p:spPr>
        <p:txBody>
          <a:bodyPr wrap="none" lIns="68580" tIns="34290" rIns="68580" bIns="3429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37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86600" y="4809936"/>
            <a:ext cx="2057400" cy="273844"/>
          </a:xfrm>
        </p:spPr>
        <p:txBody>
          <a:bodyPr/>
          <a:lstStyle/>
          <a:p>
            <a:fld id="{A5E29724-5EEC-46F0-939F-EA6642CE3609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0"/>
          <p:cNvSpPr txBox="1">
            <a:spLocks/>
          </p:cNvSpPr>
          <p:nvPr/>
        </p:nvSpPr>
        <p:spPr bwMode="auto">
          <a:xfrm>
            <a:off x="733404" y="191049"/>
            <a:ext cx="8360901" cy="658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ИСПОЛЬЗОВАНИЕ ЗАГОТОВЛЕННОЙ ДРЕВЕСИНЫ </a:t>
            </a:r>
          </a:p>
          <a:p>
            <a:pPr algn="ctr"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ДЛЯ ПРОИЗВОДСТВА ГОТОВОЙ ПРОДУКЦИИ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42723" y="136294"/>
            <a:ext cx="710500" cy="882000"/>
          </a:xfrm>
          <a:prstGeom prst="rect">
            <a:avLst/>
          </a:prstGeom>
          <a:noFill/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26EE8E9-B344-48B7-9308-35EE535ACED5}"/>
              </a:ext>
            </a:extLst>
          </p:cNvPr>
          <p:cNvSpPr txBox="1"/>
          <p:nvPr/>
        </p:nvSpPr>
        <p:spPr>
          <a:xfrm>
            <a:off x="5305601" y="1312746"/>
            <a:ext cx="2661606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/>
                <a:cs typeface="Times New Roman"/>
              </a:rPr>
              <a:t>Экспорт за пределы региона</a:t>
            </a:r>
            <a:endParaRPr lang="ru-RU" sz="1400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40982" y="1807949"/>
            <a:ext cx="27607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Пиломатериалы – 682,4 тыс. м</a:t>
            </a:r>
            <a:r>
              <a:rPr lang="ru-RU" sz="1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Фанера – 297,2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тыс. м</a:t>
            </a:r>
            <a:r>
              <a:rPr lang="ru-RU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Плиты – 922,6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тыс. м</a:t>
            </a:r>
            <a:r>
              <a:rPr lang="ru-RU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ДТГ (щепа) – 141,8 (209,8)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тыс.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1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ru-RU" sz="12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ИТОГО: 2 253,8 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тыс. </a:t>
            </a:r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12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(42 %)</a:t>
            </a:r>
            <a:endParaRPr lang="ru-RU" sz="1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70857" y="1793059"/>
            <a:ext cx="956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 год</a:t>
            </a:r>
            <a:endParaRPr lang="ru-RU" sz="1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70857" y="3165499"/>
            <a:ext cx="956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 год</a:t>
            </a:r>
            <a:endParaRPr lang="ru-RU" sz="1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1019" y="3867675"/>
            <a:ext cx="956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2026 год</a:t>
            </a:r>
            <a:endParaRPr lang="ru-RU" sz="1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01923" y="1769741"/>
            <a:ext cx="2884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Пиловочник – 500,0 тыс. м</a:t>
            </a:r>
            <a:r>
              <a:rPr lang="ru-RU" sz="1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Фанкряж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300,0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тыс. м</a:t>
            </a:r>
            <a:r>
              <a:rPr lang="ru-RU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Баланс, </a:t>
            </a: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техсырье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дрова – 2 256,2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тыс.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1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ru-RU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ИТОГО: 3 056,2 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тыс. </a:t>
            </a:r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12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34632" y="3196277"/>
            <a:ext cx="298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ИТОГО: 3 186,0 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тыс. </a:t>
            </a:r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12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(60 %)</a:t>
            </a:r>
            <a:endParaRPr lang="ru-RU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(+ 932,2 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тыс. </a:t>
            </a:r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12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 2019 году)</a:t>
            </a:r>
            <a:endParaRPr lang="ru-RU" sz="1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Line 7"/>
          <p:cNvSpPr/>
          <p:nvPr/>
        </p:nvSpPr>
        <p:spPr>
          <a:xfrm flipH="1">
            <a:off x="1436148" y="3030679"/>
            <a:ext cx="6702583" cy="0"/>
          </a:xfrm>
          <a:prstGeom prst="line">
            <a:avLst/>
          </a:prstGeom>
          <a:noFill/>
          <a:ln w="19050" cap="flat" cmpd="sng" algn="ctr">
            <a:solidFill>
              <a:srgbClr val="70AD47"/>
            </a:solidFill>
            <a:prstDash val="sysDash"/>
            <a:miter lim="800000"/>
          </a:ln>
          <a:effectLst/>
        </p:spPr>
      </p:sp>
      <p:sp>
        <p:nvSpPr>
          <p:cNvPr id="50" name="TextBox 49"/>
          <p:cNvSpPr txBox="1"/>
          <p:nvPr/>
        </p:nvSpPr>
        <p:spPr>
          <a:xfrm>
            <a:off x="5305601" y="3197650"/>
            <a:ext cx="2833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ИТОГО: 2 124,0 тыс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м</a:t>
            </a:r>
            <a:r>
              <a:rPr lang="ru-RU" sz="1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(- 932,2 тыс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12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2019 году) </a:t>
            </a:r>
            <a:endParaRPr lang="ru-RU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34632" y="3885077"/>
            <a:ext cx="2962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ИТОГО: 4 310,0 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тыс. </a:t>
            </a:r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12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(81 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</a:p>
          <a:p>
            <a:r>
              <a:rPr lang="ru-RU" sz="12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(+2056,2 </a:t>
            </a:r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тыс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м</a:t>
            </a:r>
            <a:r>
              <a:rPr lang="ru-RU" sz="1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2019 году)</a:t>
            </a:r>
            <a:endParaRPr lang="ru-RU" sz="1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05601" y="3878727"/>
            <a:ext cx="3160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ИТОГО: 1 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000,0 тыс. м</a:t>
            </a:r>
            <a:r>
              <a:rPr lang="ru-RU" sz="1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(-2056,2 тыс. м</a:t>
            </a:r>
            <a:r>
              <a:rPr lang="ru-RU" sz="12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 2019 году)</a:t>
            </a:r>
          </a:p>
          <a:p>
            <a:endParaRPr lang="ru-RU" sz="1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226EE8E9-B344-48B7-9308-35EE535ACED5}"/>
              </a:ext>
            </a:extLst>
          </p:cNvPr>
          <p:cNvSpPr txBox="1"/>
          <p:nvPr/>
        </p:nvSpPr>
        <p:spPr>
          <a:xfrm>
            <a:off x="1744741" y="1312746"/>
            <a:ext cx="1848430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/>
                <a:cs typeface="Times New Roman"/>
              </a:rPr>
              <a:t>Внутри региона</a:t>
            </a:r>
            <a:endParaRPr lang="ru-RU" sz="1400" dirty="0">
              <a:latin typeface="Times New Roman"/>
              <a:cs typeface="Times New Roman"/>
            </a:endParaRPr>
          </a:p>
        </p:txBody>
      </p:sp>
      <p:sp>
        <p:nvSpPr>
          <p:cNvPr id="63" name="Line 7"/>
          <p:cNvSpPr/>
          <p:nvPr/>
        </p:nvSpPr>
        <p:spPr>
          <a:xfrm flipH="1">
            <a:off x="1445431" y="3803257"/>
            <a:ext cx="6693300" cy="0"/>
          </a:xfrm>
          <a:prstGeom prst="line">
            <a:avLst/>
          </a:prstGeom>
          <a:noFill/>
          <a:ln w="19050" cap="flat" cmpd="sng" algn="ctr">
            <a:solidFill>
              <a:srgbClr val="70AD47"/>
            </a:solidFill>
            <a:prstDash val="sysDash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426101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3223" y="199356"/>
            <a:ext cx="7941734" cy="939800"/>
          </a:xfrm>
          <a:noFill/>
        </p:spPr>
        <p:txBody>
          <a:bodyPr/>
          <a:lstStyle/>
          <a:p>
            <a:r>
              <a:rPr lang="ru-RU" sz="1800" dirty="0" smtClean="0"/>
              <a:t>УВЕЛИЧЕНИЕ ПОСТУПЛЕНИЯ ПЛАТЕЖЕЙ </a:t>
            </a:r>
            <a:br>
              <a:rPr lang="ru-RU" sz="1800" dirty="0" smtClean="0"/>
            </a:br>
            <a:r>
              <a:rPr lang="ru-RU" sz="1800" dirty="0" smtClean="0"/>
              <a:t>В БЮДЖЕТНУЮ СИСТЕМУ ТВЕРСКОЙ ОБЛАСТИ 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964682" y="4786312"/>
            <a:ext cx="2133600" cy="357188"/>
          </a:xfrm>
        </p:spPr>
        <p:txBody>
          <a:bodyPr/>
          <a:lstStyle/>
          <a:p>
            <a:r>
              <a:rPr lang="ru-RU" altLang="ru-RU" dirty="0" smtClean="0"/>
              <a:t>11</a:t>
            </a:r>
            <a:endParaRPr lang="ru-RU" altLang="ru-RU" dirty="0"/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1510850366"/>
              </p:ext>
            </p:extLst>
          </p:nvPr>
        </p:nvGraphicFramePr>
        <p:xfrm>
          <a:off x="1003133" y="882869"/>
          <a:ext cx="7469280" cy="4035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42723" y="136294"/>
            <a:ext cx="710500" cy="88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983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42723" y="136294"/>
            <a:ext cx="710500" cy="882000"/>
          </a:xfrm>
          <a:prstGeom prst="rect">
            <a:avLst/>
          </a:prstGeom>
          <a:noFill/>
        </p:spPr>
      </p:pic>
      <p:sp>
        <p:nvSpPr>
          <p:cNvPr id="172" name="Заголовок 1"/>
          <p:cNvSpPr txBox="1">
            <a:spLocks/>
          </p:cNvSpPr>
          <p:nvPr/>
        </p:nvSpPr>
        <p:spPr bwMode="auto">
          <a:xfrm>
            <a:off x="1187704" y="176785"/>
            <a:ext cx="7679400" cy="400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A8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12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24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36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48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defTabSz="914400"/>
            <a:r>
              <a:rPr lang="ru-RU" altLang="ru-RU" sz="1800" dirty="0" smtClean="0">
                <a:ea typeface="+mn-ea"/>
              </a:rPr>
              <a:t>СХЕМА </a:t>
            </a:r>
            <a:r>
              <a:rPr lang="ru-RU" sz="1800" dirty="0"/>
              <a:t>ВЗАИМОДЕЙСТВИЯ УЧАСТНИКОВ </a:t>
            </a:r>
            <a:endParaRPr lang="ru-RU" altLang="ru-RU" sz="1800" dirty="0" smtClean="0">
              <a:ea typeface="+mn-ea"/>
            </a:endParaRPr>
          </a:p>
          <a:p>
            <a:pPr defTabSz="914400"/>
            <a:r>
              <a:rPr lang="ru-RU" altLang="ru-RU" sz="1800" dirty="0" smtClean="0">
                <a:ea typeface="+mn-ea"/>
              </a:rPr>
              <a:t>ЛЕСОПРОМЫШЛЕННОГО КЛАСТЕРА В ТВЕРСКОЙ ОБЛАСТИ</a:t>
            </a:r>
            <a:endParaRPr lang="ru-RU" altLang="ru-RU" sz="1800" dirty="0">
              <a:ea typeface="+mn-ea"/>
            </a:endParaRPr>
          </a:p>
        </p:txBody>
      </p:sp>
      <p:sp>
        <p:nvSpPr>
          <p:cNvPr id="262" name="Номер слайда 3"/>
          <p:cNvSpPr txBox="1">
            <a:spLocks/>
          </p:cNvSpPr>
          <p:nvPr/>
        </p:nvSpPr>
        <p:spPr bwMode="auto">
          <a:xfrm>
            <a:off x="6957998" y="4786312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0" algn="r" defTabSz="685783" rtl="0" eaLnBrk="1" latinLnBrk="0" hangingPunct="1"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 smtClean="0"/>
              <a:t>12</a:t>
            </a:r>
            <a:endParaRPr lang="ru-RU" altLang="ru-RU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226EE8E9-B344-48B7-9308-35EE535ACED5}"/>
              </a:ext>
            </a:extLst>
          </p:cNvPr>
          <p:cNvSpPr txBox="1"/>
          <p:nvPr/>
        </p:nvSpPr>
        <p:spPr>
          <a:xfrm>
            <a:off x="2575458" y="969375"/>
            <a:ext cx="1782227" cy="6417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ru-RU" sz="1050" dirty="0" smtClean="0">
                <a:latin typeface="Times New Roman"/>
                <a:cs typeface="Times New Roman"/>
              </a:rPr>
              <a:t>Правительство Тверской области, </a:t>
            </a:r>
          </a:p>
          <a:p>
            <a:pPr algn="ctr">
              <a:lnSpc>
                <a:spcPct val="85000"/>
              </a:lnSpc>
            </a:pPr>
            <a:r>
              <a:rPr lang="ru-RU" sz="1050" dirty="0" smtClean="0">
                <a:latin typeface="Times New Roman"/>
                <a:cs typeface="Times New Roman"/>
              </a:rPr>
              <a:t>отдел лесопромышленного комплекса</a:t>
            </a:r>
            <a:endParaRPr lang="ru-RU" sz="1050" dirty="0">
              <a:latin typeface="Times New Roman"/>
              <a:cs typeface="Times New Roman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226EE8E9-B344-48B7-9308-35EE535ACED5}"/>
              </a:ext>
            </a:extLst>
          </p:cNvPr>
          <p:cNvSpPr txBox="1"/>
          <p:nvPr/>
        </p:nvSpPr>
        <p:spPr>
          <a:xfrm>
            <a:off x="2650619" y="2028820"/>
            <a:ext cx="2868044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latin typeface="Times New Roman"/>
                <a:cs typeface="Times New Roman"/>
              </a:rPr>
              <a:t>Союз лесопромышленников и лесоэкспортеров Тверской области </a:t>
            </a:r>
            <a:endParaRPr lang="ru-RU" sz="1050" dirty="0">
              <a:latin typeface="Times New Roman"/>
              <a:cs typeface="Times New Roman"/>
            </a:endParaRPr>
          </a:p>
        </p:txBody>
      </p:sp>
      <p:cxnSp>
        <p:nvCxnSpPr>
          <p:cNvPr id="7" name="Соединительная линия уступом 6"/>
          <p:cNvCxnSpPr>
            <a:stCxn id="92" idx="1"/>
            <a:endCxn id="93" idx="1"/>
          </p:cNvCxnSpPr>
          <p:nvPr/>
        </p:nvCxnSpPr>
        <p:spPr>
          <a:xfrm rot="10800000" flipH="1" flipV="1">
            <a:off x="2575457" y="1290231"/>
            <a:ext cx="75161" cy="946337"/>
          </a:xfrm>
          <a:prstGeom prst="bentConnector3">
            <a:avLst>
              <a:gd name="adj1" fmla="val -304147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93" idx="0"/>
            <a:endCxn id="92" idx="3"/>
          </p:cNvCxnSpPr>
          <p:nvPr/>
        </p:nvCxnSpPr>
        <p:spPr>
          <a:xfrm rot="5400000" flipH="1" flipV="1">
            <a:off x="3851869" y="1523004"/>
            <a:ext cx="738588" cy="273044"/>
          </a:xfrm>
          <a:prstGeom prst="bentConnector4">
            <a:avLst>
              <a:gd name="adj1" fmla="val 28279"/>
              <a:gd name="adj2" fmla="val 183723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ая выноска 14"/>
          <p:cNvSpPr/>
          <p:nvPr/>
        </p:nvSpPr>
        <p:spPr>
          <a:xfrm>
            <a:off x="853225" y="975615"/>
            <a:ext cx="1342624" cy="1316481"/>
          </a:xfrm>
          <a:prstGeom prst="wedgeRectCallout">
            <a:avLst>
              <a:gd name="adj1" fmla="val 60506"/>
              <a:gd name="adj2" fmla="val -7596"/>
            </a:avLst>
          </a:prstGeom>
          <a:noFill/>
          <a:ln w="952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>
                <a:solidFill>
                  <a:schemeClr val="tx1"/>
                </a:solidFill>
                <a:latin typeface="Times New Roman"/>
                <a:cs typeface="Times New Roman"/>
              </a:rPr>
              <a:t>Административная и организационная поддержка кластера, согласование и мониторинг программы развития кластера, подготовка региональных НПА по развитию </a:t>
            </a:r>
            <a:r>
              <a:rPr lang="ru-RU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кластера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04" name="Прямоугольная выноска 103"/>
          <p:cNvSpPr/>
          <p:nvPr/>
        </p:nvSpPr>
        <p:spPr>
          <a:xfrm>
            <a:off x="4724772" y="969375"/>
            <a:ext cx="1958984" cy="975334"/>
          </a:xfrm>
          <a:prstGeom prst="wedgeRectCallout">
            <a:avLst>
              <a:gd name="adj1" fmla="val -56537"/>
              <a:gd name="adj2" fmla="val -3855"/>
            </a:avLst>
          </a:prstGeom>
          <a:noFill/>
          <a:ln w="952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Разработка и реализация программ развития кластера; сопровождение реализации проектов, консультирование и продвижение участников кластера, мониторинг развития кластера и предоставление отчетности ИОГВ региона и ФОИВ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226EE8E9-B344-48B7-9308-35EE535ACED5}"/>
              </a:ext>
            </a:extLst>
          </p:cNvPr>
          <p:cNvSpPr txBox="1"/>
          <p:nvPr/>
        </p:nvSpPr>
        <p:spPr>
          <a:xfrm>
            <a:off x="7018988" y="871740"/>
            <a:ext cx="2011621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latin typeface="Times New Roman"/>
                <a:cs typeface="Times New Roman"/>
              </a:rPr>
              <a:t>Общее собрание </a:t>
            </a:r>
            <a:r>
              <a:rPr lang="ru-RU" sz="1050" dirty="0">
                <a:latin typeface="Times New Roman"/>
                <a:cs typeface="Times New Roman"/>
              </a:rPr>
              <a:t>членов </a:t>
            </a:r>
            <a:r>
              <a:rPr lang="ru-RU" sz="1050" dirty="0" smtClean="0">
                <a:latin typeface="Times New Roman"/>
                <a:cs typeface="Times New Roman"/>
              </a:rPr>
              <a:t>Союза </a:t>
            </a:r>
            <a:r>
              <a:rPr lang="ru-RU" sz="1050" dirty="0">
                <a:latin typeface="Times New Roman"/>
                <a:cs typeface="Times New Roman"/>
              </a:rPr>
              <a:t>лесопромышленников и лесоэкспортеров Тверской области </a:t>
            </a:r>
          </a:p>
        </p:txBody>
      </p:sp>
      <p:cxnSp>
        <p:nvCxnSpPr>
          <p:cNvPr id="108" name="Соединительная линия уступом 107"/>
          <p:cNvCxnSpPr>
            <a:stCxn id="107" idx="1"/>
          </p:cNvCxnSpPr>
          <p:nvPr/>
        </p:nvCxnSpPr>
        <p:spPr>
          <a:xfrm rot="10800000" flipV="1">
            <a:off x="5518666" y="1289888"/>
            <a:ext cx="1500323" cy="946679"/>
          </a:xfrm>
          <a:prstGeom prst="bentConnector3">
            <a:avLst>
              <a:gd name="adj1" fmla="val 11801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Прямоугольная выноска 111"/>
          <p:cNvSpPr/>
          <p:nvPr/>
        </p:nvSpPr>
        <p:spPr>
          <a:xfrm>
            <a:off x="7018988" y="1663949"/>
            <a:ext cx="1965781" cy="640162"/>
          </a:xfrm>
          <a:prstGeom prst="wedgeRectCallout">
            <a:avLst>
              <a:gd name="adj1" fmla="val -58404"/>
              <a:gd name="adj2" fmla="val -555"/>
            </a:avLst>
          </a:prstGeom>
          <a:noFill/>
          <a:ln w="952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Стратегическое управление кластером, утверждение и мониторинг кластерных проектов и программ развития кластера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226EE8E9-B344-48B7-9308-35EE535ACED5}"/>
              </a:ext>
            </a:extLst>
          </p:cNvPr>
          <p:cNvSpPr txBox="1"/>
          <p:nvPr/>
        </p:nvSpPr>
        <p:spPr>
          <a:xfrm>
            <a:off x="853225" y="2860471"/>
            <a:ext cx="8131544" cy="1084912"/>
          </a:xfrm>
          <a:prstGeom prst="rect">
            <a:avLst/>
          </a:prstGeom>
          <a:noFill/>
          <a:ln w="28575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ru-RU" sz="900" dirty="0" smtClean="0">
              <a:latin typeface="Times New Roman"/>
              <a:cs typeface="Times New Roman"/>
            </a:endParaRPr>
          </a:p>
          <a:p>
            <a:pPr algn="ctr"/>
            <a:endParaRPr lang="ru-RU" sz="900" dirty="0">
              <a:latin typeface="Times New Roman"/>
              <a:cs typeface="Times New Roman"/>
            </a:endParaRPr>
          </a:p>
          <a:p>
            <a:pPr algn="ctr"/>
            <a:endParaRPr lang="ru-RU" sz="900" dirty="0" smtClean="0">
              <a:latin typeface="Times New Roman"/>
              <a:cs typeface="Times New Roman"/>
            </a:endParaRPr>
          </a:p>
          <a:p>
            <a:pPr algn="ctr"/>
            <a:endParaRPr lang="ru-RU" sz="900" dirty="0">
              <a:latin typeface="Times New Roman"/>
              <a:cs typeface="Times New Roman"/>
            </a:endParaRPr>
          </a:p>
          <a:p>
            <a:pPr algn="ctr"/>
            <a:endParaRPr lang="ru-RU" sz="900" dirty="0" smtClean="0">
              <a:latin typeface="Times New Roman"/>
              <a:cs typeface="Times New Roman"/>
            </a:endParaRPr>
          </a:p>
          <a:p>
            <a:pPr algn="ctr"/>
            <a:endParaRPr lang="ru-RU" sz="900" dirty="0">
              <a:latin typeface="Times New Roman"/>
              <a:cs typeface="Times New Roman"/>
            </a:endParaRPr>
          </a:p>
          <a:p>
            <a:pPr algn="ctr"/>
            <a:endParaRPr lang="ru-RU" sz="1050" dirty="0">
              <a:latin typeface="Times New Roman"/>
              <a:cs typeface="Times New Roman"/>
            </a:endParaRPr>
          </a:p>
        </p:txBody>
      </p:sp>
      <p:sp>
        <p:nvSpPr>
          <p:cNvPr id="25" name="Пятиугольник 24"/>
          <p:cNvSpPr/>
          <p:nvPr/>
        </p:nvSpPr>
        <p:spPr>
          <a:xfrm>
            <a:off x="940158" y="2979226"/>
            <a:ext cx="3978839" cy="861774"/>
          </a:xfrm>
          <a:prstGeom prst="homePlate">
            <a:avLst/>
          </a:prstGeom>
          <a:solidFill>
            <a:srgbClr val="DAF4DF"/>
          </a:solidFill>
          <a:ln w="19050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Предприятия – участники кластера, осуществляющие производство и поставку промежуточной продукции </a:t>
            </a:r>
            <a:r>
              <a:rPr lang="ru-RU" sz="1000" dirty="0">
                <a:latin typeface="Times New Roman"/>
                <a:cs typeface="Times New Roman"/>
              </a:rPr>
              <a:t>(древесное </a:t>
            </a:r>
            <a:r>
              <a:rPr lang="ru-RU" sz="1000" dirty="0" smtClean="0">
                <a:latin typeface="Times New Roman"/>
                <a:cs typeface="Times New Roman"/>
              </a:rPr>
              <a:t>сырье - а</a:t>
            </a:r>
            <a:r>
              <a:rPr lang="ru-RU" sz="1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рендаторы лесных участков, </a:t>
            </a:r>
            <a:r>
              <a:rPr lang="ru-RU" sz="1000" dirty="0">
                <a:latin typeface="Times New Roman"/>
                <a:cs typeface="Times New Roman"/>
              </a:rPr>
              <a:t>пиломатериалы, пиленые и клееные заготовки</a:t>
            </a:r>
            <a:r>
              <a:rPr lang="ru-RU" sz="1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- п</a:t>
            </a:r>
            <a:r>
              <a:rPr lang="ru-RU" sz="1000" dirty="0" smtClean="0">
                <a:latin typeface="Times New Roman"/>
                <a:cs typeface="Times New Roman"/>
              </a:rPr>
              <a:t>редприятия первичной деревообработки</a:t>
            </a:r>
            <a:endParaRPr lang="ru-RU" sz="1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9" name="Пятиугольник 118"/>
          <p:cNvSpPr/>
          <p:nvPr/>
        </p:nvSpPr>
        <p:spPr>
          <a:xfrm>
            <a:off x="5028857" y="2979944"/>
            <a:ext cx="3838247" cy="861774"/>
          </a:xfrm>
          <a:prstGeom prst="homePlate">
            <a:avLst/>
          </a:prstGeom>
          <a:solidFill>
            <a:srgbClr val="DAF4DF"/>
          </a:solidFill>
          <a:ln w="19050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Предприятия – участники кластера, осуществляющие выпуск конечной продукции </a:t>
            </a:r>
            <a:r>
              <a:rPr lang="ru-RU" sz="1000" dirty="0" smtClean="0">
                <a:latin typeface="Times New Roman"/>
                <a:cs typeface="Times New Roman"/>
              </a:rPr>
              <a:t>(древесные плиты, фанера, древесные топливные гранулы, окна, двери, деревянные дома, прочая готовая продукция из древесины)</a:t>
            </a:r>
          </a:p>
          <a:p>
            <a:pPr algn="ctr"/>
            <a:endParaRPr lang="ru-RU" sz="1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4602852" y="2446614"/>
            <a:ext cx="0" cy="41615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3529584" y="2444319"/>
            <a:ext cx="0" cy="41615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ая выноска 25"/>
          <p:cNvSpPr/>
          <p:nvPr/>
        </p:nvSpPr>
        <p:spPr>
          <a:xfrm>
            <a:off x="5700865" y="2395727"/>
            <a:ext cx="1965781" cy="414351"/>
          </a:xfrm>
          <a:prstGeom prst="wedgeRectCallout">
            <a:avLst>
              <a:gd name="adj1" fmla="val -101819"/>
              <a:gd name="adj2" fmla="val 12686"/>
            </a:avLst>
          </a:prstGeom>
          <a:noFill/>
          <a:ln w="952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Методическое, организационное, экспертно-аналитическое и информационное сопровождение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27" name="Прямоугольная выноска 26"/>
          <p:cNvSpPr/>
          <p:nvPr/>
        </p:nvSpPr>
        <p:spPr>
          <a:xfrm>
            <a:off x="853225" y="2542032"/>
            <a:ext cx="1722233" cy="274141"/>
          </a:xfrm>
          <a:prstGeom prst="wedgeRectCallout">
            <a:avLst>
              <a:gd name="adj1" fmla="val 104599"/>
              <a:gd name="adj2" fmla="val 1669"/>
            </a:avLst>
          </a:prstGeom>
          <a:noFill/>
          <a:ln w="952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Отчетность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28" name="Прямоугольная выноска 27"/>
          <p:cNvSpPr/>
          <p:nvPr/>
        </p:nvSpPr>
        <p:spPr>
          <a:xfrm>
            <a:off x="940158" y="4450290"/>
            <a:ext cx="2403258" cy="612562"/>
          </a:xfrm>
          <a:prstGeom prst="wedgeRectCallout">
            <a:avLst>
              <a:gd name="adj1" fmla="val 24444"/>
              <a:gd name="adj2" fmla="val -130232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Тверской государственный университет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Тверская </a:t>
            </a:r>
            <a:r>
              <a:rPr lang="ru-RU" sz="900" dirty="0">
                <a:solidFill>
                  <a:schemeClr val="tx1"/>
                </a:solidFill>
                <a:latin typeface="Times New Roman"/>
                <a:cs typeface="Times New Roman"/>
              </a:rPr>
              <a:t>государственная сельскохозяйственная академия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ГБПОУ «</a:t>
            </a:r>
            <a:r>
              <a:rPr lang="ru-RU" sz="9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Калашниковский</a:t>
            </a:r>
            <a:r>
              <a:rPr lang="ru-RU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колледж»</a:t>
            </a:r>
            <a:endParaRPr lang="ru-RU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26EE8E9-B344-48B7-9308-35EE535ACED5}"/>
              </a:ext>
            </a:extLst>
          </p:cNvPr>
          <p:cNvSpPr txBox="1"/>
          <p:nvPr/>
        </p:nvSpPr>
        <p:spPr>
          <a:xfrm>
            <a:off x="934434" y="3910655"/>
            <a:ext cx="1609344" cy="553998"/>
          </a:xfrm>
          <a:prstGeom prst="rect">
            <a:avLst/>
          </a:prstGeom>
          <a:noFill/>
          <a:ln w="12700"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/>
                <a:cs typeface="Times New Roman"/>
              </a:rPr>
              <a:t>Научно-образовательная </a:t>
            </a:r>
          </a:p>
          <a:p>
            <a:pPr algn="ctr"/>
            <a:r>
              <a:rPr lang="ru-RU" sz="1000" dirty="0" smtClean="0">
                <a:latin typeface="Times New Roman"/>
                <a:cs typeface="Times New Roman"/>
              </a:rPr>
              <a:t>инфраструктура </a:t>
            </a:r>
          </a:p>
          <a:p>
            <a:pPr algn="ctr"/>
            <a:r>
              <a:rPr lang="ru-RU" sz="1000" dirty="0" smtClean="0">
                <a:latin typeface="Times New Roman"/>
                <a:cs typeface="Times New Roman"/>
              </a:rPr>
              <a:t>(подготовка кадров)</a:t>
            </a:r>
            <a:endParaRPr lang="ru-RU" sz="1000" dirty="0">
              <a:latin typeface="Times New Roman"/>
              <a:cs typeface="Times New Roman"/>
            </a:endParaRPr>
          </a:p>
        </p:txBody>
      </p:sp>
      <p:sp>
        <p:nvSpPr>
          <p:cNvPr id="30" name="Прямоугольная выноска 29"/>
          <p:cNvSpPr/>
          <p:nvPr/>
        </p:nvSpPr>
        <p:spPr>
          <a:xfrm>
            <a:off x="3567534" y="4450290"/>
            <a:ext cx="5003442" cy="612562"/>
          </a:xfrm>
          <a:prstGeom prst="wedgeRectCallout">
            <a:avLst>
              <a:gd name="adj1" fmla="val 24910"/>
              <a:gd name="adj2" fmla="val -13183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Фонд развития промышленности Тверской области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Центр поддержки экспорта Тверской области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900" dirty="0">
                <a:solidFill>
                  <a:schemeClr val="tx1"/>
                </a:solidFill>
                <a:latin typeface="Times New Roman"/>
                <a:cs typeface="Times New Roman"/>
              </a:rPr>
              <a:t>Фонд содействия кредитованию малого и среднего предпринимательства Тверской </a:t>
            </a:r>
            <a:r>
              <a:rPr lang="ru-RU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области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Банковские и лизинговые организации</a:t>
            </a:r>
            <a:endParaRPr lang="ru-RU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26EE8E9-B344-48B7-9308-35EE535ACED5}"/>
              </a:ext>
            </a:extLst>
          </p:cNvPr>
          <p:cNvSpPr txBox="1"/>
          <p:nvPr/>
        </p:nvSpPr>
        <p:spPr>
          <a:xfrm>
            <a:off x="3486912" y="3916296"/>
            <a:ext cx="3361389" cy="553998"/>
          </a:xfrm>
          <a:prstGeom prst="rect">
            <a:avLst/>
          </a:prstGeom>
          <a:noFill/>
          <a:ln w="12700"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/>
                <a:cs typeface="Times New Roman"/>
              </a:rPr>
              <a:t>Технологическая инфраструктура </a:t>
            </a:r>
          </a:p>
          <a:p>
            <a:pPr algn="ctr"/>
            <a:r>
              <a:rPr lang="ru-RU" sz="1000" dirty="0" smtClean="0">
                <a:latin typeface="Times New Roman"/>
                <a:cs typeface="Times New Roman"/>
              </a:rPr>
              <a:t>и финансовые организации </a:t>
            </a:r>
          </a:p>
          <a:p>
            <a:pPr algn="ctr"/>
            <a:r>
              <a:rPr lang="ru-RU" sz="1000" dirty="0" smtClean="0">
                <a:latin typeface="Times New Roman"/>
                <a:cs typeface="Times New Roman"/>
              </a:rPr>
              <a:t>(финансирование и поддержка проектов развития)</a:t>
            </a:r>
            <a:endParaRPr lang="ru-RU" sz="1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164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Оформление по умолчанию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Оформление по умолчанию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16733</TotalTime>
  <Words>1597</Words>
  <Application>Microsoft Office PowerPoint</Application>
  <PresentationFormat>Экран (16:9)</PresentationFormat>
  <Paragraphs>435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5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Тема Office</vt:lpstr>
      <vt:lpstr>3_Оформление по умолчанию</vt:lpstr>
      <vt:lpstr>1_Оформление по умолчанию</vt:lpstr>
      <vt:lpstr>3_Тема Office</vt:lpstr>
      <vt:lpstr>5_Тема Office</vt:lpstr>
      <vt:lpstr>Концепция развития лесопромышленного комплекса</vt:lpstr>
      <vt:lpstr>ЛЕСНОЙ ФОНД ТВЕРСКОЙ ОБЛАСТИ</vt:lpstr>
      <vt:lpstr>ЛЕСНОЙ И ЛЕСОПРОМЫШЛЕННЫЙ КОМПЛЕКС </vt:lpstr>
      <vt:lpstr>СВОБОДНЫЕ ОТ АРЕНДЫ ЛЕСНЫЕ УЧАСТКИ  С РАСЧЕТНОЙ ЛЕСОСЕКОЙ</vt:lpstr>
      <vt:lpstr>СВОБОДНЫЕ ОТ АРЕНДЫ ЛЕСНЫЕ УЧАСТКИ  С РАСЧЕТНОЙ ЛЕСОСЕКОЙ (продолжение)</vt:lpstr>
      <vt:lpstr>Презентация PowerPoint</vt:lpstr>
      <vt:lpstr>Презентация PowerPoint</vt:lpstr>
      <vt:lpstr>УВЕЛИЧЕНИЕ ПОСТУПЛЕНИЯ ПЛАТЕЖЕЙ  В БЮДЖЕТНУЮ СИСТЕМУ ТВЕРСКОЙ ОБЛАСТИ </vt:lpstr>
      <vt:lpstr>Презентация PowerPoint</vt:lpstr>
      <vt:lpstr>Презентация PowerPoint</vt:lpstr>
      <vt:lpstr>ПРИМЕР КАРТЫ-СХЕМЫ ЗАПАДНОГО  ЛЕСОПРОМЫШЛЕННОГО КЛАСТЕРА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</dc:title>
  <dc:creator>User</dc:creator>
  <cp:lastModifiedBy>User</cp:lastModifiedBy>
  <cp:revision>454</cp:revision>
  <cp:lastPrinted>2020-12-14T14:35:06Z</cp:lastPrinted>
  <dcterms:created xsi:type="dcterms:W3CDTF">2019-08-23T07:16:39Z</dcterms:created>
  <dcterms:modified xsi:type="dcterms:W3CDTF">2020-12-15T13:38:50Z</dcterms:modified>
</cp:coreProperties>
</file>