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499" r:id="rId2"/>
    <p:sldId id="747" r:id="rId3"/>
    <p:sldId id="748" r:id="rId4"/>
    <p:sldId id="732" r:id="rId5"/>
    <p:sldId id="743" r:id="rId6"/>
    <p:sldId id="744" r:id="rId7"/>
    <p:sldId id="740" r:id="rId8"/>
    <p:sldId id="752" r:id="rId9"/>
    <p:sldId id="753" r:id="rId10"/>
    <p:sldId id="754" r:id="rId11"/>
    <p:sldId id="571" r:id="rId12"/>
  </p:sldIdLst>
  <p:sldSz cx="9144000" cy="5143500" type="screen16x9"/>
  <p:notesSz cx="9942513" cy="6761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FF00"/>
    <a:srgbClr val="FFFF66"/>
    <a:srgbClr val="C4CFE2"/>
    <a:srgbClr val="F6D1AC"/>
    <a:srgbClr val="A88000"/>
    <a:srgbClr val="C2D69A"/>
    <a:srgbClr val="EF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5632" autoAdjust="0"/>
  </p:normalViewPr>
  <p:slideViewPr>
    <p:cSldViewPr>
      <p:cViewPr varScale="1">
        <p:scale>
          <a:sx n="142" d="100"/>
          <a:sy n="142" d="100"/>
        </p:scale>
        <p:origin x="91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2;&#1086;&#1103;%20&#1088;&#1072;&#1073;&#1086;&#1090;&#1072;\&#1084;&#1072;&#1088;&#1090;\&#1080;&#1079;&#1085;&#1086;&#1089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90"/>
      <c:rotY val="40"/>
      <c:rAngAx val="1"/>
    </c:view3D>
    <c:floor>
      <c:thickness val="0"/>
      <c:spPr>
        <a:solidFill>
          <a:srgbClr val="FFC000"/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6349864161716624E-2"/>
          <c:y val="1.4173576561636267E-2"/>
          <c:w val="0.94634525947422365"/>
          <c:h val="0.82741915966971791"/>
        </c:manualLayout>
      </c:layout>
      <c:bar3DChart>
        <c:barDir val="col"/>
        <c:grouping val="stacked"/>
        <c:varyColors val="0"/>
        <c:ser>
          <c:idx val="1"/>
          <c:order val="1"/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Лист1!$A$2:$A$37</c:f>
            </c:multiLvlStrRef>
          </c:cat>
          <c:val>
            <c:numRef>
              <c:f>Лист1!$B$2:$B$37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6D-4D3B-A11C-B5E225EC7B53}"/>
            </c:ext>
          </c:extLst>
        </c:ser>
        <c:ser>
          <c:idx val="0"/>
          <c:order val="0"/>
          <c:spPr>
            <a:gradFill>
              <a:gsLst>
                <a:gs pos="0">
                  <a:srgbClr val="00B050"/>
                </a:gs>
                <a:gs pos="50000">
                  <a:srgbClr val="FFC00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c:spPr>
          <c:invertIfNegative val="0"/>
          <c:dLbls>
            <c:dLbl>
              <c:idx val="0"/>
              <c:layout>
                <c:manualLayout>
                  <c:x val="1.3958880139984245E-3"/>
                  <c:y val="-0.345473829886922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5310586176728642E-4"/>
                  <c:y val="-0.33708969334977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5861767279091001E-3"/>
                  <c:y val="-0.321085076229474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5570866141733325E-3"/>
                  <c:y val="-0.310449507151565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0214348206474191E-4"/>
                  <c:y val="-0.313634843443908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4621609798778356E-4"/>
                  <c:y val="-0.304837193922904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2.1937882764659758E-4"/>
                  <c:y val="-0.303154389026079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2.6345144356957283E-4"/>
                  <c:y val="-0.293608216688370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1916010498689181E-3"/>
                  <c:y val="-0.290773023366321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1695100612424921E-3"/>
                  <c:y val="-0.289090407633759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2136920384951879E-3"/>
                  <c:y val="-0.292149382227491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2.5583989501312492E-3"/>
                  <c:y val="-0.283196618046417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2.6897419072619212E-3"/>
                  <c:y val="-0.27302260966422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2.653652668416666E-3"/>
                  <c:y val="-0.273085601349330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3.9475065616805379E-3"/>
                  <c:y val="-0.272953375559886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3.5593832021002698E-3"/>
                  <c:y val="-0.272953375559886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3.9914698162730015E-3"/>
                  <c:y val="-0.26485241785928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7"/>
              <c:layout>
                <c:manualLayout>
                  <c:x val="2.9971566054244492E-3"/>
                  <c:y val="-0.265509006865147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8"/>
              <c:layout>
                <c:manualLayout>
                  <c:x val="1.6812117235347416E-3"/>
                  <c:y val="-0.256556242684073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19"/>
              <c:layout>
                <c:manualLayout>
                  <c:x val="2.1941163604551938E-3"/>
                  <c:y val="-0.261902591020168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0"/>
              <c:layout>
                <c:manualLayout>
                  <c:x val="1.608267716535543E-3"/>
                  <c:y val="-0.262299268388464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1"/>
              <c:layout>
                <c:manualLayout>
                  <c:x val="1.6523403324587096E-3"/>
                  <c:y val="-0.255685330617439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2"/>
              <c:layout>
                <c:manualLayout>
                  <c:x val="1.5861767279091001E-3"/>
                  <c:y val="-0.255685330617439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3"/>
              <c:layout>
                <c:manualLayout>
                  <c:x val="2.1937882764659758E-4"/>
                  <c:y val="-0.244392983369457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4"/>
              <c:layout>
                <c:manualLayout>
                  <c:x val="2.6345144356957283E-4"/>
                  <c:y val="-0.249791162701658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5"/>
              <c:layout>
                <c:manualLayout>
                  <c:x val="2.994313210848865E-4"/>
                  <c:y val="-0.249854532715200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6"/>
              <c:layout>
                <c:manualLayout>
                  <c:x val="5.7749343832019994E-3"/>
                  <c:y val="-0.2288018792330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B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7"/>
              <c:layout>
                <c:manualLayout>
                  <c:x val="5.8699693788276533E-3"/>
                  <c:y val="-0.226992901801852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8"/>
              <c:layout>
                <c:manualLayout>
                  <c:x val="4.3128827646544184E-3"/>
                  <c:y val="-0.224221078493314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29"/>
              <c:layout>
                <c:manualLayout>
                  <c:x val="4.4589895013124013E-3"/>
                  <c:y val="-0.20980676496648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30"/>
              <c:layout>
                <c:manualLayout>
                  <c:x val="4.3858267716535533E-3"/>
                  <c:y val="-0.214991945387557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31"/>
              <c:layout>
                <c:manualLayout>
                  <c:x val="3.7116141732284492E-3"/>
                  <c:y val="-0.215055126236850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32"/>
              <c:layout>
                <c:manualLayout>
                  <c:x val="3.019138232721191E-3"/>
                  <c:y val="-0.206533467312044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33"/>
              <c:layout>
                <c:manualLayout>
                  <c:x val="2.9529746281715652E-3"/>
                  <c:y val="-0.203197367136736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2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34"/>
              <c:layout>
                <c:manualLayout>
                  <c:x val="3.9089020122485612E-3"/>
                  <c:y val="-0.185153181401676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3-C16D-4D3B-A11C-B5E225EC7B53}"/>
                </c:ext>
                <c:ext xmlns:c15="http://schemas.microsoft.com/office/drawing/2012/chart" uri="{CE6537A1-D6FC-4f65-9D91-7224C49458BB}"/>
              </c:extLst>
            </c:dLbl>
            <c:dLbl>
              <c:idx val="35"/>
              <c:layout>
                <c:manualLayout>
                  <c:x val="3.6712598425198669E-3"/>
                  <c:y val="-0.186852821913993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4-C16D-4D3B-A11C-B5E225EC7B5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anchor="t" anchorCtr="0"/>
              <a:lstStyle/>
              <a:p>
                <a:pPr>
                  <a:defRPr sz="1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Лист1!$A$2:$A$37</c:f>
              <c:strCache>
                <c:ptCount val="36"/>
                <c:pt idx="0">
                  <c:v>Кувшиновский</c:v>
                </c:pt>
                <c:pt idx="1">
                  <c:v>Жарковский</c:v>
                </c:pt>
                <c:pt idx="2">
                  <c:v>Удомельский</c:v>
                </c:pt>
                <c:pt idx="3">
                  <c:v>Селижаровский</c:v>
                </c:pt>
                <c:pt idx="4">
                  <c:v>Сонковский</c:v>
                </c:pt>
                <c:pt idx="5">
                  <c:v>Адреапольский</c:v>
                </c:pt>
                <c:pt idx="6">
                  <c:v>Весьегонский</c:v>
                </c:pt>
                <c:pt idx="7">
                  <c:v>Нелидовский</c:v>
                </c:pt>
                <c:pt idx="8">
                  <c:v>Калининский</c:v>
                </c:pt>
                <c:pt idx="9">
                  <c:v>Фировский</c:v>
                </c:pt>
                <c:pt idx="10">
                  <c:v>Торжокский</c:v>
                </c:pt>
                <c:pt idx="11">
                  <c:v>Вышневолоцкий</c:v>
                </c:pt>
                <c:pt idx="12">
                  <c:v>Зубцовский</c:v>
                </c:pt>
                <c:pt idx="13">
                  <c:v>Кашинский</c:v>
                </c:pt>
                <c:pt idx="14">
                  <c:v>Лихославльский</c:v>
                </c:pt>
                <c:pt idx="15">
                  <c:v>Молоковский</c:v>
                </c:pt>
                <c:pt idx="16">
                  <c:v>Осташковский</c:v>
                </c:pt>
                <c:pt idx="17">
                  <c:v>Ржевский</c:v>
                </c:pt>
                <c:pt idx="18">
                  <c:v>Сандовский</c:v>
                </c:pt>
                <c:pt idx="19">
                  <c:v>Максатихинский</c:v>
                </c:pt>
                <c:pt idx="20">
                  <c:v>Старицкий</c:v>
                </c:pt>
                <c:pt idx="21">
                  <c:v>Западнодвинский</c:v>
                </c:pt>
                <c:pt idx="22">
                  <c:v>Краснохолмский</c:v>
                </c:pt>
                <c:pt idx="23">
                  <c:v>Лесной</c:v>
                </c:pt>
                <c:pt idx="24">
                  <c:v>Конаковский</c:v>
                </c:pt>
                <c:pt idx="25">
                  <c:v>Спировский</c:v>
                </c:pt>
                <c:pt idx="26">
                  <c:v>Оленинский</c:v>
                </c:pt>
                <c:pt idx="27">
                  <c:v>Торопецкий</c:v>
                </c:pt>
                <c:pt idx="28">
                  <c:v>Кимрский</c:v>
                </c:pt>
                <c:pt idx="29">
                  <c:v>Пеновский</c:v>
                </c:pt>
                <c:pt idx="30">
                  <c:v>Бежецкий</c:v>
                </c:pt>
                <c:pt idx="31">
                  <c:v>Кесовогорский</c:v>
                </c:pt>
                <c:pt idx="32">
                  <c:v>Рамешковский</c:v>
                </c:pt>
                <c:pt idx="33">
                  <c:v>Бологовский</c:v>
                </c:pt>
                <c:pt idx="34">
                  <c:v>Калязинский</c:v>
                </c:pt>
                <c:pt idx="35">
                  <c:v>Бельский</c:v>
                </c:pt>
              </c:strCache>
            </c:strRef>
          </c:cat>
          <c:val>
            <c:numRef>
              <c:f>Лист1!$B$2:$B$37</c:f>
              <c:numCache>
                <c:formatCode>General</c:formatCode>
                <c:ptCount val="36"/>
                <c:pt idx="0">
                  <c:v>89</c:v>
                </c:pt>
                <c:pt idx="1">
                  <c:v>83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  <c:pt idx="5">
                  <c:v>77</c:v>
                </c:pt>
                <c:pt idx="6">
                  <c:v>77</c:v>
                </c:pt>
                <c:pt idx="7">
                  <c:v>76</c:v>
                </c:pt>
                <c:pt idx="8">
                  <c:v>73</c:v>
                </c:pt>
                <c:pt idx="9">
                  <c:v>73</c:v>
                </c:pt>
                <c:pt idx="10">
                  <c:v>72</c:v>
                </c:pt>
                <c:pt idx="11">
                  <c:v>71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68</c:v>
                </c:pt>
                <c:pt idx="17">
                  <c:v>68</c:v>
                </c:pt>
                <c:pt idx="18">
                  <c:v>67</c:v>
                </c:pt>
                <c:pt idx="19">
                  <c:v>65</c:v>
                </c:pt>
                <c:pt idx="20">
                  <c:v>65</c:v>
                </c:pt>
                <c:pt idx="21">
                  <c:v>63</c:v>
                </c:pt>
                <c:pt idx="22">
                  <c:v>63</c:v>
                </c:pt>
                <c:pt idx="23">
                  <c:v>62</c:v>
                </c:pt>
                <c:pt idx="24">
                  <c:v>61</c:v>
                </c:pt>
                <c:pt idx="25">
                  <c:v>61</c:v>
                </c:pt>
                <c:pt idx="26">
                  <c:v>55</c:v>
                </c:pt>
                <c:pt idx="27">
                  <c:v>55</c:v>
                </c:pt>
                <c:pt idx="28">
                  <c:v>52</c:v>
                </c:pt>
                <c:pt idx="29">
                  <c:v>52</c:v>
                </c:pt>
                <c:pt idx="30">
                  <c:v>51</c:v>
                </c:pt>
                <c:pt idx="31">
                  <c:v>51</c:v>
                </c:pt>
                <c:pt idx="32">
                  <c:v>50</c:v>
                </c:pt>
                <c:pt idx="33">
                  <c:v>46</c:v>
                </c:pt>
                <c:pt idx="34">
                  <c:v>44</c:v>
                </c:pt>
                <c:pt idx="35">
                  <c:v>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5-C16D-4D3B-A11C-B5E225EC7B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48765568"/>
        <c:axId val="248760472"/>
        <c:axId val="0"/>
      </c:bar3DChart>
      <c:catAx>
        <c:axId val="248765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5875">
            <a:solidFill>
              <a:prstClr val="black"/>
            </a:solidFill>
          </a:ln>
        </c:spPr>
        <c:txPr>
          <a:bodyPr/>
          <a:lstStyle/>
          <a:p>
            <a:pPr>
              <a:defRPr sz="1100" b="1"/>
            </a:pPr>
            <a:endParaRPr lang="ru-RU"/>
          </a:p>
        </c:txPr>
        <c:crossAx val="248760472"/>
        <c:crosses val="autoZero"/>
        <c:auto val="1"/>
        <c:lblAlgn val="ctr"/>
        <c:lblOffset val="100"/>
        <c:noMultiLvlLbl val="0"/>
      </c:catAx>
      <c:valAx>
        <c:axId val="248760472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ru-RU" sz="1200" dirty="0"/>
                  <a:t>%</a:t>
                </a:r>
              </a:p>
            </c:rich>
          </c:tx>
          <c:layout>
            <c:manualLayout>
              <c:xMode val="edge"/>
              <c:yMode val="edge"/>
              <c:x val="4.1262795275590562E-2"/>
              <c:y val="9.7646570112217663E-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sz="1200" b="1"/>
            </a:pPr>
            <a:endParaRPr lang="ru-RU"/>
          </a:p>
        </c:txPr>
        <c:crossAx val="248765568"/>
        <c:crosses val="autoZero"/>
        <c:crossBetween val="between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 w="28575" cmpd="tri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EA197D81-FE27-41BA-902F-417D4314EA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755" cy="337819"/>
          </a:xfrm>
          <a:prstGeom prst="rect">
            <a:avLst/>
          </a:prstGeom>
        </p:spPr>
        <p:txBody>
          <a:bodyPr vert="horz" lIns="91433" tIns="45718" rIns="91433" bIns="45718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DB0C11A-EC10-49FC-AE0D-44150177CC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1158" y="0"/>
            <a:ext cx="4309755" cy="337819"/>
          </a:xfrm>
          <a:prstGeom prst="rect">
            <a:avLst/>
          </a:prstGeom>
        </p:spPr>
        <p:txBody>
          <a:bodyPr vert="horz" lIns="91433" tIns="45718" rIns="91433" bIns="45718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9282DCD-1140-44A6-BE93-BBE9A3394D3B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05C274E-2CCA-4CD0-88A6-63C7202989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21750"/>
            <a:ext cx="4309755" cy="337819"/>
          </a:xfrm>
          <a:prstGeom prst="rect">
            <a:avLst/>
          </a:prstGeom>
        </p:spPr>
        <p:txBody>
          <a:bodyPr vert="horz" lIns="91433" tIns="45718" rIns="91433" bIns="45718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CBEDCF17-B6AE-4B31-97EA-A654E8249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1158" y="6421750"/>
            <a:ext cx="4309755" cy="337819"/>
          </a:xfrm>
          <a:prstGeom prst="rect">
            <a:avLst/>
          </a:prstGeom>
        </p:spPr>
        <p:txBody>
          <a:bodyPr vert="horz" wrap="square" lIns="91433" tIns="45718" rIns="91433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A698AA-D5C3-440D-9C4C-4EF353CB54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1622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3E123970-5112-4378-BC72-A55E782D6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755" cy="337819"/>
          </a:xfrm>
          <a:prstGeom prst="rect">
            <a:avLst/>
          </a:prstGeom>
        </p:spPr>
        <p:txBody>
          <a:bodyPr vert="horz" lIns="91126" tIns="45564" rIns="91126" bIns="455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AF2092D-DA00-4C88-B8FD-2B229883F8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1158" y="0"/>
            <a:ext cx="4309755" cy="337819"/>
          </a:xfrm>
          <a:prstGeom prst="rect">
            <a:avLst/>
          </a:prstGeom>
        </p:spPr>
        <p:txBody>
          <a:bodyPr vert="horz" lIns="91126" tIns="45564" rIns="91126" bIns="455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6B2683-449B-4983-94ED-412AAF47EBE5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="" xmlns:a16="http://schemas.microsoft.com/office/drawing/2014/main" id="{74567D05-53AC-4CB2-AABA-331C09F6C5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506413"/>
            <a:ext cx="4506913" cy="2535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6" tIns="45564" rIns="91126" bIns="4556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="" xmlns:a16="http://schemas.microsoft.com/office/drawing/2014/main" id="{9D649A8F-D747-48BD-B1CB-9475CF31B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3453" y="3210876"/>
            <a:ext cx="7955609" cy="3043559"/>
          </a:xfrm>
          <a:prstGeom prst="rect">
            <a:avLst/>
          </a:prstGeom>
        </p:spPr>
        <p:txBody>
          <a:bodyPr vert="horz" lIns="91126" tIns="45564" rIns="91126" bIns="45564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00C848A-0728-4E96-B224-9F3D6D474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6421750"/>
            <a:ext cx="4309755" cy="337819"/>
          </a:xfrm>
          <a:prstGeom prst="rect">
            <a:avLst/>
          </a:prstGeom>
        </p:spPr>
        <p:txBody>
          <a:bodyPr vert="horz" lIns="91126" tIns="45564" rIns="91126" bIns="455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D53AE1E-7FFA-4B8C-B408-DF156ED01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31158" y="6421750"/>
            <a:ext cx="4309755" cy="337819"/>
          </a:xfrm>
          <a:prstGeom prst="rect">
            <a:avLst/>
          </a:prstGeom>
        </p:spPr>
        <p:txBody>
          <a:bodyPr vert="horz" wrap="square" lIns="91126" tIns="45564" rIns="91126" bIns="455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742712-5EDB-4E23-9BE5-10F901E34BE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3956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2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23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>
            <a:extLst>
              <a:ext uri="{FF2B5EF4-FFF2-40B4-BE49-F238E27FC236}">
                <a16:creationId xmlns="" xmlns:a16="http://schemas.microsoft.com/office/drawing/2014/main" id="{0917962A-47D5-4A43-851B-276E85723E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>
            <a:extLst>
              <a:ext uri="{FF2B5EF4-FFF2-40B4-BE49-F238E27FC236}">
                <a16:creationId xmlns="" xmlns:a16="http://schemas.microsoft.com/office/drawing/2014/main" id="{6F9FA263-D7A3-44C8-9714-F17EA221E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0244" name="Номер слайда 3">
            <a:extLst>
              <a:ext uri="{FF2B5EF4-FFF2-40B4-BE49-F238E27FC236}">
                <a16:creationId xmlns="" xmlns:a16="http://schemas.microsoft.com/office/drawing/2014/main" id="{C1825137-FA9C-457B-89DE-F56F50137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8596" indent="-28792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1687" indent="-2303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2362" indent="-2303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3036" indent="-2303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3711" indent="-2303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4386" indent="-2303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060" indent="-2303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5735" indent="-2303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629CF0-77BF-49DA-BC0C-85D9F7F794CA}" type="slidenum">
              <a:rPr lang="ru-RU" altLang="ru-R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4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3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93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4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1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5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42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6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83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7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42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8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88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9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69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581679" y="6416306"/>
            <a:ext cx="4267103" cy="3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36" tIns="45619" rIns="91236" bIns="45619" anchor="b"/>
          <a:lstStyle/>
          <a:p>
            <a:pPr algn="r"/>
            <a:fld id="{B05F7DED-49D5-46F5-988B-8AA1F1A2A0AC}" type="slidenum">
              <a:rPr lang="ru-RU" altLang="ru-RU"/>
              <a:pPr algn="r"/>
              <a:t>10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06413"/>
            <a:ext cx="4503737" cy="25336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56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681A191-69C0-4408-9E49-59EA5581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15C4F-3813-4653-AFDE-290D77101E01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D3B9E6E-B1BC-4B6E-96CB-1CE654F9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9DA381F-7D37-49FA-A045-035A1EC0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6EEFE-7F88-433A-98C6-FC3D84A753D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723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2403C6C-A435-49D9-9B19-6AA456B2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34182-8444-4C60-AC97-35B5C9DFD700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B0ABD58-908F-4620-824B-03D5B9D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81D9A4A-6E74-4375-B8E9-36A8EBC9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D1BE6-F226-4ACE-8925-5C5C10CB824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80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1E439BA-66ED-4F9F-9EEF-6AD82870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B7B2-9D7C-46A2-A7E2-97B490A468E8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357D190-65B5-4C3B-B584-6D49D62E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EF689E7-70F4-43E0-A152-6722A9CA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35A4-63A4-4BA8-B97E-988E8992CDD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6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DDD1D1F-590E-4E07-B136-7D35B345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DF5CD-D51A-47CE-8AA2-E898C22E1046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A5BBB1E-34F1-4729-914E-AF8BF740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A21EDEB-BEF5-4F7C-9659-EF27BEE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6E988-BC02-4D78-8FC4-280CEEEF8D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725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685AF0B-A60D-4CA1-8A17-F54F658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B0FC1-4D28-4DEB-9962-FA05A413D75D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B9F8DF7-0094-4806-A6A0-B07E8B49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24B1C4-F8FC-4944-B3B6-A922076B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6D018-B3D0-487F-A355-F4FFC4D65E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796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FC4427F1-0D26-4AA6-A3C7-F34C8FF9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F6BC6-067E-4F91-ADAA-A5A17545E53F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A64CED8A-8675-4780-8CDB-88B8C053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F9015780-C273-41F0-A5B9-AD20125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DA1CB-C449-41F3-AF07-E66EE4752E4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98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="" xmlns:a16="http://schemas.microsoft.com/office/drawing/2014/main" id="{92C8635A-D9BD-4AE4-A77C-B8918244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68270-C525-4C66-A669-22E04AA7FCAF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="" xmlns:a16="http://schemas.microsoft.com/office/drawing/2014/main" id="{3FFF2A40-A52F-4016-A129-C9473888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="" xmlns:a16="http://schemas.microsoft.com/office/drawing/2014/main" id="{4974BDF8-BC80-4061-B74A-8A7FF3D6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C09A8-AA28-49DD-87C4-A483BA0CBA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12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="" xmlns:a16="http://schemas.microsoft.com/office/drawing/2014/main" id="{16055A5B-8EAE-4F75-A90E-D7033709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7B03F-9F9C-4128-8406-B37E8EC7F604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="" xmlns:a16="http://schemas.microsoft.com/office/drawing/2014/main" id="{7FAE2F96-FE89-409F-8CE7-2B760AB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9EB40A32-AEB8-45AE-94FD-50825956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DAF9-9460-4D6A-A877-A724171797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774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="" xmlns:a16="http://schemas.microsoft.com/office/drawing/2014/main" id="{30209569-5A7C-485D-9F10-0B45FF9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2464-B00E-48C9-B7EB-05C75F690A6F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="" xmlns:a16="http://schemas.microsoft.com/office/drawing/2014/main" id="{4FAD1206-3E66-4442-B3F0-AD007400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="" xmlns:a16="http://schemas.microsoft.com/office/drawing/2014/main" id="{541D05EF-0B3A-4CC8-8B02-E7467989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2C9AE-1CE1-41A2-A2F3-5736910D5A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492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C40F7267-2B27-4B95-A577-36B1C4E5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84EF1-5710-403E-A0FF-2A5504A25329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866F1033-EDBF-4410-8BDB-D419F60C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47973D3-15E0-4542-B5BB-917E0C04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B7CE4-117A-47D5-9ADF-E8C21267E9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454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FEAD8F44-9F0B-4AD6-8CA8-8851A5D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E6E7D-1B56-4A49-9C90-E32FF140C552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F759A0E4-97D3-4827-8F3A-C2DA5385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9717583C-714F-4159-A5C8-5C02B593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1DA7B-1846-4C1F-A961-B4147F8D50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56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="" xmlns:a16="http://schemas.microsoft.com/office/drawing/2014/main" id="{7585D34A-07E3-4D20-8C2D-26754CC9B3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="" xmlns:a16="http://schemas.microsoft.com/office/drawing/2014/main" id="{0148F5E0-CF9C-4DD8-BEB2-408225CC82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48994F3-17D4-430E-8004-5865A651E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579DE20-8626-4EA9-A11E-5D78CED02B2F}" type="datetime1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82AC6D0-C2FC-4F8A-B0DF-F1192BE9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C1FFD7E-1477-4967-9A47-578C8FD5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64C1DA3-6869-4383-88D9-7C9B154B91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mailto:ministerstvop@tverreg.r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>
            <a:extLst>
              <a:ext uri="{FF2B5EF4-FFF2-40B4-BE49-F238E27FC236}">
                <a16:creationId xmlns="" xmlns:a16="http://schemas.microsoft.com/office/drawing/2014/main" id="{E5447B11-02D5-48AE-A418-102A7118C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525" y="1071563"/>
            <a:ext cx="7921947" cy="3214687"/>
          </a:xfrm>
        </p:spPr>
        <p:txBody>
          <a:bodyPr/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 внесении изменений в закон Тверской области от 30.12.2019 № 102-ЗО «Об областном бюджете Тверской области на 2020 год и на плановый период 2021 и 2022 годов», государственную программу Тверской области «Развитие промышленного производства и торговли в Тверской области» на 2018-2023 годы и в сводную бюджетную роспись в части перераспределения 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2020 году бюджетных ассигнований на субсидии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ГБПОУ «Конаковский колледж»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Заголовок 20">
            <a:extLst>
              <a:ext uri="{FF2B5EF4-FFF2-40B4-BE49-F238E27FC236}">
                <a16:creationId xmlns="" xmlns:a16="http://schemas.microsoft.com/office/drawing/2014/main" id="{AC37D9F8-C0E8-4305-A7A7-DAFA0A1E1507}"/>
              </a:ext>
            </a:extLst>
          </p:cNvPr>
          <p:cNvSpPr txBox="1">
            <a:spLocks/>
          </p:cNvSpPr>
          <p:nvPr/>
        </p:nvSpPr>
        <p:spPr>
          <a:xfrm>
            <a:off x="1033463" y="252413"/>
            <a:ext cx="7686675" cy="642937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ПРОМЫШЛЕННОСТИ И ТОРГОВЛИ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TextBox 5">
            <a:extLst>
              <a:ext uri="{FF2B5EF4-FFF2-40B4-BE49-F238E27FC236}">
                <a16:creationId xmlns="" xmlns:a16="http://schemas.microsoft.com/office/drawing/2014/main" id="{1133DB9E-0442-4B55-9DF3-C1B6C4469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62463"/>
            <a:ext cx="8785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B8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 smtClean="0">
                <a:solidFill>
                  <a:srgbClr val="B8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ноября 2020 </a:t>
            </a:r>
            <a:r>
              <a:rPr lang="ru-RU" altLang="ru-RU" sz="1600" b="1" dirty="0">
                <a:solidFill>
                  <a:srgbClr val="B8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</p:txBody>
      </p:sp>
      <p:pic>
        <p:nvPicPr>
          <p:cNvPr id="4101" name="Рисунок 1">
            <a:extLst>
              <a:ext uri="{FF2B5EF4-FFF2-40B4-BE49-F238E27FC236}">
                <a16:creationId xmlns="" xmlns:a16="http://schemas.microsoft.com/office/drawing/2014/main" id="{B074045B-4F21-48BC-9899-DFB2E0DAFCB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2875" y="142875"/>
            <a:ext cx="755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827585" y="51470"/>
            <a:ext cx="8208912" cy="701253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ПРЕДВАРИТЕЛЬНЫЙ РАСЧЕТ РАСХОДОВ НА ПЕРЕВОД МНОГОКВАРТИРНЫХ ДОМОВ НА ИНДИВИДУАЛЬНОЕ ГАЗОВОЕ ОТОПЛЕНИЕ</a:t>
            </a:r>
          </a:p>
          <a:p>
            <a:pPr algn="ctr" eaLnBrk="1" hangingPunct="1"/>
            <a:r>
              <a:rPr kumimoji="0" lang="ru-RU" altLang="ru-RU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(ПРОДОЛЖЕНИЕ)</a:t>
            </a:r>
            <a:endParaRPr kumimoji="0" lang="ru-RU" altLang="ru-RU" sz="1600" b="1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7380"/>
              </p:ext>
            </p:extLst>
          </p:nvPr>
        </p:nvGraphicFramePr>
        <p:xfrm>
          <a:off x="827585" y="1472837"/>
          <a:ext cx="7727192" cy="2699080"/>
        </p:xfrm>
        <a:graphic>
          <a:graphicData uri="http://schemas.openxmlformats.org/drawingml/2006/table">
            <a:tbl>
              <a:tblPr firstRow="1" firstCol="1" bandRow="1"/>
              <a:tblGrid>
                <a:gridCol w="1340175"/>
                <a:gridCol w="3110152"/>
                <a:gridCol w="3276865"/>
              </a:tblGrid>
              <a:tr h="158101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kern="100" dirty="0" smtClean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7925" marR="57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ОБЛАСТНОЙ БЮДЖЕТ,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7925" marR="57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МЕСТНЫЙ БЮДЖЕТ,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7925" marR="57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90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ru-RU" sz="18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322,00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7925" marR="57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ru-RU" sz="18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213,00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7925" marR="57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57925" marR="57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9 535,00</a:t>
                      </a:r>
                    </a:p>
                  </a:txBody>
                  <a:tcPr marL="57925" marR="57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57925" marR="57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299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>
            <a:extLst>
              <a:ext uri="{FF2B5EF4-FFF2-40B4-BE49-F238E27FC236}">
                <a16:creationId xmlns="" xmlns:a16="http://schemas.microsoft.com/office/drawing/2014/main" id="{D9A7DA2A-27C8-4637-A426-035B6AD19FC1}"/>
              </a:ext>
            </a:extLst>
          </p:cNvPr>
          <p:cNvGraphicFramePr/>
          <p:nvPr/>
        </p:nvGraphicFramePr>
        <p:xfrm>
          <a:off x="0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19" name="Rectangle 1">
            <a:extLst>
              <a:ext uri="{FF2B5EF4-FFF2-40B4-BE49-F238E27FC236}">
                <a16:creationId xmlns="" xmlns:a16="http://schemas.microsoft.com/office/drawing/2014/main" id="{E697583E-E9B1-4DA2-9300-7226A7F0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13022A4C-8932-4B2B-BE32-323EAF1F3F00}"/>
              </a:ext>
            </a:extLst>
          </p:cNvPr>
          <p:cNvSpPr txBox="1">
            <a:spLocks/>
          </p:cNvSpPr>
          <p:nvPr/>
        </p:nvSpPr>
        <p:spPr>
          <a:xfrm>
            <a:off x="879475" y="931863"/>
            <a:ext cx="7300913" cy="271462"/>
          </a:xfrm>
          <a:prstGeom prst="rect">
            <a:avLst/>
          </a:prstGeom>
          <a:noFill/>
          <a:ln>
            <a:noFill/>
          </a:ln>
        </p:spPr>
        <p:txBody>
          <a:bodyPr lIns="0" tIns="0" rIns="18288" bIns="0" anchor="b">
            <a:normAutofit fontScale="90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100" b="1" kern="0" dirty="0">
              <a:solidFill>
                <a:sysClr val="windowText" lastClr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221" name="Заголовок 8">
            <a:extLst>
              <a:ext uri="{FF2B5EF4-FFF2-40B4-BE49-F238E27FC236}">
                <a16:creationId xmlns="" xmlns:a16="http://schemas.microsoft.com/office/drawing/2014/main" id="{699190A7-AF00-4851-9A13-64003A1C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1203325"/>
            <a:ext cx="7858125" cy="3671888"/>
          </a:xfrm>
        </p:spPr>
        <p:txBody>
          <a:bodyPr/>
          <a:lstStyle/>
          <a:p>
            <a:pPr algn="l" eaLnBrk="1" hangingPunct="1"/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Министерство промышленности и торговли  </a:t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170100, г. Тверь, Студенческий пер, д. 28 </a:t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Телефон: 8 (4822) 33-30-50</a:t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E-mail</a:t>
            </a: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ministerstvop@tverreg.ru</a:t>
            </a: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Исполняющий обязанности Министра </a:t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промышленности и торговли Тверской области</a:t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Кременецкая Татьяна Александровна</a:t>
            </a:r>
            <a:br>
              <a:rPr lang="ru-RU" alt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Номер слайда 6">
            <a:extLst>
              <a:ext uri="{FF2B5EF4-FFF2-40B4-BE49-F238E27FC236}">
                <a16:creationId xmlns="" xmlns:a16="http://schemas.microsoft.com/office/drawing/2014/main" id="{0D2D5893-8A57-43CE-A945-0C1E4DA4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15404" y="4868863"/>
            <a:ext cx="428596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1A634-A96E-4F21-B52B-139FBC6A4BA8}" type="slidenum">
              <a:rPr lang="ru-RU" altLang="ru-RU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3" name="Рисунок 1">
            <a:extLst>
              <a:ext uri="{FF2B5EF4-FFF2-40B4-BE49-F238E27FC236}">
                <a16:creationId xmlns="" xmlns:a16="http://schemas.microsoft.com/office/drawing/2014/main" id="{FAC159FE-BF96-41B2-AF75-6AFD73A8CA6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2875" y="142875"/>
            <a:ext cx="755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4" y="1285867"/>
          <a:ext cx="8143933" cy="3342616"/>
        </p:xfrm>
        <a:graphic>
          <a:graphicData uri="http://schemas.openxmlformats.org/drawingml/2006/table">
            <a:tbl>
              <a:tblPr/>
              <a:tblGrid>
                <a:gridCol w="500066"/>
                <a:gridCol w="4286280"/>
                <a:gridCol w="1214446"/>
                <a:gridCol w="928694"/>
                <a:gridCol w="1214447"/>
              </a:tblGrid>
              <a:tr h="306342"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 п/п</a:t>
                      </a:r>
                    </a:p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5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Наименование мероприятия 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2020 год</a:t>
                      </a:r>
                      <a:endParaRPr kumimoji="0" lang="ru-RU" altLang="ja-JP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529130"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До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изменений</a:t>
                      </a:r>
                      <a:endParaRPr kumimoji="0" lang="ru-RU" altLang="ja-JP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(+/-)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 изменений</a:t>
                      </a:r>
                      <a:endParaRPr kumimoji="0" lang="ru-RU" altLang="ja-JP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22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«Обеспечение</a:t>
                      </a:r>
                      <a:r>
                        <a:rPr lang="ru-RU" altLang="ru-RU" sz="1500" b="1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функционирования</a:t>
                      </a:r>
                    </a:p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инфраструктуры профессиональных</a:t>
                      </a:r>
                    </a:p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образовательных организаций»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+ 2 013,5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2 013,5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9520"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«Создание</a:t>
                      </a:r>
                      <a:r>
                        <a:rPr lang="ru-RU" altLang="ru-RU" sz="1500" b="1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условий</a:t>
                      </a:r>
                      <a:r>
                        <a:rPr lang="ru-RU" altLang="ru-RU" sz="1500" b="1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профессиональным</a:t>
                      </a:r>
                    </a:p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образовательным организациям,</a:t>
                      </a:r>
                    </a:p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подведомственным Министерству</a:t>
                      </a:r>
                    </a:p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промышленности и торговли Тверской области, для материально-технического оснащения и проведения ремонта»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7 688,2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- 402,3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7 285,9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1071538" y="214296"/>
            <a:ext cx="7847905" cy="701253"/>
          </a:xfrm>
          <a:prstGeom prst="rect">
            <a:avLst/>
          </a:prstGeom>
        </p:spPr>
        <p:txBody>
          <a:bodyPr/>
          <a:lstStyle/>
          <a:p>
            <a:pPr marL="400050" indent="-400050"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 ПО ПЕРЕРАСПРЕДЕЛЕНИЮ БЮДЖЕТНЫХ АССИГНОВАНИЙ НА ПРЕДОСТАВЛЕНИЕ СУБСИДИИ </a:t>
            </a:r>
          </a:p>
          <a:p>
            <a:pPr marL="400050" indent="-400050"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ГБПОУ «КОНАКОВСКИЙ КОЛЛЕДЖ» </a:t>
            </a:r>
          </a:p>
          <a:p>
            <a:pPr algn="r" eaLnBrk="1" hangingPunct="1"/>
            <a:r>
              <a:rPr lang="ru-RU" altLang="ru-RU" sz="1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тыс.руб.</a:t>
            </a:r>
            <a:endParaRPr kumimoji="0" lang="ru-RU" altLang="ru-RU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5" y="1285867"/>
          <a:ext cx="8143931" cy="2127891"/>
        </p:xfrm>
        <a:graphic>
          <a:graphicData uri="http://schemas.openxmlformats.org/drawingml/2006/table">
            <a:tbl>
              <a:tblPr/>
              <a:tblGrid>
                <a:gridCol w="504490"/>
                <a:gridCol w="4252141"/>
                <a:gridCol w="1172722"/>
                <a:gridCol w="928694"/>
                <a:gridCol w="1285884"/>
              </a:tblGrid>
              <a:tr h="290045"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 п/п</a:t>
                      </a:r>
                    </a:p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5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Наименование мероприятия 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2020 год</a:t>
                      </a:r>
                      <a:endParaRPr kumimoji="0" lang="ru-RU" altLang="ja-JP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664843"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До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изменений</a:t>
                      </a:r>
                      <a:endParaRPr kumimoji="0" lang="ru-RU" altLang="ja-JP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(+/-)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 изменений</a:t>
                      </a:r>
                      <a:endParaRPr kumimoji="0" lang="ru-RU" altLang="ja-JP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210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293"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«Социальная поддержка обучающихся по программам среднего профессионального образования в рамках обеспечения дополнительных гарантий детей-сирот 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55 138,0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- 1 611,2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5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53 526,8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1071538" y="214296"/>
            <a:ext cx="7847905" cy="701253"/>
          </a:xfrm>
          <a:prstGeom prst="rect">
            <a:avLst/>
          </a:prstGeom>
        </p:spPr>
        <p:txBody>
          <a:bodyPr/>
          <a:lstStyle/>
          <a:p>
            <a:pPr marL="400050" indent="-400050"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 ПО ПЕРЕРАСПРЕДЕЛЕНИЮ БЮДЖЕТНЫХ АССИГНОВАНИЙ НА ПРЕДОСТАВЛЕНИЕ СУБСИДИИ </a:t>
            </a:r>
          </a:p>
          <a:p>
            <a:pPr marL="400050" indent="-400050"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ГБПОУ «КОНАКОВСКИЙ КОЛЛЕДЖ»  (ПРОДОЛЖЕНИЕ)</a:t>
            </a:r>
          </a:p>
          <a:p>
            <a:pPr algn="r" eaLnBrk="1" hangingPunct="1"/>
            <a:r>
              <a:rPr lang="ru-RU" altLang="ru-RU" sz="1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тыс.руб.</a:t>
            </a:r>
            <a:endParaRPr kumimoji="0" lang="ru-RU" altLang="ru-RU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62316"/>
              </p:ext>
            </p:extLst>
          </p:nvPr>
        </p:nvGraphicFramePr>
        <p:xfrm>
          <a:off x="795706" y="1563638"/>
          <a:ext cx="8143933" cy="2071701"/>
        </p:xfrm>
        <a:graphic>
          <a:graphicData uri="http://schemas.openxmlformats.org/drawingml/2006/table">
            <a:tbl>
              <a:tblPr/>
              <a:tblGrid>
                <a:gridCol w="500066"/>
                <a:gridCol w="3714776"/>
                <a:gridCol w="1357322"/>
                <a:gridCol w="1000132"/>
                <a:gridCol w="1571637"/>
              </a:tblGrid>
              <a:tr h="352302"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 п/п</a:t>
                      </a:r>
                    </a:p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2020 год</a:t>
                      </a:r>
                      <a:endParaRPr kumimoji="0" lang="ru-RU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616523"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До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изменений</a:t>
                      </a:r>
                      <a:endParaRPr kumimoji="0" lang="ru-RU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(+/-)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 изменений</a:t>
                      </a:r>
                      <a:endParaRPr kumimoji="0" lang="ru-RU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234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l" fontAlgn="ctr"/>
                      <a:r>
                        <a:rPr kumimoji="0" lang="ru-RU" altLang="ru-RU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Субсидия на оплату мирового соглашения </a:t>
                      </a:r>
                      <a:r>
                        <a:rPr lang="ru-RU" alt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ГБПОУ «Конаковский колледж»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+ 702,3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702,3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1071538" y="214296"/>
            <a:ext cx="7847905" cy="701253"/>
          </a:xfrm>
          <a:prstGeom prst="rect">
            <a:avLst/>
          </a:prstGeom>
        </p:spPr>
        <p:txBody>
          <a:bodyPr/>
          <a:lstStyle/>
          <a:p>
            <a:pPr marL="400050" indent="-400050" algn="ctr" eaLnBrk="1" hangingPunct="1">
              <a:buAutoNum type="romanUcPeriod"/>
            </a:pPr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ПЕРЕРАСПРЕДЕЛЕНИЕ БЮДЖЕТНЫХ АССИГНОВАНИЙ НА ОПЛАТУ МИРОВОГО СОГЛАШЕНИЯ ГБПОУ «КОНАКОВСКИЙ КОЛЛЕДЖ» </a:t>
            </a:r>
          </a:p>
          <a:p>
            <a:pPr marL="400050" indent="-400050" algn="ctr" eaLnBrk="1" hangingPunct="1">
              <a:buAutoNum type="romanUcPeriod"/>
            </a:pPr>
            <a:endParaRPr lang="ru-RU" altLang="ru-RU" sz="1600" b="1" dirty="0" smtClean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ru-RU" altLang="ru-RU" sz="1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 eaLnBrk="1" hangingPunct="1"/>
            <a:r>
              <a:rPr lang="ru-RU" altLang="ru-RU" sz="1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тыс.руб.</a:t>
            </a:r>
            <a:endParaRPr kumimoji="0" lang="ru-RU" altLang="ru-RU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69716"/>
              </p:ext>
            </p:extLst>
          </p:nvPr>
        </p:nvGraphicFramePr>
        <p:xfrm>
          <a:off x="694575" y="869157"/>
          <a:ext cx="8182507" cy="3989124"/>
        </p:xfrm>
        <a:graphic>
          <a:graphicData uri="http://schemas.openxmlformats.org/drawingml/2006/table">
            <a:tbl>
              <a:tblPr/>
              <a:tblGrid>
                <a:gridCol w="405644"/>
                <a:gridCol w="4176464"/>
                <a:gridCol w="1368152"/>
                <a:gridCol w="803397"/>
                <a:gridCol w="1428850"/>
              </a:tblGrid>
              <a:tr h="326085"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2020 год</a:t>
                      </a:r>
                      <a:endParaRPr kumimoji="0" lang="ru-RU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563231"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До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изменений</a:t>
                      </a:r>
                      <a:endParaRPr kumimoji="0" lang="ru-RU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(+/-)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 изменений</a:t>
                      </a:r>
                      <a:endParaRPr kumimoji="0" lang="ru-RU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23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2880"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«Создание</a:t>
                      </a:r>
                      <a:r>
                        <a:rPr lang="ru-RU" altLang="ru-RU" sz="16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условий</a:t>
                      </a:r>
                      <a:r>
                        <a:rPr lang="ru-RU" altLang="ru-RU" sz="16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профессиональным</a:t>
                      </a:r>
                    </a:p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образовательным организациям,</a:t>
                      </a:r>
                    </a:p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подведомственным Министерству</a:t>
                      </a:r>
                    </a:p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промышленности и торговли Тверской области, для материально-технического оснащения и проведения ремонта»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7 688,2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- 402,3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7 285,9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7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«Социальная поддержка обучающихся по программам среднего профессионального образования в рамках обеспечения дополнительных гарантий детей-сирот»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55 138,0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- 300,0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54 838,0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alt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1015603" y="37283"/>
            <a:ext cx="7948885" cy="701253"/>
          </a:xfrm>
          <a:prstGeom prst="rect">
            <a:avLst/>
          </a:prstGeom>
        </p:spPr>
        <p:txBody>
          <a:bodyPr/>
          <a:lstStyle/>
          <a:p>
            <a:pPr marL="400050" indent="-400050" algn="ctr" eaLnBrk="1" hangingPunct="1">
              <a:buAutoNum type="romanUcPeriod"/>
            </a:pPr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ПЕРЕРАСПРЕДЕЛЕНИЕ БЮДЖЕТНЫХ АССИГНОВАНИЙ НА ОПЛАТУ МИРОВОГО СОГЛАШЕНИЯ ГБПОУ «КОНАКОВСКИЙ КОЛЛЕДЖ» </a:t>
            </a:r>
          </a:p>
          <a:p>
            <a:pPr marL="400050" indent="-400050" algn="just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(ПРОДОЛЖЕНИЕ)	</a:t>
            </a:r>
            <a:r>
              <a:rPr lang="ru-RU" altLang="ru-RU" sz="16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ru-RU" altLang="ru-RU" sz="1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тыс. руб.</a:t>
            </a:r>
            <a:endParaRPr kumimoji="0" lang="ru-RU" altLang="ru-RU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4" y="1285866"/>
          <a:ext cx="8143933" cy="3520947"/>
        </p:xfrm>
        <a:graphic>
          <a:graphicData uri="http://schemas.openxmlformats.org/drawingml/2006/table">
            <a:tbl>
              <a:tblPr/>
              <a:tblGrid>
                <a:gridCol w="571504"/>
                <a:gridCol w="3643338"/>
                <a:gridCol w="1357322"/>
                <a:gridCol w="1000132"/>
                <a:gridCol w="1571637"/>
              </a:tblGrid>
              <a:tr h="344654"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 п/п</a:t>
                      </a:r>
                    </a:p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8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2020 год</a:t>
                      </a:r>
                      <a:endParaRPr kumimoji="0" lang="ru-RU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603139"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До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изменений</a:t>
                      </a:r>
                      <a:endParaRPr kumimoji="0" lang="ru-RU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(+/-)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 изменений</a:t>
                      </a:r>
                      <a:endParaRPr kumimoji="0" lang="ru-RU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2297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8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Обеспечение функционирования котельной </a:t>
                      </a:r>
                      <a:r>
                        <a:rPr lang="ru-RU" alt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ГБПОУ «Конаковский колледж» , расположенной по адресу: Конаковский</a:t>
                      </a:r>
                      <a:r>
                        <a:rPr lang="ru-RU" altLang="ru-RU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район, пос.Козлов,                 ул.ПУ-28, в том числе:</a:t>
                      </a:r>
                      <a:endParaRPr lang="ru-RU" altLang="ru-RU" sz="1600" b="0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+ 1 311,2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1 311,2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60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0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algn="l" defTabSz="914400" rtl="0" eaLnBrk="1" fontAlgn="ctr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</a:pPr>
                      <a:r>
                        <a:rPr kumimoji="0" lang="ru-RU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Обслуживание котельной </a:t>
                      </a:r>
                    </a:p>
                    <a:p>
                      <a:pPr marL="0" algn="l" defTabSz="914400" rtl="0" eaLnBrk="1" fontAlgn="ctr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</a:pPr>
                      <a:r>
                        <a:rPr lang="ru-RU" alt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ГБПОУ «Конаковский колледж» 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+ 321,2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321,2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603">
                <a:tc v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0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</a:pPr>
                      <a:r>
                        <a:rPr kumimoji="0" lang="ru-RU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Покупка угля для котельной </a:t>
                      </a:r>
                      <a:r>
                        <a:rPr kumimoji="0" lang="ru-RU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(180 т)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+ 990,0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990,0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1071538" y="214296"/>
            <a:ext cx="7847905" cy="701253"/>
          </a:xfrm>
          <a:prstGeom prst="rect">
            <a:avLst/>
          </a:prstGeom>
        </p:spPr>
        <p:txBody>
          <a:bodyPr/>
          <a:lstStyle/>
          <a:p>
            <a:pPr marL="400050" indent="-400050" algn="ctr" eaLnBrk="1" hangingPunct="1"/>
            <a:r>
              <a:rPr lang="en-US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ПЕРЕРАСПРЕДЕЛЕНИЕ БЮДЖЕТНЫХ АССИГНОВАНИЙ </a:t>
            </a:r>
          </a:p>
          <a:p>
            <a:pPr marL="400050" indent="-400050"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ОБЕСПЕЧЕНИЕ ФУНКЦИОНИРОВАНИЯ ИНФРАСТРУКТУРЫ </a:t>
            </a:r>
          </a:p>
          <a:p>
            <a:pPr marL="400050" indent="-400050"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ГБПОУ «КОНАКОВСКИЙ КОЛЛЕДЖ»</a:t>
            </a:r>
            <a:r>
              <a:rPr lang="en-US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ОКТЯБРЯ ПО ДЕКАБРЬ 2020 ГОДА</a:t>
            </a:r>
          </a:p>
          <a:p>
            <a:pPr algn="r" eaLnBrk="1" hangingPunct="1"/>
            <a:r>
              <a:rPr lang="ru-RU" altLang="ru-RU" sz="1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тыс.руб.</a:t>
            </a:r>
            <a:endParaRPr kumimoji="0" lang="ru-RU" altLang="ru-RU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785786" y="1500181"/>
          <a:ext cx="8215370" cy="2712736"/>
        </p:xfrm>
        <a:graphic>
          <a:graphicData uri="http://schemas.openxmlformats.org/drawingml/2006/table">
            <a:tbl>
              <a:tblPr/>
              <a:tblGrid>
                <a:gridCol w="500066"/>
                <a:gridCol w="4184135"/>
                <a:gridCol w="1316591"/>
                <a:gridCol w="917413"/>
                <a:gridCol w="1297165"/>
              </a:tblGrid>
              <a:tr h="348297"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 п/п</a:t>
                      </a:r>
                    </a:p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2020 год</a:t>
                      </a:r>
                      <a:endParaRPr kumimoji="0" lang="ru-RU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609514"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 vMerge="1"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12176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altLang="ru-RU" sz="16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До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изменений</a:t>
                      </a:r>
                      <a:endParaRPr kumimoji="0" lang="ru-RU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(+/-)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 изменений</a:t>
                      </a:r>
                      <a:endParaRPr kumimoji="0" lang="ru-RU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1AC"/>
                    </a:solidFill>
                  </a:tcPr>
                </a:tc>
              </a:tr>
              <a:tr h="232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3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«Социальная поддержка обучающихся по программам среднего профессионального образования в рамках обеспечения дополнительных гарантий детей-сирот и детей, оставшихся без попечения родителей, лиц из числа детей-сирот»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55 138,0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- 1 311,2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218987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53 826,8</a:t>
                      </a: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alt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1071538" y="214296"/>
            <a:ext cx="7847905" cy="701253"/>
          </a:xfrm>
          <a:prstGeom prst="rect">
            <a:avLst/>
          </a:prstGeom>
        </p:spPr>
        <p:txBody>
          <a:bodyPr/>
          <a:lstStyle/>
          <a:p>
            <a:pPr marL="400050" indent="-400050" algn="ctr" eaLnBrk="1" hangingPunct="1"/>
            <a:r>
              <a:rPr lang="en-US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ПЕРЕРАСПРЕДЕЛЕНИЕ БЮДЖЕТНЫХ АССИГНОВАНИЙ </a:t>
            </a:r>
          </a:p>
          <a:p>
            <a:pPr marL="400050" indent="-400050"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ОБЕСПЕЧЕНИЕ ФУНКЦИОНИРОВАНИЯ ИНФРАСТРУКТУРЫ </a:t>
            </a:r>
          </a:p>
          <a:p>
            <a:pPr marL="400050" indent="-400050"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ГБПОУ «КОНАКОВСКИЙ КОЛЛЕДЖ» С ОКТЯБРЯ ПО ДЕКАБРЬ 2020 ГОДА</a:t>
            </a:r>
          </a:p>
          <a:p>
            <a:pPr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</a:p>
          <a:p>
            <a:pPr algn="r" eaLnBrk="1" hangingPunct="1"/>
            <a:r>
              <a:rPr lang="ru-RU" altLang="ru-RU" sz="1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тыс.руб.</a:t>
            </a:r>
            <a:endParaRPr kumimoji="0" lang="ru-RU" altLang="ru-RU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827585" y="51470"/>
            <a:ext cx="8208912" cy="701253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ПРЕДВАРИТЕЛЬНЫЙ РАСЧЕТ РАСХОДОВ НА ПЕРЕВОД МНОГОКВАРТИРНЫХ ДОМОВ НА ИНДИВИДУАЛЬНОЕ ГАЗОВОЕ ОТОПЛЕНИЕ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15931"/>
              </p:ext>
            </p:extLst>
          </p:nvPr>
        </p:nvGraphicFramePr>
        <p:xfrm>
          <a:off x="827584" y="779350"/>
          <a:ext cx="7992887" cy="4140694"/>
        </p:xfrm>
        <a:graphic>
          <a:graphicData uri="http://schemas.openxmlformats.org/drawingml/2006/table">
            <a:tbl>
              <a:tblPr firstRow="1" firstCol="1" bandRow="1"/>
              <a:tblGrid>
                <a:gridCol w="352215"/>
                <a:gridCol w="3139199"/>
                <a:gridCol w="1236542"/>
                <a:gridCol w="1751213"/>
                <a:gridCol w="1513718"/>
              </a:tblGrid>
              <a:tr h="659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Виды </a:t>
                      </a: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работ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Стоимость, тыс. руб.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Сроки </a:t>
                      </a: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реализации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5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Строительство и проектирование газопровода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5 </a:t>
                      </a: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580,00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Апрель 2021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Июль 2021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err="1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МинЭнерго</a:t>
                      </a: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 и ЖКХ ТО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Государственная экспертиза проекта по строительству  газопровода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300,00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Февраль 2021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err="1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МинЭнерго</a:t>
                      </a: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 и ЖКХ ТО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Проектирование индивидуального отопления внутри дома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020,00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Апрель 2021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МО Конаковский район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Приобретение газовых котлов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400,00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Июль 2021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МО Конаковский район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Приобретение газовых счетчиков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35,00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Июль 2021</a:t>
                      </a: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МО Конаковский район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044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603" y="3771900"/>
            <a:ext cx="714732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4210" y="492919"/>
            <a:ext cx="6862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-858880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>
            <a:spAutoFit/>
          </a:bodyPr>
          <a:lstStyle/>
          <a:p>
            <a:pPr indent="448866" defTabSz="913210"/>
            <a:endParaRPr lang="ru-RU" altLang="ru-RU" sz="600" dirty="0"/>
          </a:p>
          <a:p>
            <a:pPr indent="448866" defTabSz="913210"/>
            <a:endParaRPr lang="ru-RU" altLang="ru-RU" dirty="0"/>
          </a:p>
        </p:txBody>
      </p:sp>
      <p:sp>
        <p:nvSpPr>
          <p:cNvPr id="15416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4775597"/>
            <a:ext cx="2133600" cy="3571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B9F55-0914-4AD2-85A7-45CD03A9B3BB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1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25016" y="76200"/>
            <a:ext cx="566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11C14DF4-0CD0-48AB-97EF-FC42FC63C1FD}"/>
              </a:ext>
            </a:extLst>
          </p:cNvPr>
          <p:cNvSpPr txBox="1">
            <a:spLocks/>
          </p:cNvSpPr>
          <p:nvPr/>
        </p:nvSpPr>
        <p:spPr>
          <a:xfrm>
            <a:off x="827585" y="51470"/>
            <a:ext cx="8208912" cy="701253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ПРЕДВАРИТЕЛЬНЫЙ РАСЧЕТ РАСХОДОВ НА ПЕРЕВОД МНОГОКВАРТИРНЫХ ДОМОВ НА ИНДИВИДУАЛЬНОЕ ГАЗОВОЕ ОТОПЛЕНИЕ</a:t>
            </a:r>
          </a:p>
          <a:p>
            <a:pPr algn="ctr" eaLnBrk="1" hangingPunct="1"/>
            <a:r>
              <a:rPr kumimoji="0" lang="ru-RU" altLang="ru-RU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(ПРОДОЛЖЕНИЕ)</a:t>
            </a:r>
            <a:endParaRPr kumimoji="0" lang="ru-RU" altLang="ru-RU" sz="1600" b="1" u="none" strike="noStrike" kern="1200" cap="none" spc="0" normalizeH="0" baseline="0" noProof="0" dirty="0">
              <a:ln>
                <a:noFill/>
              </a:ln>
              <a:solidFill>
                <a:srgbClr val="B88C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50766"/>
              </p:ext>
            </p:extLst>
          </p:nvPr>
        </p:nvGraphicFramePr>
        <p:xfrm>
          <a:off x="592820" y="879681"/>
          <a:ext cx="8155643" cy="4063939"/>
        </p:xfrm>
        <a:graphic>
          <a:graphicData uri="http://schemas.openxmlformats.org/drawingml/2006/table">
            <a:tbl>
              <a:tblPr firstRow="1" firstCol="1" bandRow="1"/>
              <a:tblGrid>
                <a:gridCol w="359387"/>
                <a:gridCol w="3031600"/>
                <a:gridCol w="1466048"/>
                <a:gridCol w="1442784"/>
                <a:gridCol w="1855824"/>
              </a:tblGrid>
              <a:tr h="70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Виды </a:t>
                      </a: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работ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Стоимость, тыс. руб.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Сроки </a:t>
                      </a: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реализации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45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Ремонт системы водоснабжения общего от скважины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900,00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Июль 2021</a:t>
                      </a:r>
                      <a:endParaRPr lang="ru-RU" sz="16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Администрация </a:t>
                      </a:r>
                      <a:r>
                        <a:rPr lang="ru-RU" sz="1600" kern="100" dirty="0" err="1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пгт</a:t>
                      </a: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. Козлово Конаковского района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Система </a:t>
                      </a:r>
                      <a:r>
                        <a:rPr lang="ru-RU" sz="1600" kern="100" dirty="0" err="1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дымоудаления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200,00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Июль 2021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МО Конаковский район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Ремонт системы теплоснабжения</a:t>
                      </a:r>
                      <a:endParaRPr lang="ru-RU" sz="16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800,00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Июль 2021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МО Конаковский район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Подготовка схемы размещения газопровода, технический план газопровода</a:t>
                      </a:r>
                      <a:endParaRPr lang="ru-RU" sz="16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50,00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Июль 2021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МО Конаковский район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38" marR="5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Ремонт системы внутреннего водоснабжения</a:t>
                      </a:r>
                      <a:endParaRPr lang="ru-RU" sz="16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250,00</a:t>
                      </a:r>
                      <a:endParaRPr lang="ru-RU" sz="16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Август 2021</a:t>
                      </a:r>
                      <a:endParaRPr lang="ru-RU" sz="16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МО Конаковский район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678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Бумажная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63000"/>
              <a:tint val="82000"/>
            </a:schemeClr>
            <a:schemeClr val="phClr">
              <a:tint val="10000"/>
              <a:satMod val="400000"/>
            </a:schemeClr>
          </a:duotone>
        </a:blip>
        <a:tile tx="0" ty="0" sx="40000" sy="40000" flip="none" algn="tl"/>
      </a:blipFill>
      <a:blipFill>
        <a:blip xmlns:r="http://schemas.openxmlformats.org/officeDocument/2006/relationships" r:embed="rId1">
          <a:duotone>
            <a:schemeClr val="phClr">
              <a:shade val="40000"/>
            </a:schemeClr>
            <a:schemeClr val="phClr">
              <a:tint val="42000"/>
            </a:schemeClr>
          </a:duotone>
        </a:blip>
        <a:tile tx="0" ty="0" sx="40000" sy="40000" flip="none" algn="tl"/>
      </a:blipFill>
    </a:fillStyleLst>
    <a:lnStyleLst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  <a:ln w="635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95000" rotWithShape="0">
            <a:srgbClr val="000000">
              <a:alpha val="50000"/>
            </a:srgbClr>
          </a:outerShdw>
          <a:softEdge rad="12700"/>
        </a:effectLst>
      </a:effectStyle>
      <a:effectStyle>
        <a:effectLst>
          <a:outerShdw blurRad="95000" rotWithShape="0">
            <a:srgbClr val="000000">
              <a:alpha val="50000"/>
            </a:srgbClr>
          </a:outerShdw>
          <a:softEdge rad="12700"/>
        </a:effectLst>
      </a:effectStyle>
      <a:effectStyle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25757</TotalTime>
  <Words>729</Words>
  <Application>Microsoft Office PowerPoint</Application>
  <PresentationFormat>Экран (16:9)</PresentationFormat>
  <Paragraphs>269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ＭＳ Ｐゴシック</vt:lpstr>
      <vt:lpstr>ＭＳ Ｐゴシック</vt:lpstr>
      <vt:lpstr>NSimSun</vt:lpstr>
      <vt:lpstr>Arial</vt:lpstr>
      <vt:lpstr>Calibri</vt:lpstr>
      <vt:lpstr>Liberation Serif</vt:lpstr>
      <vt:lpstr>Times New Roman</vt:lpstr>
      <vt:lpstr>Тема Office</vt:lpstr>
      <vt:lpstr>О внесении изменений в закон Тверской области от 30.12.2019 № 102-ЗО «Об областном бюджете Тверской области на 2020 год и на плановый период 2021 и 2022 годов», государственную программу Тверской области «Развитие промышленного производства и торговли в Тверской области» на 2018-2023 годы и в сводную бюджетную роспись в части перераспределения  в 2020 году бюджетных ассигнований на субсидии ГБПОУ «Конаковский колледж»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Министерство промышленности и торговли   Тверской области 170100, г. Тверь, Студенческий пер, д. 28  Телефон: 8 (4822) 33-30-50 E-mail: ministerstvop@tverreg.ru Исполняющий обязанности Министра  промышленности и торговли Тверской области Кременецкая Татьяна Александровна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пресс-служба</dc:creator>
  <cp:lastModifiedBy>Сергеева Юлия Евгеньевна</cp:lastModifiedBy>
  <cp:revision>4412</cp:revision>
  <cp:lastPrinted>2020-04-02T16:02:09Z</cp:lastPrinted>
  <dcterms:created xsi:type="dcterms:W3CDTF">2010-09-15T06:23:11Z</dcterms:created>
  <dcterms:modified xsi:type="dcterms:W3CDTF">2020-11-03T11:31:52Z</dcterms:modified>
</cp:coreProperties>
</file>