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0" r:id="rId1"/>
  </p:sldMasterIdLst>
  <p:notesMasterIdLst>
    <p:notesMasterId r:id="rId16"/>
  </p:notesMasterIdLst>
  <p:handoutMasterIdLst>
    <p:handoutMasterId r:id="rId17"/>
  </p:handoutMasterIdLst>
  <p:sldIdLst>
    <p:sldId id="765" r:id="rId2"/>
    <p:sldId id="773" r:id="rId3"/>
    <p:sldId id="782" r:id="rId4"/>
    <p:sldId id="778" r:id="rId5"/>
    <p:sldId id="767" r:id="rId6"/>
    <p:sldId id="779" r:id="rId7"/>
    <p:sldId id="768" r:id="rId8"/>
    <p:sldId id="780" r:id="rId9"/>
    <p:sldId id="783" r:id="rId10"/>
    <p:sldId id="759" r:id="rId11"/>
    <p:sldId id="770" r:id="rId12"/>
    <p:sldId id="766" r:id="rId13"/>
    <p:sldId id="776" r:id="rId14"/>
    <p:sldId id="769" r:id="rId15"/>
  </p:sldIdLst>
  <p:sldSz cx="12192000" cy="6858000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4537" userDrawn="1">
          <p15:clr>
            <a:srgbClr val="A4A3A4"/>
          </p15:clr>
        </p15:guide>
        <p15:guide id="3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 userDrawn="1">
          <p15:clr>
            <a:srgbClr val="A4A3A4"/>
          </p15:clr>
        </p15:guide>
        <p15:guide id="2" pos="2129" userDrawn="1">
          <p15:clr>
            <a:srgbClr val="A4A3A4"/>
          </p15:clr>
        </p15:guide>
        <p15:guide id="3" orient="horz" pos="3121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БарановаЭВ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FF5353"/>
    <a:srgbClr val="FF9393"/>
    <a:srgbClr val="FBC59D"/>
    <a:srgbClr val="FCE7D4"/>
    <a:srgbClr val="C88044"/>
    <a:srgbClr val="E8D8A6"/>
    <a:srgbClr val="DBC377"/>
    <a:srgbClr val="A88000"/>
    <a:srgbClr val="998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5" autoAdjust="0"/>
    <p:restoredTop sz="98278" autoAdjust="0"/>
  </p:normalViewPr>
  <p:slideViewPr>
    <p:cSldViewPr snapToGrid="0">
      <p:cViewPr>
        <p:scale>
          <a:sx n="80" d="100"/>
          <a:sy n="80" d="100"/>
        </p:scale>
        <p:origin x="-955" y="-144"/>
      </p:cViewPr>
      <p:guideLst>
        <p:guide orient="horz" pos="2160"/>
        <p:guide pos="4537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notesViewPr>
    <p:cSldViewPr snapToGrid="0">
      <p:cViewPr varScale="1">
        <p:scale>
          <a:sx n="60" d="100"/>
          <a:sy n="60" d="100"/>
        </p:scale>
        <p:origin x="-1146" y="-84"/>
      </p:cViewPr>
      <p:guideLst>
        <p:guide orient="horz" pos="3133"/>
        <p:guide orient="horz" pos="3128"/>
        <p:guide pos="213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c:spPr>
          <c:invertIfNegative val="0"/>
          <c:dLbls>
            <c:dLbl>
              <c:idx val="0"/>
              <c:layout>
                <c:manualLayout>
                  <c:x val="-4.2735042735042739E-3"/>
                  <c:y val="1.54798714439337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Лист1!$A$2</c:f>
              <c:strCache>
                <c:ptCount val="1"/>
                <c:pt idx="0">
                  <c:v>усл. ед.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72.25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dPt>
          <c:dLbls>
            <c:dLbl>
              <c:idx val="0"/>
              <c:layout>
                <c:manualLayout>
                  <c:x val="0"/>
                  <c:y val="1.16099035829503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Лист1!$A$2</c:f>
              <c:strCache>
                <c:ptCount val="1"/>
                <c:pt idx="0">
                  <c:v>усл. ед.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761664"/>
        <c:axId val="67926272"/>
      </c:barChart>
      <c:catAx>
        <c:axId val="67761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67926272"/>
        <c:crosses val="autoZero"/>
        <c:auto val="1"/>
        <c:lblAlgn val="ctr"/>
        <c:lblOffset val="100"/>
        <c:noMultiLvlLbl val="0"/>
      </c:catAx>
      <c:valAx>
        <c:axId val="67926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677616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</c:v>
                </c:pt>
                <c:pt idx="1">
                  <c:v>71</c:v>
                </c:pt>
                <c:pt idx="2">
                  <c:v>63</c:v>
                </c:pt>
                <c:pt idx="3">
                  <c:v>47</c:v>
                </c:pt>
                <c:pt idx="4">
                  <c:v>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026112"/>
        <c:axId val="106027648"/>
      </c:barChart>
      <c:catAx>
        <c:axId val="106026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106027648"/>
        <c:crosses val="autoZero"/>
        <c:auto val="1"/>
        <c:lblAlgn val="ctr"/>
        <c:lblOffset val="100"/>
        <c:noMultiLvlLbl val="0"/>
      </c:catAx>
      <c:valAx>
        <c:axId val="106027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ru-RU"/>
          </a:p>
        </c:txPr>
        <c:crossAx val="1060261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title>
      <c:tx>
        <c:rich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Полномочия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разработке и утверждению ПЗЗ</a:t>
            </a:r>
          </a:p>
        </c:rich>
      </c:tx>
      <c:layout>
        <c:manualLayout>
          <c:xMode val="edge"/>
          <c:yMode val="edge"/>
          <c:x val="0.21809917487055719"/>
          <c:y val="3.6002276823830694E-4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6916813447375429E-2"/>
          <c:y val="0.21127170097713691"/>
          <c:w val="0.39392123989101319"/>
          <c:h val="0.74465231002751164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Полномочия по разработке и утверждению ПЗЗ</c:v>
                </c:pt>
              </c:strCache>
            </c:strRef>
          </c:tx>
          <c:explosion val="25"/>
          <c:dPt>
            <c:idx val="0"/>
            <c:bubble3D val="0"/>
            <c:explosion val="9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Лист1!$A$2:$A$5</c:f>
              <c:strCache>
                <c:ptCount val="2"/>
                <c:pt idx="0">
                  <c:v>Уполномоченный орган</c:v>
                </c:pt>
                <c:pt idx="1">
                  <c:v>Правительство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53154322554387068"/>
          <c:y val="0.60016459538943179"/>
          <c:w val="0.40950193005288127"/>
          <c:h val="0.39810454416089558"/>
        </c:manualLayout>
      </c:layout>
      <c:overlay val="0"/>
      <c:txPr>
        <a:bodyPr/>
        <a:lstStyle/>
        <a:p>
          <a:pPr>
            <a:defRPr sz="1800">
              <a:latin typeface="Times New Roman" panose="02020603050405020304" pitchFamily="18" charset="0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11C4AE-EA92-4CB7-BED6-3CF7DD24E37A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0FAABCA2-FB12-4D57-8FBE-D6AF93D22116}">
      <dgm:prSet phldrT="[Текст]" custT="1"/>
      <dgm:spPr>
        <a:solidFill>
          <a:srgbClr val="FFA7A7"/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ru-RU" sz="18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endParaRPr lang="ru-RU" sz="18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endParaRPr lang="ru-RU" sz="18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r>
            <a:rPr lang="ru-RU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централизация</a:t>
          </a:r>
          <a:r>
            <a: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r>
            <a:rPr lang="ru-RU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принятия решений</a:t>
          </a:r>
          <a:endParaRPr lang="ru-RU" sz="2000" dirty="0">
            <a:latin typeface="Calibri" pitchFamily="34" charset="0"/>
            <a:cs typeface="Calibri" pitchFamily="34" charset="0"/>
          </a:endParaRPr>
        </a:p>
      </dgm:t>
    </dgm:pt>
    <dgm:pt modelId="{CF9C7C6E-4A83-4D8E-A3EE-6E59B02776D5}" type="parTrans" cxnId="{EA0A2A38-DA7C-4730-92C6-F96B5F4D9A4D}">
      <dgm:prSet/>
      <dgm:spPr/>
      <dgm:t>
        <a:bodyPr/>
        <a:lstStyle/>
        <a:p>
          <a:endParaRPr lang="ru-RU"/>
        </a:p>
      </dgm:t>
    </dgm:pt>
    <dgm:pt modelId="{3FF7BD4C-3A94-4C6F-9A8C-AB19AFC0EADE}" type="sibTrans" cxnId="{EA0A2A38-DA7C-4730-92C6-F96B5F4D9A4D}">
      <dgm:prSet/>
      <dgm:spPr/>
      <dgm:t>
        <a:bodyPr/>
        <a:lstStyle/>
        <a:p>
          <a:endParaRPr lang="ru-RU"/>
        </a:p>
      </dgm:t>
    </dgm:pt>
    <dgm:pt modelId="{F6BCEA56-D854-44B3-824A-0953AD32275E}">
      <dgm:prSet phldrT="[Текст]"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системность</a:t>
          </a:r>
          <a:endParaRPr lang="ru-RU" sz="2000" dirty="0">
            <a:latin typeface="Calibri" pitchFamily="34" charset="0"/>
            <a:cs typeface="Calibri" pitchFamily="34" charset="0"/>
          </a:endParaRPr>
        </a:p>
      </dgm:t>
    </dgm:pt>
    <dgm:pt modelId="{8D0AF6DD-AE97-41BA-A9C9-EBF38EEBB280}" type="parTrans" cxnId="{8B19DFB2-83D9-4B52-B1A0-A6A7289886B9}">
      <dgm:prSet/>
      <dgm:spPr/>
      <dgm:t>
        <a:bodyPr/>
        <a:lstStyle/>
        <a:p>
          <a:endParaRPr lang="ru-RU"/>
        </a:p>
      </dgm:t>
    </dgm:pt>
    <dgm:pt modelId="{75DB8F94-D483-41E1-8803-4D9A4BCAB2CA}" type="sibTrans" cxnId="{8B19DFB2-83D9-4B52-B1A0-A6A7289886B9}">
      <dgm:prSet/>
      <dgm:spPr/>
      <dgm:t>
        <a:bodyPr/>
        <a:lstStyle/>
        <a:p>
          <a:endParaRPr lang="ru-RU"/>
        </a:p>
      </dgm:t>
    </dgm:pt>
    <dgm:pt modelId="{2A19E7BE-D155-4E05-BAC9-7D3FE20A3261}">
      <dgm:prSet phldrT="[Текст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ru-RU" sz="20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профессионализм</a:t>
          </a:r>
          <a:endParaRPr lang="ru-RU" sz="1800" dirty="0">
            <a:latin typeface="Calibri" pitchFamily="34" charset="0"/>
            <a:cs typeface="Calibri" pitchFamily="34" charset="0"/>
          </a:endParaRPr>
        </a:p>
      </dgm:t>
    </dgm:pt>
    <dgm:pt modelId="{ED5FF792-2F76-4468-AFC3-9871010DBB42}" type="parTrans" cxnId="{491368A5-5DEB-4260-978F-82D6647406F9}">
      <dgm:prSet/>
      <dgm:spPr/>
      <dgm:t>
        <a:bodyPr/>
        <a:lstStyle/>
        <a:p>
          <a:endParaRPr lang="ru-RU"/>
        </a:p>
      </dgm:t>
    </dgm:pt>
    <dgm:pt modelId="{D3DCA896-064F-4310-A6BE-8ABE3B0193E9}" type="sibTrans" cxnId="{491368A5-5DEB-4260-978F-82D6647406F9}">
      <dgm:prSet/>
      <dgm:spPr/>
      <dgm:t>
        <a:bodyPr/>
        <a:lstStyle/>
        <a:p>
          <a:endParaRPr lang="ru-RU"/>
        </a:p>
      </dgm:t>
    </dgm:pt>
    <dgm:pt modelId="{5544611C-D4CC-4A31-9CF7-52AD1C39E7B5}" type="pres">
      <dgm:prSet presAssocID="{8F11C4AE-EA92-4CB7-BED6-3CF7DD24E37A}" presName="Name0" presStyleCnt="0">
        <dgm:presLayoutVars>
          <dgm:dir/>
          <dgm:animLvl val="lvl"/>
          <dgm:resizeHandles val="exact"/>
        </dgm:presLayoutVars>
      </dgm:prSet>
      <dgm:spPr/>
    </dgm:pt>
    <dgm:pt modelId="{DC333521-3D3D-469C-9784-961395DDD9DD}" type="pres">
      <dgm:prSet presAssocID="{0FAABCA2-FB12-4D57-8FBE-D6AF93D22116}" presName="Name8" presStyleCnt="0"/>
      <dgm:spPr/>
    </dgm:pt>
    <dgm:pt modelId="{55DD6E1B-B568-40C8-BD14-7C5D7570A121}" type="pres">
      <dgm:prSet presAssocID="{0FAABCA2-FB12-4D57-8FBE-D6AF93D22116}" presName="level" presStyleLbl="node1" presStyleIdx="0" presStyleCnt="3" custScaleY="64231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C8A7A6A-1105-4244-BF4D-F5CC7E47A386}" type="pres">
      <dgm:prSet presAssocID="{0FAABCA2-FB12-4D57-8FBE-D6AF93D2211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9A925E-4741-4F58-BF3E-414B404C4F8D}" type="pres">
      <dgm:prSet presAssocID="{F6BCEA56-D854-44B3-824A-0953AD32275E}" presName="Name8" presStyleCnt="0"/>
      <dgm:spPr/>
    </dgm:pt>
    <dgm:pt modelId="{931B603B-372D-4860-9EAA-BF6EA7F3E13A}" type="pres">
      <dgm:prSet presAssocID="{F6BCEA56-D854-44B3-824A-0953AD32275E}" presName="level" presStyleLbl="node1" presStyleIdx="1" presStyleCnt="3" custScaleY="2151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94D8BF-635C-4474-8526-0CBD3746FBE1}" type="pres">
      <dgm:prSet presAssocID="{F6BCEA56-D854-44B3-824A-0953AD3227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C98521-1493-4A59-9507-55728856E0C6}" type="pres">
      <dgm:prSet presAssocID="{2A19E7BE-D155-4E05-BAC9-7D3FE20A3261}" presName="Name8" presStyleCnt="0"/>
      <dgm:spPr/>
    </dgm:pt>
    <dgm:pt modelId="{4DB83CBE-B9CB-475D-851A-3B763CFE1E74}" type="pres">
      <dgm:prSet presAssocID="{2A19E7BE-D155-4E05-BAC9-7D3FE20A3261}" presName="level" presStyleLbl="node1" presStyleIdx="2" presStyleCnt="3" custScaleY="22958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DC184C-2F8D-4B73-97B9-85A23AE27674}" type="pres">
      <dgm:prSet presAssocID="{2A19E7BE-D155-4E05-BAC9-7D3FE20A32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B19DFB2-83D9-4B52-B1A0-A6A7289886B9}" srcId="{8F11C4AE-EA92-4CB7-BED6-3CF7DD24E37A}" destId="{F6BCEA56-D854-44B3-824A-0953AD32275E}" srcOrd="1" destOrd="0" parTransId="{8D0AF6DD-AE97-41BA-A9C9-EBF38EEBB280}" sibTransId="{75DB8F94-D483-41E1-8803-4D9A4BCAB2CA}"/>
    <dgm:cxn modelId="{2553AF65-2278-4170-8ABE-5C8C02FFCE70}" type="presOf" srcId="{0FAABCA2-FB12-4D57-8FBE-D6AF93D22116}" destId="{55DD6E1B-B568-40C8-BD14-7C5D7570A121}" srcOrd="0" destOrd="0" presId="urn:microsoft.com/office/officeart/2005/8/layout/pyramid1"/>
    <dgm:cxn modelId="{491368A5-5DEB-4260-978F-82D6647406F9}" srcId="{8F11C4AE-EA92-4CB7-BED6-3CF7DD24E37A}" destId="{2A19E7BE-D155-4E05-BAC9-7D3FE20A3261}" srcOrd="2" destOrd="0" parTransId="{ED5FF792-2F76-4468-AFC3-9871010DBB42}" sibTransId="{D3DCA896-064F-4310-A6BE-8ABE3B0193E9}"/>
    <dgm:cxn modelId="{628DCDC8-EFD8-4426-9A83-20F9947855D0}" type="presOf" srcId="{0FAABCA2-FB12-4D57-8FBE-D6AF93D22116}" destId="{BC8A7A6A-1105-4244-BF4D-F5CC7E47A386}" srcOrd="1" destOrd="0" presId="urn:microsoft.com/office/officeart/2005/8/layout/pyramid1"/>
    <dgm:cxn modelId="{533AC8C9-9333-4D5F-8FB1-67B6A0FB9AA5}" type="presOf" srcId="{F6BCEA56-D854-44B3-824A-0953AD32275E}" destId="{931B603B-372D-4860-9EAA-BF6EA7F3E13A}" srcOrd="0" destOrd="0" presId="urn:microsoft.com/office/officeart/2005/8/layout/pyramid1"/>
    <dgm:cxn modelId="{EA0A2A38-DA7C-4730-92C6-F96B5F4D9A4D}" srcId="{8F11C4AE-EA92-4CB7-BED6-3CF7DD24E37A}" destId="{0FAABCA2-FB12-4D57-8FBE-D6AF93D22116}" srcOrd="0" destOrd="0" parTransId="{CF9C7C6E-4A83-4D8E-A3EE-6E59B02776D5}" sibTransId="{3FF7BD4C-3A94-4C6F-9A8C-AB19AFC0EADE}"/>
    <dgm:cxn modelId="{BC6C5171-AC1D-4416-B4E9-E62C44BE7156}" type="presOf" srcId="{F6BCEA56-D854-44B3-824A-0953AD32275E}" destId="{4594D8BF-635C-4474-8526-0CBD3746FBE1}" srcOrd="1" destOrd="0" presId="urn:microsoft.com/office/officeart/2005/8/layout/pyramid1"/>
    <dgm:cxn modelId="{58C98C37-B932-45F1-9581-6C35675043AA}" type="presOf" srcId="{2A19E7BE-D155-4E05-BAC9-7D3FE20A3261}" destId="{21DC184C-2F8D-4B73-97B9-85A23AE27674}" srcOrd="1" destOrd="0" presId="urn:microsoft.com/office/officeart/2005/8/layout/pyramid1"/>
    <dgm:cxn modelId="{FA881C1C-FDBC-4DC9-9E49-4A3B067F89A6}" type="presOf" srcId="{2A19E7BE-D155-4E05-BAC9-7D3FE20A3261}" destId="{4DB83CBE-B9CB-475D-851A-3B763CFE1E74}" srcOrd="0" destOrd="0" presId="urn:microsoft.com/office/officeart/2005/8/layout/pyramid1"/>
    <dgm:cxn modelId="{EC41D1CE-AFC5-4355-9349-D253DA5345FC}" type="presOf" srcId="{8F11C4AE-EA92-4CB7-BED6-3CF7DD24E37A}" destId="{5544611C-D4CC-4A31-9CF7-52AD1C39E7B5}" srcOrd="0" destOrd="0" presId="urn:microsoft.com/office/officeart/2005/8/layout/pyramid1"/>
    <dgm:cxn modelId="{B87A8A77-9F34-4DA3-B8F8-6E2B8891C8F6}" type="presParOf" srcId="{5544611C-D4CC-4A31-9CF7-52AD1C39E7B5}" destId="{DC333521-3D3D-469C-9784-961395DDD9DD}" srcOrd="0" destOrd="0" presId="urn:microsoft.com/office/officeart/2005/8/layout/pyramid1"/>
    <dgm:cxn modelId="{F5E9855D-B6BE-4514-887C-6FECA70C357F}" type="presParOf" srcId="{DC333521-3D3D-469C-9784-961395DDD9DD}" destId="{55DD6E1B-B568-40C8-BD14-7C5D7570A121}" srcOrd="0" destOrd="0" presId="urn:microsoft.com/office/officeart/2005/8/layout/pyramid1"/>
    <dgm:cxn modelId="{25BD631E-2B1B-4E3D-84FE-F0098718CEFB}" type="presParOf" srcId="{DC333521-3D3D-469C-9784-961395DDD9DD}" destId="{BC8A7A6A-1105-4244-BF4D-F5CC7E47A386}" srcOrd="1" destOrd="0" presId="urn:microsoft.com/office/officeart/2005/8/layout/pyramid1"/>
    <dgm:cxn modelId="{D5EB0F5D-B7FD-4028-A695-7A170C93C47E}" type="presParOf" srcId="{5544611C-D4CC-4A31-9CF7-52AD1C39E7B5}" destId="{189A925E-4741-4F58-BF3E-414B404C4F8D}" srcOrd="1" destOrd="0" presId="urn:microsoft.com/office/officeart/2005/8/layout/pyramid1"/>
    <dgm:cxn modelId="{C3FB0F4C-050C-433A-A330-0861D2DEBC2E}" type="presParOf" srcId="{189A925E-4741-4F58-BF3E-414B404C4F8D}" destId="{931B603B-372D-4860-9EAA-BF6EA7F3E13A}" srcOrd="0" destOrd="0" presId="urn:microsoft.com/office/officeart/2005/8/layout/pyramid1"/>
    <dgm:cxn modelId="{C849D76D-69E4-4761-A1FB-B2F70FE73B23}" type="presParOf" srcId="{189A925E-4741-4F58-BF3E-414B404C4F8D}" destId="{4594D8BF-635C-4474-8526-0CBD3746FBE1}" srcOrd="1" destOrd="0" presId="urn:microsoft.com/office/officeart/2005/8/layout/pyramid1"/>
    <dgm:cxn modelId="{FD408B3E-0BB1-41A6-B2FB-A0E1C87C5B32}" type="presParOf" srcId="{5544611C-D4CC-4A31-9CF7-52AD1C39E7B5}" destId="{41C98521-1493-4A59-9507-55728856E0C6}" srcOrd="2" destOrd="0" presId="urn:microsoft.com/office/officeart/2005/8/layout/pyramid1"/>
    <dgm:cxn modelId="{777D88ED-BD1A-4105-AA03-95B7D7706D0B}" type="presParOf" srcId="{41C98521-1493-4A59-9507-55728856E0C6}" destId="{4DB83CBE-B9CB-475D-851A-3B763CFE1E74}" srcOrd="0" destOrd="0" presId="urn:microsoft.com/office/officeart/2005/8/layout/pyramid1"/>
    <dgm:cxn modelId="{3700FF77-5F05-448B-AF7E-FC23B3CEB684}" type="presParOf" srcId="{41C98521-1493-4A59-9507-55728856E0C6}" destId="{21DC184C-2F8D-4B73-97B9-85A23AE2767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D6E1B-B568-40C8-BD14-7C5D7570A121}">
      <dsp:nvSpPr>
        <dsp:cNvPr id="0" name=""/>
        <dsp:cNvSpPr/>
      </dsp:nvSpPr>
      <dsp:spPr>
        <a:xfrm>
          <a:off x="1209897" y="0"/>
          <a:ext cx="3495229" cy="2703841"/>
        </a:xfrm>
        <a:prstGeom prst="trapezoid">
          <a:avLst>
            <a:gd name="adj" fmla="val 64635"/>
          </a:avLst>
        </a:prstGeom>
        <a:solidFill>
          <a:srgbClr val="FFA7A7"/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 dirty="0" smtClean="0">
            <a:solidFill>
              <a:schemeClr val="tx1"/>
            </a:solidFill>
            <a:latin typeface="Times New Roman" pitchFamily="18" charset="0"/>
            <a:cs typeface="Times New Roman" pitchFamily="18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централизация</a:t>
          </a:r>
          <a:r>
            <a:rPr lang="ru-RU" sz="2000" kern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принятия решений</a:t>
          </a:r>
          <a:endParaRPr lang="ru-RU" sz="2000" kern="1200" dirty="0">
            <a:latin typeface="Calibri" pitchFamily="34" charset="0"/>
            <a:cs typeface="Calibri" pitchFamily="34" charset="0"/>
          </a:endParaRPr>
        </a:p>
      </dsp:txBody>
      <dsp:txXfrm>
        <a:off x="1209897" y="0"/>
        <a:ext cx="3495229" cy="2703841"/>
      </dsp:txXfrm>
    </dsp:sp>
    <dsp:sp modelId="{931B603B-372D-4860-9EAA-BF6EA7F3E13A}">
      <dsp:nvSpPr>
        <dsp:cNvPr id="0" name=""/>
        <dsp:cNvSpPr/>
      </dsp:nvSpPr>
      <dsp:spPr>
        <a:xfrm>
          <a:off x="624647" y="2703841"/>
          <a:ext cx="4665729" cy="905476"/>
        </a:xfrm>
        <a:prstGeom prst="trapezoid">
          <a:avLst>
            <a:gd name="adj" fmla="val 64635"/>
          </a:avLst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accent3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системность</a:t>
          </a:r>
          <a:endParaRPr lang="ru-RU" sz="2000" kern="1200" dirty="0">
            <a:latin typeface="Calibri" pitchFamily="34" charset="0"/>
            <a:cs typeface="Calibri" pitchFamily="34" charset="0"/>
          </a:endParaRPr>
        </a:p>
      </dsp:txBody>
      <dsp:txXfrm>
        <a:off x="1441150" y="2703841"/>
        <a:ext cx="3032724" cy="905476"/>
      </dsp:txXfrm>
    </dsp:sp>
    <dsp:sp modelId="{4DB83CBE-B9CB-475D-851A-3B763CFE1E74}">
      <dsp:nvSpPr>
        <dsp:cNvPr id="0" name=""/>
        <dsp:cNvSpPr/>
      </dsp:nvSpPr>
      <dsp:spPr>
        <a:xfrm>
          <a:off x="0" y="3609317"/>
          <a:ext cx="5915025" cy="966430"/>
        </a:xfrm>
        <a:prstGeom prst="trapezoid">
          <a:avLst>
            <a:gd name="adj" fmla="val 64635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accent4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профессионализм</a:t>
          </a:r>
          <a:endParaRPr lang="ru-RU" sz="1800" kern="1200" dirty="0">
            <a:latin typeface="Calibri" pitchFamily="34" charset="0"/>
            <a:cs typeface="Calibri" pitchFamily="34" charset="0"/>
          </a:endParaRPr>
        </a:p>
      </dsp:txBody>
      <dsp:txXfrm>
        <a:off x="1035129" y="3609317"/>
        <a:ext cx="3844766" cy="96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1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699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27699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B3AC6DF-2A79-4258-A95C-14D6AD8324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15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1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3" y="742950"/>
            <a:ext cx="662305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5480"/>
            <a:ext cx="5437510" cy="446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7699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27699"/>
            <a:ext cx="2945450" cy="497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7" tIns="46134" rIns="92267" bIns="46134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B4FF850-78FA-4D5A-A52A-778847184A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84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13525" cy="3719513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371A5-A6A5-4076-95C3-7F524055BF9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950525" y="9588514"/>
            <a:ext cx="3023573" cy="50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143" tIns="47072" rIns="94143" bIns="47072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F0BC274E-DB23-4180-91E9-261EF99EE844}" type="slidenum">
              <a:rPr lang="ru-RU" sz="1200">
                <a:latin typeface="Calibri" panose="020F0502020204030204" pitchFamily="34" charset="0"/>
              </a:rPr>
              <a:pPr algn="r" eaLnBrk="1" hangingPunct="1"/>
              <a:t>10</a:t>
            </a:fld>
            <a:endParaRPr lang="ru-RU" sz="1200">
              <a:latin typeface="Calibri" panose="020F0502020204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2238" y="757238"/>
            <a:ext cx="6734175" cy="37877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73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220663" y="809625"/>
            <a:ext cx="7178676" cy="40386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F51CB-9D62-43EF-B30A-853823524BD1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09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2130431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AEA17-E62D-4CDC-9DA1-34B835C8645A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0FAC-DFF5-4C37-8971-F1A2400B7D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3E2AE-2231-4537-9A87-261BF47DB62C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A69C5-DC48-45D0-BF9B-9208117BA7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274644"/>
            <a:ext cx="2743201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1" y="274644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36BAE-704A-476C-A58A-C7B0DFC804AE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9E421-0DE1-44FF-A035-9D13A2B7EFB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40386-52BE-42FB-8C2C-914B948649F5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497B2-772D-4023-84D7-D473E8386A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7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C31E9-15CB-47C1-8259-671F13F2C3D2}" type="datetime1">
              <a:rPr lang="ru-RU" smtClean="0"/>
              <a:t>23.10.2020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4FC00-40E4-458D-AD05-801E70F201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1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1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78E3C-D278-4675-92E3-006907576BAE}" type="datetime1">
              <a:rPr lang="ru-RU" smtClean="0"/>
              <a:t>23.10.2020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6127-1D2B-4715-AF84-0F5BAC701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2CAF5-7434-45A0-B880-12AA35A1928E}" type="datetime1">
              <a:rPr lang="ru-RU" smtClean="0"/>
              <a:t>23.10.2020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40FB-3978-453C-9EA6-4B4D26F0FC0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FA8F8-E248-4526-9D34-BAF6FCECC71D}" type="datetime1">
              <a:rPr lang="ru-RU" smtClean="0"/>
              <a:t>23.10.2020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82F-536C-4E12-9DD5-23251CA590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E33FE-4F4D-4608-B22A-038AC52BD307}" type="datetime1">
              <a:rPr lang="ru-RU" smtClean="0"/>
              <a:t>23.10.2020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22EF4-1242-4F83-8B32-EDCAE45C01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E33F8-5C15-4726-A710-5A8F7D4651B5}" type="datetime1">
              <a:rPr lang="ru-RU" smtClean="0"/>
              <a:t>23.10.2020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09878-4BB2-48FB-B231-050E9C9DA9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8C7A7-B7F5-41AA-9AA2-8DD61591E040}" type="datetime1">
              <a:rPr lang="ru-RU" smtClean="0"/>
              <a:t>23.10.2020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ABC3-BC3D-4BE2-9729-44701FC26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4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132575-3754-4AC6-ABD5-B69F4D31D488}" type="datetime1">
              <a:rPr lang="ru-RU" smtClean="0"/>
              <a:t>23.10.2020</a:t>
            </a:fld>
            <a:endParaRPr lang="ru-RU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0F82F95-DA4D-4799-A38A-F25AB182E4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295413" y="5921110"/>
            <a:ext cx="10561227" cy="7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>
              <a:defRPr/>
            </a:pPr>
            <a:r>
              <a:rPr lang="ru-RU" sz="21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г. Тверь</a:t>
            </a:r>
          </a:p>
          <a:p>
            <a:pPr algn="ctr">
              <a:defRPr/>
            </a:pPr>
            <a:r>
              <a:rPr lang="ru-RU" sz="21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27 октября </a:t>
            </a:r>
            <a:r>
              <a:rPr lang="ru-RU" sz="2100" b="1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2020 года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1295467" y="1777504"/>
            <a:ext cx="10561173" cy="2400267"/>
          </a:xfrm>
        </p:spPr>
        <p:txBody>
          <a:bodyPr>
            <a:noAutofit/>
          </a:bodyPr>
          <a:lstStyle/>
          <a:p>
            <a:pPr marL="0" indent="0" algn="ctr">
              <a:buNone/>
              <a:defRPr/>
            </a:pPr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перераспределении </a:t>
            </a:r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отдельных полномочий </a:t>
            </a:r>
            <a:r>
              <a:rPr lang="ru-RU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</a:t>
            </a:r>
            <a:r>
              <a:rPr lang="ru-RU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</a:t>
            </a:r>
            <a:r>
              <a:rPr lang="ru-R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</a:p>
        </p:txBody>
      </p:sp>
      <p:sp>
        <p:nvSpPr>
          <p:cNvPr id="10" name="Заголовок 20"/>
          <p:cNvSpPr txBox="1">
            <a:spLocks/>
          </p:cNvSpPr>
          <p:nvPr/>
        </p:nvSpPr>
        <p:spPr>
          <a:xfrm>
            <a:off x="1487488" y="142852"/>
            <a:ext cx="10512491" cy="1224136"/>
          </a:xfrm>
          <a:prstGeom prst="rect">
            <a:avLst/>
          </a:prstGeom>
          <a:noFill/>
        </p:spPr>
        <p:txBody>
          <a:bodyPr vert="horz" lIns="121917" tIns="60958" rIns="121917" bIns="60958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ГЛАВНОЕ УПРАВЛЕНИЕ АРХИТЕКТУРЫ И ГРАДОСТРОИТЕЛЬНОЙ ДЕЯТЕЛЬНОСТИ  ТВЕРСКОЙ ОБЛАСТИ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243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06316" y="313078"/>
            <a:ext cx="10462292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2.1 НОРМАТИВНОЕ ПРАВОВОЕ РЕГУЛИРОВАНИЕ</a:t>
            </a:r>
            <a:endParaRPr lang="ru-RU" sz="22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42426" y="6381750"/>
            <a:ext cx="2844800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10</a:t>
            </a:fld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1028701" y="1209392"/>
            <a:ext cx="10887074" cy="52701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закон Тверской области о внесении и изменений в закон Тверской области от 20.12.2019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№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89-ЗО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«О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перераспределении отдельных полномочий в области градостроительной деятельности между органами местного самоуправления муниципальных образований Тверской области и органами государственной власти Тверской области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»;</a:t>
            </a: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закон Тверской области о внесении изменений в закон Тверской области об областном бюджете Тверской области на соответствующий финансовый год и на плановый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период;</a:t>
            </a: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закон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Тверской области о внесении и изменений в закон Тверской области от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24.07.2012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№ 77-ЗО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градостроительной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деятельности на территории Тверской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области»;</a:t>
            </a:r>
            <a:endParaRPr lang="ru-RU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постановление Правительства Тверской области о внесении изменений в постановление Правительства Тверской области от 10.10.2017 № 316-пп «О Главном управлении архитектуры и градостроительной деятельности Тверской области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»;</a:t>
            </a: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постановление Правительства Тверской о внесении изменений в постановление Правительства Тверской области от 18.10.2011 № 95-пп «Об утверждении Положения о Министерстве Тверской области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обеспечению контрольных функций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»;</a:t>
            </a: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постановление Правительства Тверской области «Об установлении порядка подготовки документации по планировке территории применительно к территории муниципальных образований Тверской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области»;</a:t>
            </a: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внесение изменений в постановление Правительства Тверской области от 19.05.2020 № 238-пп 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«О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составе и порядке подготовки документов территориального планирования муниципальных образований Тверской области и внесении изменений в отдельные постановления Правительства Тверской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области»;</a:t>
            </a: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внесение изменений в постановление Правительства Тверской области от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14.09.2020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№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406-пп «О комиссии по территориальному планированию»;</a:t>
            </a:r>
          </a:p>
          <a:p>
            <a:pPr marL="285750" indent="-285750" algn="just">
              <a:lnSpc>
                <a:spcPts val="17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внесение изменений в постановление Правительства Тверской области от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04.10.2011 </a:t>
            </a:r>
            <a:r>
              <a:rPr lang="ru-RU"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№ </a:t>
            </a:r>
            <a:r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61-пп </a:t>
            </a:r>
            <a:br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«О </a:t>
            </a:r>
            <a:r>
              <a:rPr lang="ru-RU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Межведомственной комиссии при Правительстве Тверской области по земельным </a:t>
            </a: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отношениям» .</a:t>
            </a:r>
          </a:p>
        </p:txBody>
      </p:sp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480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646553" y="2426472"/>
            <a:ext cx="6455274" cy="7540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нормативного правового акта о подготовке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ru-RU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7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(подготовке предложений о внесении изменений в ПЗЗ)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46554" y="3509716"/>
            <a:ext cx="6455274" cy="7540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Публичные слушания по проекту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(контроль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ОМСУ)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18674" y="4607672"/>
            <a:ext cx="6455273" cy="7608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Рассмотрение на МВК по земельным отношениям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661486" y="5717440"/>
            <a:ext cx="6455273" cy="7448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нормативного правового акта об </a:t>
            </a: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утверждении проекта</a:t>
            </a:r>
            <a:endPara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646554" y="1216550"/>
            <a:ext cx="6455274" cy="922351"/>
          </a:xfrm>
          <a:prstGeom prst="roundRect">
            <a:avLst>
              <a:gd name="adj" fmla="val 8574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15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Комиссия по территориальному планированию </a:t>
            </a:r>
          </a:p>
          <a:p>
            <a:pPr algn="ctr">
              <a:lnSpc>
                <a:spcPts val="15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(утверждена постановлением Правительства Тверской области </a:t>
            </a:r>
            <a:b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14.09.2020 № 406-пп)</a:t>
            </a:r>
          </a:p>
          <a:p>
            <a:pPr algn="ctr">
              <a:lnSpc>
                <a:spcPts val="1500"/>
              </a:lnSpc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(рассмотрение предложений)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54707" y="260648"/>
            <a:ext cx="10462292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2.2 МЕХАНИЗМ </a:t>
            </a:r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РЕАЛИЗАЦИИ </a:t>
            </a:r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ПЕРЕРАСПРЕДЕЛЯЕМЫХ ПОЛНОМОЧИЙ</a:t>
            </a:r>
            <a:endParaRPr lang="ru-RU" sz="2200" b="1" dirty="0" smtClean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5765898" y="2184442"/>
            <a:ext cx="160824" cy="21602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 rot="5400000">
            <a:off x="5766411" y="3213627"/>
            <a:ext cx="160824" cy="21602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5765898" y="4313010"/>
            <a:ext cx="160824" cy="21602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5765898" y="5446464"/>
            <a:ext cx="160824" cy="21602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36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211013" y="6381750"/>
            <a:ext cx="2844800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92027" y="293687"/>
            <a:ext cx="10462292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2.3 АНАЛИЗ </a:t>
            </a:r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ОПЫТА СУБЪЕКТОВ РОССИЙСКОЙ ФЕДЕРАЦИИ </a:t>
            </a:r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ПЕРЕРАСПРЕДЕЛЕНИЮ ПОЛНОМОЧИЙ </a:t>
            </a:r>
            <a:endParaRPr lang="ru-RU" sz="22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graphicFrame>
        <p:nvGraphicFramePr>
          <p:cNvPr id="2" name="Диаграмма 1"/>
          <p:cNvGraphicFramePr/>
          <p:nvPr>
            <p:extLst>
              <p:ext uri="{D42A27DB-BD31-4B8C-83A1-F6EECF244321}">
                <p14:modId xmlns:p14="http://schemas.microsoft.com/office/powerpoint/2010/main" val="497412805"/>
              </p:ext>
            </p:extLst>
          </p:nvPr>
        </p:nvGraphicFramePr>
        <p:xfrm>
          <a:off x="977913" y="1708150"/>
          <a:ext cx="6577481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06584"/>
              </p:ext>
            </p:extLst>
          </p:nvPr>
        </p:nvGraphicFramePr>
        <p:xfrm>
          <a:off x="8352663" y="2568797"/>
          <a:ext cx="277600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6005"/>
              </a:tblGrid>
              <a:tr h="169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Ленинградская область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8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Московская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878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Калининградская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707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Рязанская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7076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Тамбовская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Белгородская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Архангельская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Волгоградская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Мурманская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Новосибирская область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242301" y="1507615"/>
            <a:ext cx="2996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*Данные представлены </a:t>
            </a:r>
          </a:p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основе анализа субъектов: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sp>
        <p:nvSpPr>
          <p:cNvPr id="13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47200" y="6466050"/>
            <a:ext cx="2844800" cy="365125"/>
          </a:xfrm>
        </p:spPr>
        <p:txBody>
          <a:bodyPr/>
          <a:lstStyle/>
          <a:p>
            <a:fld id="{C1B04215-77BE-4C44-A321-95C372312889}" type="slidenum">
              <a:rPr lang="ru-RU" sz="1867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1867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993996" y="260648"/>
            <a:ext cx="1133135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hangingPunct="1"/>
            <a:r>
              <a:rPr lang="ru-RU" altLang="ru-RU" sz="2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2.4 ПОЛНОМОЧИЯ ПО КОНТРОЛЮ </a:t>
            </a:r>
            <a:br>
              <a:rPr lang="ru-RU" altLang="ru-RU" sz="2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altLang="ru-RU" sz="2200" b="1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ЗА СОБЛЮДЕНИЕМ ЗАКОНОДАТЕЛЬСТВА ОМСУ</a:t>
            </a:r>
            <a:endParaRPr lang="ru-RU" altLang="ru-RU" sz="2200" b="1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7721910" y="1474709"/>
            <a:ext cx="4081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связи с передачей полномочий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градостроительной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сфере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на региональный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уровень сокращается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объем контрольных полномочий за органами местного самоуправления в МОКФ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Тверской области.</a:t>
            </a: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89380"/>
              </p:ext>
            </p:extLst>
          </p:nvPr>
        </p:nvGraphicFramePr>
        <p:xfrm>
          <a:off x="1061583" y="1442621"/>
          <a:ext cx="6269492" cy="2578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492"/>
              </a:tblGrid>
              <a:tr h="316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Генеральный план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7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Правила землепользования и застройки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57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Местные нормативы градостроительного проектирования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9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Проект планировки территории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64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Разрешение на отклонение от предельных параметров разрешенного строительства, реконструкции объектов капитального строительства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58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37220"/>
              </p:ext>
            </p:extLst>
          </p:nvPr>
        </p:nvGraphicFramePr>
        <p:xfrm>
          <a:off x="1066797" y="4256708"/>
          <a:ext cx="627697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6978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Градостроительный план земельного участка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Разрешение на строительство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Разрешение на проведение земляных работ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Ведение ИСОГД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2537"/>
              </p:ext>
            </p:extLst>
          </p:nvPr>
        </p:nvGraphicFramePr>
        <p:xfrm>
          <a:off x="1419238" y="5931074"/>
          <a:ext cx="5843871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890"/>
                <a:gridCol w="5537981"/>
              </a:tblGrid>
              <a:tr h="239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документы, формирующие градостроительную политику</a:t>
                      </a:r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инструменты реализации градостроительной политики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7633965" y="3581399"/>
            <a:ext cx="42576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Основными задачами контроля 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за непереданными полномочиями должны стать: </a:t>
            </a:r>
          </a:p>
          <a:p>
            <a:pPr marL="342900" indent="-342900" algn="ctr">
              <a:buFontTx/>
              <a:buChar char="-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обеспечение реализации градостроительной политики 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строгом соответствии  с генпланами, ПЗЗ и ППТ;</a:t>
            </a:r>
          </a:p>
          <a:p>
            <a:pPr marL="342900" indent="-342900" algn="ctr">
              <a:buFontTx/>
              <a:buChar char="-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обеспечение синхронизации и законности процедуры проведения публичных слушаний.</a:t>
            </a:r>
            <a:endParaRPr lang="ru-RU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721910" y="1447800"/>
            <a:ext cx="4169731" cy="1828860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730792" y="3600509"/>
            <a:ext cx="4169731" cy="2843211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2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347200" y="6381750"/>
            <a:ext cx="2844800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14</a:t>
            </a:fld>
            <a:endParaRPr lang="ru-RU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92027" y="293687"/>
            <a:ext cx="10462292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619885" y="1442621"/>
            <a:ext cx="5048239" cy="247215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Создание в </a:t>
            </a:r>
            <a:r>
              <a:rPr lang="ru-RU" sz="2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Главархитектуре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нового отдела градостроительного зонирования численностью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штатных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единиц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sp>
        <p:nvSpPr>
          <p:cNvPr id="17" name="Скругленный прямоугольник 16"/>
          <p:cNvSpPr/>
          <p:nvPr/>
        </p:nvSpPr>
        <p:spPr>
          <a:xfrm>
            <a:off x="1295413" y="1442621"/>
            <a:ext cx="5133962" cy="24721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Передача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полномочий по контролю за соблюдением органами местного самоуправления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законодательства </a:t>
            </a:r>
            <a:b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 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градостроительной деятельности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от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МОКФ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Главархитектуру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 полном объеме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92027" y="442331"/>
            <a:ext cx="10462292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2.5 СОВЕРШЕНСТВОВАНИЕ СИСТЕМЫ УПРАВЛЕНИЯ</a:t>
            </a:r>
            <a:endParaRPr lang="ru-RU" sz="22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97731" y="5419725"/>
            <a:ext cx="51219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* Во всех субъектах РФ данные полномочия закреплены за уполномоченными органами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сфере градостроительства и архитектуры.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79540" y="4260651"/>
            <a:ext cx="4728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Дополнительная потребность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финансировании – 9,6 млн. руб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94245" y="4260651"/>
            <a:ext cx="4728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Дополнительное финансирование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 потребуется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74744" y="5419725"/>
            <a:ext cx="51219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* Общий объем средств на разработку новых ПЗЗ для муниципальных образований составит около 40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млн.рублей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ежегодно.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47200" y="6466050"/>
            <a:ext cx="2844800" cy="365125"/>
          </a:xfrm>
        </p:spPr>
        <p:txBody>
          <a:bodyPr/>
          <a:lstStyle/>
          <a:p>
            <a:fld id="{C1B04215-77BE-4C44-A321-95C372312889}" type="slidenum">
              <a:rPr lang="ru-RU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 bwMode="auto">
          <a:xfrm>
            <a:off x="1314451" y="309034"/>
            <a:ext cx="10608733" cy="8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ru-RU" altLang="ru-RU" sz="2400" b="1" kern="0" dirty="0" smtClean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ЦЕЛИ ПЕРЕРАСПРЕДЕЛЕНИЯ ПОЛНОМОЧИЙ</a:t>
            </a:r>
            <a:endParaRPr lang="ru-RU" altLang="ru-RU" sz="2400" b="1" kern="0" dirty="0">
              <a:solidFill>
                <a:srgbClr val="A88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3" name="Скругленный прямоугольник 3">
            <a:extLst>
              <a:ext uri="{FF2B5EF4-FFF2-40B4-BE49-F238E27FC236}"/>
            </a:extLst>
          </p:cNvPr>
          <p:cNvSpPr/>
          <p:nvPr/>
        </p:nvSpPr>
        <p:spPr>
          <a:xfrm>
            <a:off x="1816100" y="1442622"/>
            <a:ext cx="9129184" cy="11005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indent="447675" algn="ctr">
              <a:defRPr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эффективной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градостроительной политики,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направленной на сбалансированное пространственное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территории Тверской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sp>
        <p:nvSpPr>
          <p:cNvPr id="7" name="Скругленный прямоугольник 3">
            <a:extLst>
              <a:ext uri="{FF2B5EF4-FFF2-40B4-BE49-F238E27FC236}"/>
            </a:extLst>
          </p:cNvPr>
          <p:cNvSpPr/>
          <p:nvPr/>
        </p:nvSpPr>
        <p:spPr>
          <a:xfrm>
            <a:off x="1816100" y="2652296"/>
            <a:ext cx="9129184" cy="11005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indent="447675" algn="ctr">
              <a:defRPr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новых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инструментов реализации градостроительной политики</a:t>
            </a:r>
            <a:endParaRPr lang="ru-RU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3">
            <a:extLst>
              <a:ext uri="{FF2B5EF4-FFF2-40B4-BE49-F238E27FC236}"/>
            </a:extLst>
          </p:cNvPr>
          <p:cNvSpPr/>
          <p:nvPr/>
        </p:nvSpPr>
        <p:spPr>
          <a:xfrm>
            <a:off x="1816100" y="3861971"/>
            <a:ext cx="9129184" cy="11005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indent="447675" algn="ctr">
              <a:defRPr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Недопущение градостроительных ошибок, влияющих на устойчивое развитие территории Тверской области</a:t>
            </a:r>
            <a:endParaRPr lang="ru-RU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3">
            <a:extLst>
              <a:ext uri="{FF2B5EF4-FFF2-40B4-BE49-F238E27FC236}"/>
            </a:extLst>
          </p:cNvPr>
          <p:cNvSpPr/>
          <p:nvPr/>
        </p:nvSpPr>
        <p:spPr>
          <a:xfrm>
            <a:off x="1816100" y="5043071"/>
            <a:ext cx="9129184" cy="11005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indent="447675" algn="ctr">
              <a:defRPr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системы управления</a:t>
            </a:r>
            <a:endParaRPr lang="ru-RU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0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47200" y="6466050"/>
            <a:ext cx="2844800" cy="365125"/>
          </a:xfrm>
        </p:spPr>
        <p:txBody>
          <a:bodyPr/>
          <a:lstStyle/>
          <a:p>
            <a:fld id="{C1B04215-77BE-4C44-A321-95C372312889}" type="slidenum">
              <a:rPr lang="ru-RU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 bwMode="auto">
          <a:xfrm>
            <a:off x="815413" y="2871259"/>
            <a:ext cx="10608733" cy="8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ru-RU" altLang="ru-RU" sz="2800" b="1" kern="0" dirty="0" smtClean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1. АНАЛИЗ СУЩЕСТВУЮЩЕГО ПОЛОЖЕНИЯ</a:t>
            </a:r>
            <a:endParaRPr lang="ru-RU" altLang="ru-RU" sz="2800" b="1" kern="0" dirty="0">
              <a:solidFill>
                <a:srgbClr val="A88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0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Блок-схема: узел 19"/>
          <p:cNvSpPr/>
          <p:nvPr/>
        </p:nvSpPr>
        <p:spPr>
          <a:xfrm>
            <a:off x="9990246" y="3182878"/>
            <a:ext cx="1425575" cy="131603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71" tIns="34285" rIns="68571" bIns="34285"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22" name="Picture 70" descr="C:\Users\Zaitseva\Desktop\Презентации\иконки\5049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531" y="3309311"/>
            <a:ext cx="734801" cy="686550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213850" y="6381750"/>
            <a:ext cx="2844800" cy="476250"/>
          </a:xfrm>
        </p:spPr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4</a:t>
            </a:fld>
            <a:endParaRPr lang="ru-RU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219200" y="46270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altLang="ru-RU" sz="1900" b="1" kern="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200" b="1" kern="0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1.1 ПЕРЕРАСПРЕДЕЛЕНИЕ </a:t>
            </a:r>
            <a:r>
              <a:rPr lang="ru-RU" altLang="ru-RU" sz="2200" b="1" kern="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ПОЛНОМОЧИЙ </a:t>
            </a:r>
            <a:r>
              <a:rPr lang="ru-RU" altLang="ru-RU" sz="2200" b="1" kern="0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altLang="ru-RU" sz="2200" b="1" kern="0" dirty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>ГРАДОСТРОИТЕЛЬНОЙ СФЕРЕ</a:t>
            </a:r>
          </a:p>
          <a:p>
            <a:pPr eaLnBrk="1" hangingPunct="1"/>
            <a:r>
              <a:rPr lang="ru-RU" altLang="ru-RU" sz="2200" b="1" kern="0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altLang="ru-RU" sz="2200" b="1" kern="0" dirty="0" smtClean="0">
                <a:solidFill>
                  <a:srgbClr val="A88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altLang="ru-RU" sz="2200" b="1" kern="0" dirty="0">
              <a:solidFill>
                <a:srgbClr val="A8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57752"/>
              </p:ext>
            </p:extLst>
          </p:nvPr>
        </p:nvGraphicFramePr>
        <p:xfrm>
          <a:off x="3166608" y="1102603"/>
          <a:ext cx="6269492" cy="2578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492"/>
              </a:tblGrid>
              <a:tr h="3169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Генеральный план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7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Правила землепользования и застройки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57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Местные нормативы градостроительного проектирования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99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Проект планировки территории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5648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Разрешение на отклонение от предельных параметров разрешенного строительства, реконструкции объектов капитального строительства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58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Разрешение на условно разрешенный вид использования земельного участка или объекта капитального строительства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19746"/>
              </p:ext>
            </p:extLst>
          </p:nvPr>
        </p:nvGraphicFramePr>
        <p:xfrm>
          <a:off x="3172241" y="3924884"/>
          <a:ext cx="627338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3384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Градостроительный план земельного участка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Разрешение на строительство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Разрешение на проведение земляных работ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Ведение ИСОГД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69743" y="1420396"/>
            <a:ext cx="31384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 год</a:t>
            </a:r>
            <a:endParaRPr lang="ru-RU" altLang="ru-RU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3871" y="1670439"/>
            <a:ext cx="2153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Полномочия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(кроме генпланов) исполняются органами местного самоуправления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283543" y="1325523"/>
            <a:ext cx="1006866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 год</a:t>
            </a:r>
            <a:endParaRPr lang="ru-RU" altLang="ru-RU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424122" y="1636416"/>
            <a:ext cx="264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Полномочия исполняются Правительством Тверской области,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Главархитектурой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67800" y="4562950"/>
            <a:ext cx="21534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Полномочия </a:t>
            </a:r>
          </a:p>
          <a:p>
            <a:pPr algn="ctr">
              <a:defRPr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контролю за ОМСУ –  МОКФ </a:t>
            </a:r>
          </a:p>
          <a:p>
            <a:pPr algn="ctr">
              <a:defRPr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Тверской области </a:t>
            </a:r>
          </a:p>
          <a:p>
            <a:pPr algn="ctr">
              <a:defRPr/>
            </a:pPr>
            <a:r>
              <a:rPr lang="ru-RU" sz="16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штатных единиц 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9483477" y="4499193"/>
            <a:ext cx="252754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Полномочия 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контролю 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 ОМСУ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Главархитектура Тверской области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sz="16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штатных единиц 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9580507" y="1296948"/>
            <a:ext cx="2245051" cy="500860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15413" y="1420395"/>
            <a:ext cx="2258183" cy="4666080"/>
          </a:xfrm>
          <a:prstGeom prst="round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542216"/>
              </p:ext>
            </p:extLst>
          </p:nvPr>
        </p:nvGraphicFramePr>
        <p:xfrm>
          <a:off x="3404904" y="5654417"/>
          <a:ext cx="5843871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890"/>
                <a:gridCol w="5537981"/>
              </a:tblGrid>
              <a:tr h="2394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документы, формирующие градостроительную политику</a:t>
                      </a:r>
                      <a:endParaRPr lang="ru-RU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i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инструменты реализации градостроительной политики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1" name="Скругленный прямоугольник 20"/>
          <p:cNvSpPr/>
          <p:nvPr/>
        </p:nvSpPr>
        <p:spPr>
          <a:xfrm>
            <a:off x="10136296" y="3778191"/>
            <a:ext cx="1154112" cy="6699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algn="ctr"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1600" b="1" i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ru-RU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шт.ед</a:t>
            </a:r>
            <a:r>
              <a:rPr lang="ru-RU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Блок-схема: узел 22"/>
          <p:cNvSpPr/>
          <p:nvPr/>
        </p:nvSpPr>
        <p:spPr>
          <a:xfrm>
            <a:off x="1266838" y="3184464"/>
            <a:ext cx="1425575" cy="1316038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68571" tIns="34285" rIns="68571" bIns="34285" anchor="ctr"/>
          <a:lstStyle/>
          <a:p>
            <a:pPr algn="ctr" eaLnBrk="1" hangingPunct="1">
              <a:defRPr/>
            </a:pPr>
            <a:endParaRPr lang="ru-RU"/>
          </a:p>
        </p:txBody>
      </p:sp>
      <p:pic>
        <p:nvPicPr>
          <p:cNvPr id="24" name="Picture 70" descr="C:\Users\Zaitseva\Desktop\Презентации\иконки\50493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123" y="3310897"/>
            <a:ext cx="734801" cy="686550"/>
          </a:xfrm>
          <a:prstGeom prst="rect">
            <a:avLst/>
          </a:prstGeom>
          <a:solidFill>
            <a:schemeClr val="bg1"/>
          </a:solidFill>
          <a:extLst/>
        </p:spPr>
      </p:pic>
      <p:sp>
        <p:nvSpPr>
          <p:cNvPr id="25" name="Скругленный прямоугольник 24"/>
          <p:cNvSpPr/>
          <p:nvPr/>
        </p:nvSpPr>
        <p:spPr>
          <a:xfrm>
            <a:off x="1412888" y="3779777"/>
            <a:ext cx="1154112" cy="6699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26" tIns="45712" rIns="91426" bIns="45712" anchor="ctr"/>
          <a:lstStyle/>
          <a:p>
            <a:pPr algn="ctr">
              <a:defRPr/>
            </a:pPr>
            <a:r>
              <a:rPr lang="ru-RU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72,2 </a:t>
            </a:r>
          </a:p>
          <a:p>
            <a:pPr algn="ctr">
              <a:defRPr/>
            </a:pPr>
            <a:r>
              <a:rPr lang="ru-RU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ус. </a:t>
            </a:r>
            <a:r>
              <a:rPr lang="ru-RU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единиц </a:t>
            </a:r>
          </a:p>
        </p:txBody>
      </p:sp>
    </p:spTree>
    <p:extLst>
      <p:ext uri="{BB962C8B-B14F-4D97-AF65-F5344CB8AC3E}">
        <p14:creationId xmlns:p14="http://schemas.microsoft.com/office/powerpoint/2010/main" val="3016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92027" y="442331"/>
            <a:ext cx="10899948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1.2 ОПТИМИЗАЦИЯ  </a:t>
            </a:r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РЕСУРСОВ  РЕАЛИЗАЦИИ  ПОЛНОМОЧИЙ </a:t>
            </a:r>
            <a:r>
              <a:rPr lang="ru-RU" sz="2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ru-RU" sz="24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86485914"/>
              </p:ext>
            </p:extLst>
          </p:nvPr>
        </p:nvGraphicFramePr>
        <p:xfrm>
          <a:off x="7359015" y="1260936"/>
          <a:ext cx="2971800" cy="492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87458"/>
              </p:ext>
            </p:extLst>
          </p:nvPr>
        </p:nvGraphicFramePr>
        <p:xfrm>
          <a:off x="1724025" y="2072036"/>
          <a:ext cx="5391150" cy="3193879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42624"/>
                <a:gridCol w="2599103"/>
                <a:gridCol w="2249423"/>
              </a:tblGrid>
              <a:tr h="952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муниципальных образований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трудовых</a:t>
                      </a:r>
                      <a:r>
                        <a:rPr lang="ru-RU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ресурсов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муниципальных округов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 х 9 = 2,25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городских округов                         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(в </a:t>
                      </a:r>
                      <a:r>
                        <a:rPr lang="ru-RU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г. Тверь)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 х 10 = 5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ед.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городских поселений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 х 30 = 15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сельское поселение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 х 161 = 40 </a:t>
                      </a:r>
                      <a:r>
                        <a:rPr lang="ru-RU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ед.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827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211 МО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72,25 </a:t>
                      </a:r>
                      <a:r>
                        <a:rPr lang="ru-RU" sz="18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усл</a:t>
                      </a:r>
                      <a:r>
                        <a:rPr lang="ru-RU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ед</a:t>
                      </a:r>
                      <a:r>
                        <a:rPr lang="ru-RU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Овал 3"/>
          <p:cNvSpPr/>
          <p:nvPr/>
        </p:nvSpPr>
        <p:spPr>
          <a:xfrm>
            <a:off x="9848850" y="1956971"/>
            <a:ext cx="1447800" cy="1438275"/>
          </a:xfrm>
          <a:prstGeom prst="ellipse">
            <a:avLst/>
          </a:prstGeom>
          <a:solidFill>
            <a:srgbClr val="FF939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0068363" y="2354749"/>
            <a:ext cx="971112" cy="555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раз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0287000" y="2949839"/>
            <a:ext cx="1447800" cy="14382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675645" y="3178437"/>
            <a:ext cx="2727660" cy="5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</a:t>
            </a:r>
          </a:p>
          <a:p>
            <a:pPr algn="ctr"/>
            <a:r>
              <a:rPr lang="ru-RU" alt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трудовых </a:t>
            </a:r>
          </a:p>
          <a:p>
            <a:pPr algn="ctr"/>
            <a:r>
              <a:rPr lang="ru-RU" alt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</a:t>
            </a:r>
            <a:endParaRPr lang="ru-RU" alt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graphicFrame>
        <p:nvGraphicFramePr>
          <p:cNvPr id="13" name="Схема 12"/>
          <p:cNvGraphicFramePr/>
          <p:nvPr>
            <p:extLst>
              <p:ext uri="{D42A27DB-BD31-4B8C-83A1-F6EECF244321}">
                <p14:modId xmlns:p14="http://schemas.microsoft.com/office/powerpoint/2010/main" val="3780360337"/>
              </p:ext>
            </p:extLst>
          </p:nvPr>
        </p:nvGraphicFramePr>
        <p:xfrm>
          <a:off x="3584488" y="1442621"/>
          <a:ext cx="5915025" cy="4575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092027" y="442331"/>
            <a:ext cx="10899948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1.3 ФАКТОРЫ  </a:t>
            </a:r>
            <a:r>
              <a:rPr lang="ru-RU" sz="24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ОПТИМИЗАЦИИ</a:t>
            </a:r>
            <a:endParaRPr lang="ru-RU" sz="24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3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7</a:t>
            </a:fld>
            <a:endParaRPr lang="ru-RU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092027" y="378353"/>
            <a:ext cx="10462292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1.4 АНАЛИЗ ТЕКУЩЕЙ СИТУАЦИИ</a:t>
            </a:r>
            <a:endParaRPr lang="ru-RU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74720" y="5006504"/>
            <a:ext cx="4942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 в среднем – 70 изменений в </a:t>
            </a:r>
            <a:r>
              <a:rPr lang="ru-RU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01173" y="1615634"/>
            <a:ext cx="37194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Статистика внесения изменений </a:t>
            </a: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правила землепользования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застройки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1578533999"/>
              </p:ext>
            </p:extLst>
          </p:nvPr>
        </p:nvGraphicFramePr>
        <p:xfrm>
          <a:off x="1311494" y="2631297"/>
          <a:ext cx="3898823" cy="2386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4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sp>
        <p:nvSpPr>
          <p:cNvPr id="4" name="Скругленный прямоугольник 3"/>
          <p:cNvSpPr/>
          <p:nvPr/>
        </p:nvSpPr>
        <p:spPr>
          <a:xfrm>
            <a:off x="6217920" y="1369153"/>
            <a:ext cx="4794637" cy="12945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решений, не соответствующих политике пространственного развития Тверской области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17919" y="2913032"/>
            <a:ext cx="4794637" cy="12945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Непрофессиональность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хаотичность принятия решений, игнорирующих функциональное зонирование 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территории в 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генпланах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217920" y="4482088"/>
            <a:ext cx="4794637" cy="12945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ПЗЗ градостроительному законодательству </a:t>
            </a:r>
            <a:b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генпланам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9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Veremovskaya.TP2\Desktop\610-6104375_matryoshka-doll-png-russian-transparent-p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6359"/>
          <a:stretch/>
        </p:blipFill>
        <p:spPr bwMode="auto">
          <a:xfrm flipH="1">
            <a:off x="6699194" y="1363223"/>
            <a:ext cx="5298673" cy="36204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hipwallpaper.com/i/56/2/Jf8N7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sharpenSoften amoun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35" t="6779" r="9537" b="10050"/>
          <a:stretch/>
        </p:blipFill>
        <p:spPr bwMode="auto">
          <a:xfrm>
            <a:off x="1295413" y="1339552"/>
            <a:ext cx="5298674" cy="36204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22EF4-1242-4F83-8B32-EDCAE45C01A0}" type="slidenum">
              <a:rPr lang="ru-RU" smtClean="0"/>
              <a:pPr>
                <a:defRPr/>
              </a:pPr>
              <a:t>8</a:t>
            </a:fld>
            <a:endParaRPr 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044206" y="3527945"/>
            <a:ext cx="1553569" cy="87348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Генплан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964745" y="4033891"/>
            <a:ext cx="992160" cy="43674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ППТ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388285" y="3823472"/>
            <a:ext cx="992160" cy="43674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ПЗЗ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"/>
          <p:cNvPicPr>
            <a:picLocks noChangeAspect="1" noChangeArrowheads="1"/>
          </p:cNvPicPr>
          <p:nvPr/>
        </p:nvPicPr>
        <p:blipFill>
          <a:blip r:embed="rId5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  <p:pic>
        <p:nvPicPr>
          <p:cNvPr id="1032" name="Picture 8" descr="https://thypix.com/wp-content/uploads/2020/04/white-arrow-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6555">
            <a:off x="8724455" y="1537584"/>
            <a:ext cx="916616" cy="10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Равнобедренный треугольник 11"/>
          <p:cNvSpPr/>
          <p:nvPr/>
        </p:nvSpPr>
        <p:spPr>
          <a:xfrm rot="18047701">
            <a:off x="4512889" y="3020505"/>
            <a:ext cx="2047776" cy="109667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 rot="21087144">
            <a:off x="1813576" y="1776292"/>
            <a:ext cx="1386824" cy="632294"/>
          </a:xfrm>
          <a:prstGeom prst="ellipse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1619683">
            <a:off x="2284314" y="3432624"/>
            <a:ext cx="1294254" cy="67412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 rot="21087144">
            <a:off x="1962684" y="1800163"/>
            <a:ext cx="1713800" cy="709392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ru-RU" alt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Генплан</a:t>
            </a:r>
            <a:endParaRPr lang="ru-RU" altLang="ru-RU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 rot="18047701">
            <a:off x="5173870" y="3350472"/>
            <a:ext cx="992160" cy="43674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ПЗЗ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 rot="1619683">
            <a:off x="2435013" y="3590934"/>
            <a:ext cx="1067629" cy="38172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ППТ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8" descr="https://thypix.com/wp-content/uploads/2020/04/white-arrow-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06555">
            <a:off x="10395554" y="2221377"/>
            <a:ext cx="916616" cy="100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23"/>
          <p:cNvSpPr/>
          <p:nvPr/>
        </p:nvSpPr>
        <p:spPr>
          <a:xfrm>
            <a:off x="962108" y="5007526"/>
            <a:ext cx="56319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</a:t>
            </a:r>
            <a:endParaRPr lang="ru-RU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4500" algn="ctr"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Несоответствие документов территориального планирования и градостроительного зонирования, нарушения законодательства, отсутствие ППТ, что приводит к сдерживанию реализации инвестиционных проектов и нарушению прав и законных интересов граждан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594087" y="5007526"/>
            <a:ext cx="540466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передачи </a:t>
            </a:r>
            <a:r>
              <a:rPr lang="ru-RU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полномочий</a:t>
            </a:r>
          </a:p>
          <a:p>
            <a:pPr algn="ctr">
              <a:defRPr/>
            </a:pPr>
            <a:endParaRPr lang="ru-RU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Упорядоченность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градостроительной документации,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инфраструктурная согласованность, улучшение инвестиционного климата.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1092027" y="442331"/>
            <a:ext cx="10462292" cy="818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1.5 ОЖИДАЕМЫЕ </a:t>
            </a:r>
            <a:r>
              <a:rPr lang="ru-RU" sz="2200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РЕЗУЛЬТАТЫ</a:t>
            </a:r>
            <a:endParaRPr lang="ru-RU" sz="2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3610316" y="2655499"/>
            <a:ext cx="668867" cy="6446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347200" y="6466050"/>
            <a:ext cx="2844800" cy="365125"/>
          </a:xfrm>
        </p:spPr>
        <p:txBody>
          <a:bodyPr/>
          <a:lstStyle/>
          <a:p>
            <a:fld id="{C1B04215-77BE-4C44-A321-95C372312889}" type="slidenum">
              <a:rPr lang="ru-RU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20"/>
          <p:cNvSpPr txBox="1">
            <a:spLocks/>
          </p:cNvSpPr>
          <p:nvPr/>
        </p:nvSpPr>
        <p:spPr bwMode="auto">
          <a:xfrm>
            <a:off x="815413" y="2871259"/>
            <a:ext cx="10608733" cy="869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17" tIns="60958" rIns="121917" bIns="60958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ru-RU" altLang="ru-RU" sz="2800" b="1" kern="0" dirty="0" smtClean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 УСЛОВИЯ РЕАЛИЗАЦИИ </a:t>
            </a:r>
          </a:p>
          <a:p>
            <a:pPr algn="ctr" eaLnBrk="1" hangingPunct="1"/>
            <a:r>
              <a:rPr lang="ru-RU" altLang="ru-RU" sz="2800" b="1" kern="0" dirty="0" smtClean="0">
                <a:solidFill>
                  <a:srgbClr val="A88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ПЕРЕРАСПРЕДЕЛЯЕМЫХ ПОЛНОМОЧИЙ</a:t>
            </a:r>
            <a:endParaRPr lang="ru-RU" altLang="ru-RU" sz="2800" b="1" kern="0" dirty="0">
              <a:solidFill>
                <a:srgbClr val="A88000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6" name="Рисунок 1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335413" y="260648"/>
            <a:ext cx="960000" cy="1181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408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Оформление по умолчанию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9782</TotalTime>
  <Words>595</Words>
  <Application>Microsoft Office PowerPoint</Application>
  <PresentationFormat>Произвольный</PresentationFormat>
  <Paragraphs>164</Paragraphs>
  <Slides>14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1_Оформление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2.4 ПОЛНОМОЧИЯ ПО КОНТРОЛЮ  ЗА СОБЛЮДЕНИЕМ ЗАКОНОДАТЕЛЬСТВА ОМСУ</vt:lpstr>
      <vt:lpstr>Презентация PowerPoint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 НА РЕКОНСТРУКЦИЮ МОУ «СРЕДНЯЯ ШКОЛА №13»  (с устройством пристройки столовой)   в г. КИМРЫ   ТВЕРСКОЙ ОБЛАСТИ  А.А.Каспржак начальник департамента образования Тверской области</dc:title>
  <dc:creator>peres</dc:creator>
  <cp:lastModifiedBy>Arch</cp:lastModifiedBy>
  <cp:revision>975</cp:revision>
  <cp:lastPrinted>2020-10-23T10:53:25Z</cp:lastPrinted>
  <dcterms:created xsi:type="dcterms:W3CDTF">2008-10-17T07:39:58Z</dcterms:created>
  <dcterms:modified xsi:type="dcterms:W3CDTF">2020-10-23T15:04:36Z</dcterms:modified>
</cp:coreProperties>
</file>