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6"/>
  </p:notesMasterIdLst>
  <p:handoutMasterIdLst>
    <p:handoutMasterId r:id="rId7"/>
  </p:handoutMasterIdLst>
  <p:sldIdLst>
    <p:sldId id="430" r:id="rId2"/>
    <p:sldId id="424" r:id="rId3"/>
    <p:sldId id="428" r:id="rId4"/>
    <p:sldId id="427" r:id="rId5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авел" initials="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CAB67"/>
    <a:srgbClr val="C0504D"/>
    <a:srgbClr val="4A7E46"/>
    <a:srgbClr val="DE5050"/>
    <a:srgbClr val="F9DA83"/>
    <a:srgbClr val="C00000"/>
    <a:srgbClr val="B7DEE8"/>
    <a:srgbClr val="B3A2C7"/>
    <a:srgbClr val="F3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09085-6654-4EE3-9E76-6147CD971378}" v="592" dt="2020-02-18T20:31:2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72161" autoAdjust="0"/>
  </p:normalViewPr>
  <p:slideViewPr>
    <p:cSldViewPr snapToGrid="0">
      <p:cViewPr varScale="1">
        <p:scale>
          <a:sx n="92" d="100"/>
          <a:sy n="92" d="100"/>
        </p:scale>
        <p:origin x="522" y="9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6" y="8"/>
            <a:ext cx="2945659" cy="498135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1" y="8"/>
            <a:ext cx="2945659" cy="498135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B35225-48BE-4B29-AC65-41663FADE18E}" type="datetimeFigureOut">
              <a:rPr lang="ru-RU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6" y="9430091"/>
            <a:ext cx="2945659" cy="498134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1" y="9430091"/>
            <a:ext cx="2945659" cy="498134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235756-EA8D-4A79-928F-A88F57244B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6" y="8"/>
            <a:ext cx="2945659" cy="498135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1" y="8"/>
            <a:ext cx="2945659" cy="498135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68AE6A-67DC-41F3-BDD2-1DFB7E40AFEB}" type="datetimeFigureOut">
              <a:rPr lang="ru-RU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71" tIns="46035" rIns="92071" bIns="46035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62"/>
            <a:ext cx="5438140" cy="3909239"/>
          </a:xfrm>
          <a:prstGeom prst="rect">
            <a:avLst/>
          </a:prstGeom>
        </p:spPr>
        <p:txBody>
          <a:bodyPr vert="horz" lIns="92071" tIns="46035" rIns="92071" bIns="46035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6" y="9430091"/>
            <a:ext cx="2945659" cy="498134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1" y="9430091"/>
            <a:ext cx="2945659" cy="498134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590592-A18A-4927-98B4-C4D369032D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48100" y="937418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00" tIns="45800" rIns="91600" bIns="45800" anchor="b"/>
          <a:lstStyle>
            <a:lvl1pPr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C45CC4C-5FA0-487E-B0D5-212A3316F4ED}" type="slidenum">
              <a:rPr lang="ru-RU" altLang="ru-RU" sz="1200"/>
              <a:pPr algn="r"/>
              <a:t>1</a:t>
            </a:fld>
            <a:endParaRPr lang="ru-RU" altLang="ru-RU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4775" y="739775"/>
            <a:ext cx="6584950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sz="15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97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15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83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4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3EF75-ACDF-4A60-BE8B-09B7D30D5CD5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DB3E4-93A6-47E0-9B69-0333A751703E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E4CEC-1696-4F84-931A-9A13DC925E9A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8E7B7-27B2-4A74-95B7-708D88623EF2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85D837-CFDD-456E-BC1E-A2F27DB9C0EF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370DE-757B-4E30-AB14-D6008EF80BF5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7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DDBEC-5DCF-4035-A1C3-94FF2634C0B4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3875E-2732-4D57-9118-C635C0EEBE93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675D9-FFCA-4CEB-ABAC-92AD8AAAFECD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995E3-4BBE-432E-92CE-F51E988A7BEE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9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5C0F6-3C87-4616-BF47-7EF6FD929A78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B0DA4-24A5-4838-9DAD-CCDFC932151F}" type="datetime1">
              <a:rPr lang="ru-RU" smtClean="0"/>
              <a:pPr>
                <a:defRPr/>
              </a:pPr>
              <a:t>20.10.2020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3FE2E9-0186-461F-8F65-C75150765F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8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"/>
          <p:cNvSpPr>
            <a:spLocks noChangeArrowheads="1"/>
          </p:cNvSpPr>
          <p:nvPr/>
        </p:nvSpPr>
        <p:spPr bwMode="auto">
          <a:xfrm>
            <a:off x="925512" y="1250622"/>
            <a:ext cx="7704137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marL="342900" indent="-3429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Организация и проведение конкурентных процедур на выполнение ремонтных работ в рамках реализации национального проекта «Безопасные и качественные автомобильные дороги» в г. Твери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43339" y="79225"/>
            <a:ext cx="7182366" cy="6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КОМИТЕТ ГОСУДАРСТВЕННОГО ЗАКАЗА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180432" y="4159044"/>
            <a:ext cx="5050631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endParaRPr lang="ru-RU" sz="1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03 марта 2020 года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57158" y="14285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99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902" y="84736"/>
            <a:ext cx="6729371" cy="74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формированию лотов для организации и проведения конкурентных процедур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28" y="1213719"/>
            <a:ext cx="5155657" cy="297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4945" y="1213719"/>
            <a:ext cx="25486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1 лот (северная часть города)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18 объектов ремонта, протяженностью 31,859 км (660 млн руб.)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6699" y="2853447"/>
            <a:ext cx="2563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лот (южная часть города)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28 объектов ремонта, протяженностью 29,735 км (542 млн руб.)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48135" y="4106644"/>
            <a:ext cx="3722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Мостовые переходы – ограничение по массе до 25 т снижение скорости движения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7036341" y="3060970"/>
            <a:ext cx="395591" cy="1199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7052602" y="3197157"/>
            <a:ext cx="534972" cy="1063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7036343" y="3456562"/>
            <a:ext cx="856031" cy="804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7036340" y="3663951"/>
            <a:ext cx="1290537" cy="596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7046117" y="3663684"/>
            <a:ext cx="1449372" cy="556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0104" y="169319"/>
            <a:ext cx="6729371" cy="7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порядку проведения </a:t>
            </a:r>
          </a:p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конкурентных процедур  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8089" y="1070987"/>
            <a:ext cx="753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Обеспечительные меры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осуществлении закупок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в максимальном размере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начальной (максимальной) цены контракта: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9395" y="1717318"/>
            <a:ext cx="5533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заявки на участие в закупке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исполнения контракта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гарантийных обязательств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63557" y="2639678"/>
            <a:ext cx="7010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требования к участникам закупок: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63558" y="3009010"/>
            <a:ext cx="7421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опыта за последние 3 года (исполненный контракт):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ремонте                                при капитальном ремонте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 реестре недобросовестных поставщиков.</a:t>
            </a:r>
          </a:p>
        </p:txBody>
      </p:sp>
      <p:sp>
        <p:nvSpPr>
          <p:cNvPr id="20" name="Стрелка вниз 19"/>
          <p:cNvSpPr/>
          <p:nvPr/>
        </p:nvSpPr>
        <p:spPr>
          <a:xfrm>
            <a:off x="2811293" y="3298720"/>
            <a:ext cx="376136" cy="35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316495" y="3325291"/>
            <a:ext cx="363166" cy="325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063557" y="3922511"/>
            <a:ext cx="3469532" cy="59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начальной (максимальной) цены контракта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001614" y="3931369"/>
            <a:ext cx="3420942" cy="57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50 %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начальной (максимальной) цены контракта</a:t>
            </a:r>
          </a:p>
        </p:txBody>
      </p:sp>
    </p:spTree>
    <p:extLst>
      <p:ext uri="{BB962C8B-B14F-4D97-AF65-F5344CB8AC3E}">
        <p14:creationId xmlns:p14="http://schemas.microsoft.com/office/powerpoint/2010/main" val="238334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0104" y="169319"/>
            <a:ext cx="6729371" cy="7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усилению положений контракта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01429" y="987296"/>
            <a:ext cx="77886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субподрядчиков из числа субъектов малого предпринимательства в размере не менее 15 % от начальной (максимальной) цены контракта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подрядчиком установления камер видеонаблюдения с возможностью бесперебойной трансляции видео в режиме реального времени на объекте для контроля заказчиком хода выполнения работ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Проведение подрядчиком лабораторного контроля по качественным характеристикам применяемых материалов с использованием лаборатории, аккредитованной в соответствии с ГОСТ ISO/IЕС               17025-2019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93111" y="2527160"/>
            <a:ext cx="6783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44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15386</TotalTime>
  <Words>271</Words>
  <Application>Microsoft Office PowerPoint</Application>
  <PresentationFormat>Экран (16:9)</PresentationFormat>
  <Paragraphs>42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Госзаказ</dc:title>
  <dc:creator>1</dc:creator>
  <cp:lastModifiedBy>Александр Гулаков</cp:lastModifiedBy>
  <cp:revision>1799</cp:revision>
  <cp:lastPrinted>2020-03-02T11:01:17Z</cp:lastPrinted>
  <dcterms:created xsi:type="dcterms:W3CDTF">2016-07-07T06:53:34Z</dcterms:created>
  <dcterms:modified xsi:type="dcterms:W3CDTF">2020-10-20T19:51:12Z</dcterms:modified>
</cp:coreProperties>
</file>