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410" r:id="rId3"/>
    <p:sldId id="411" r:id="rId4"/>
    <p:sldId id="413" r:id="rId5"/>
    <p:sldId id="406" r:id="rId6"/>
    <p:sldId id="407" r:id="rId7"/>
    <p:sldId id="408" r:id="rId8"/>
    <p:sldId id="414" r:id="rId9"/>
    <p:sldId id="415" r:id="rId10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C6"/>
    <a:srgbClr val="CCFFCC"/>
    <a:srgbClr val="CEF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7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6571"/>
          </a:xfrm>
          <a:prstGeom prst="rect">
            <a:avLst/>
          </a:prstGeom>
        </p:spPr>
        <p:txBody>
          <a:bodyPr vert="horz" lIns="91106" tIns="45553" rIns="91106" bIns="4555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740" y="0"/>
            <a:ext cx="2950475" cy="496571"/>
          </a:xfrm>
          <a:prstGeom prst="rect">
            <a:avLst/>
          </a:prstGeom>
        </p:spPr>
        <p:txBody>
          <a:bodyPr vert="horz" lIns="91106" tIns="45553" rIns="91106" bIns="45553" rtlCol="0"/>
          <a:lstStyle>
            <a:lvl1pPr algn="r">
              <a:defRPr sz="1200"/>
            </a:lvl1pPr>
          </a:lstStyle>
          <a:p>
            <a:fld id="{407AF9EA-4C01-4A15-A429-C0BC2DD3E04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2769"/>
            <a:ext cx="2950475" cy="496571"/>
          </a:xfrm>
          <a:prstGeom prst="rect">
            <a:avLst/>
          </a:prstGeom>
        </p:spPr>
        <p:txBody>
          <a:bodyPr vert="horz" lIns="91106" tIns="45553" rIns="91106" bIns="4555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740" y="9442769"/>
            <a:ext cx="2950475" cy="496571"/>
          </a:xfrm>
          <a:prstGeom prst="rect">
            <a:avLst/>
          </a:prstGeom>
        </p:spPr>
        <p:txBody>
          <a:bodyPr vert="horz" lIns="91106" tIns="45553" rIns="91106" bIns="45553" rtlCol="0" anchor="b"/>
          <a:lstStyle>
            <a:lvl1pPr algn="r">
              <a:defRPr sz="1200"/>
            </a:lvl1pPr>
          </a:lstStyle>
          <a:p>
            <a:fld id="{54567EDF-FAA1-4A2F-9F08-CB33DE685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44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50476" cy="498774"/>
          </a:xfrm>
          <a:prstGeom prst="rect">
            <a:avLst/>
          </a:prstGeom>
        </p:spPr>
        <p:txBody>
          <a:bodyPr vert="horz" lIns="91649" tIns="45826" rIns="91649" bIns="458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8" y="1"/>
            <a:ext cx="2950476" cy="498774"/>
          </a:xfrm>
          <a:prstGeom prst="rect">
            <a:avLst/>
          </a:prstGeom>
        </p:spPr>
        <p:txBody>
          <a:bodyPr vert="horz" lIns="91649" tIns="45826" rIns="91649" bIns="45826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64238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49" tIns="45826" rIns="91649" bIns="4582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80" y="4784075"/>
            <a:ext cx="5447030" cy="3914239"/>
          </a:xfrm>
          <a:prstGeom prst="rect">
            <a:avLst/>
          </a:prstGeom>
        </p:spPr>
        <p:txBody>
          <a:bodyPr vert="horz" lIns="91649" tIns="45826" rIns="91649" bIns="4582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2156"/>
            <a:ext cx="2950476" cy="498773"/>
          </a:xfrm>
          <a:prstGeom prst="rect">
            <a:avLst/>
          </a:prstGeom>
        </p:spPr>
        <p:txBody>
          <a:bodyPr vert="horz" lIns="91649" tIns="45826" rIns="91649" bIns="458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8" y="9442156"/>
            <a:ext cx="2950476" cy="498773"/>
          </a:xfrm>
          <a:prstGeom prst="rect">
            <a:avLst/>
          </a:prstGeom>
        </p:spPr>
        <p:txBody>
          <a:bodyPr vert="horz" lIns="91649" tIns="45826" rIns="91649" bIns="45826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886">
              <a:defRPr/>
            </a:pPr>
            <a:fld id="{3DBB7DAD-EDB5-4B04-B333-E7960631A105}" type="slidenum">
              <a:rPr lang="ru-RU">
                <a:solidFill>
                  <a:prstClr val="black"/>
                </a:solidFill>
                <a:latin typeface="Calibri"/>
              </a:rPr>
              <a:pPr defTabSz="457886">
                <a:defRPr/>
              </a:pPr>
              <a:t>2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2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6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7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2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3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47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6F0A-2705-4F1D-A1AA-EECB938BEA2A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2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7C9-6404-4879-BF01-FA623CA7E629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F914-5543-44F1-B045-6621A1997F7B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81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AE1E-8C21-4B25-9D58-FE074DFCB5D6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633E-9B8E-4DBE-9BBD-1CB120AD8ED5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5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2421-E249-4367-BB5B-79053C2C80C7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45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B17-A189-458C-A171-EC14BAAB1E00}" type="datetime1">
              <a:rPr lang="ru-RU" smtClean="0"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6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4299-B79F-4D23-8296-6B1ECD635185}" type="datetime1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0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6CC3-2C2C-4AAF-8445-4618BA300D15}" type="datetime1">
              <a:rPr lang="ru-RU" smtClean="0"/>
              <a:t>12.09.2020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0A35-4C36-4AA4-8108-E9B8CA6DE7E8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4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CAE-CE2F-4987-8763-50F481770990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9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1EDD-F6D0-4B42-ADDC-BBA1FDA47481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58240" y="151735"/>
            <a:ext cx="7778074" cy="95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ПРАВИТЕЛЬСТВО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  <a:p>
            <a:pPr>
              <a:defRPr/>
            </a:pPr>
            <a:r>
              <a:rPr lang="ru-RU" sz="135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35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429789" y="1588169"/>
            <a:ext cx="9385069" cy="33568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 обеспечении учреждений образования Тверской области бесконтактными инфракрасными термометрами и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рециркуляторами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воздуха</a:t>
            </a:r>
            <a:endParaRPr lang="ru-RU" sz="27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2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347057" y="5515044"/>
            <a:ext cx="50050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11 сентября 2020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  <a:p>
            <a:pPr algn="ctr">
              <a:defRPr/>
            </a:pP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16" y="1592642"/>
            <a:ext cx="2950425" cy="4005312"/>
          </a:xfrm>
          <a:prstGeom prst="rect">
            <a:avLst/>
          </a:prstGeom>
          <a:noFill/>
        </p:spPr>
      </p:pic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304544" y="178548"/>
            <a:ext cx="1025347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ОБЛУЧАТЕЛИ-РЕЦИРКУЛЯТОРЫ</a:t>
            </a:r>
            <a:r>
              <a:rPr lang="en-US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И ИНФРАКРАСНЫЕ БЕСКОНТАКТНЫЕ ТЕРМОМЕТРЫ</a:t>
            </a:r>
            <a:r>
              <a:rPr lang="en-US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6818" y="6374767"/>
            <a:ext cx="1600200" cy="273844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75614" y="132618"/>
            <a:ext cx="828675" cy="1028700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/>
        </p:nvSpPr>
        <p:spPr>
          <a:xfrm>
            <a:off x="2885895" y="857406"/>
            <a:ext cx="7913716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5614" y="5932652"/>
            <a:ext cx="6475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Потребность из расчета 1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рециркулятор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на 3 кабинета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Общее количество </a:t>
            </a:r>
            <a:r>
              <a:rPr lang="ru-R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рециркуляторов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4 262 единиц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2587" y="891703"/>
            <a:ext cx="49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Облучатель-</a:t>
            </a:r>
            <a:r>
              <a:rPr kumimoji="0" lang="ru-R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рециркулятор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бактерицидный закрытого типа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ИСТОК‑БРИЗ 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120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«Исток-аудио»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855712" y="5166630"/>
            <a:ext cx="3122989" cy="9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18 800,00 руб.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23638" y="864664"/>
            <a:ext cx="5852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Инфракрасный </a:t>
            </a: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бесконтактный термометр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NC-9900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«Исток-аудио»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02" y="1549039"/>
            <a:ext cx="2088324" cy="3779419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488601" y="5194993"/>
            <a:ext cx="3122989" cy="710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6 125,00руб.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238487" y="6154661"/>
            <a:ext cx="587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Общая потребность составляет 5 250 единиц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304544" y="178548"/>
            <a:ext cx="10253472" cy="648072"/>
          </a:xfrm>
        </p:spPr>
        <p:txBody>
          <a:bodyPr>
            <a:normAutofit/>
          </a:bodyPr>
          <a:lstStyle/>
          <a:p>
            <a:pPr algn="ctr"/>
            <a:r>
              <a:rPr lang="ru-RU" alt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ГРАФИК ПОСТАВКИ </a:t>
            </a:r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ИНФРАКРАСНЫХ БЕСКОНТАКТНЫХ ТЕРМОМЕТРОВ</a:t>
            </a:r>
            <a:r>
              <a:rPr lang="en-US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6818" y="6374767"/>
            <a:ext cx="1600200" cy="273844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85515" y="4756971"/>
            <a:ext cx="484576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7822" y="4086591"/>
            <a:ext cx="499465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15834" y="4586639"/>
            <a:ext cx="4901184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apf.mail.ru/cgi-bin/readmsg?id=15991943590165678734;0;1&amp;exif=1&amp;full=1&amp;x-email=schoolotd-depobr%40mail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84646"/>
              </p:ext>
            </p:extLst>
          </p:nvPr>
        </p:nvGraphicFramePr>
        <p:xfrm>
          <a:off x="1190939" y="1259705"/>
          <a:ext cx="10367077" cy="3601283"/>
        </p:xfrm>
        <a:graphic>
          <a:graphicData uri="http://schemas.openxmlformats.org/drawingml/2006/table">
            <a:tbl>
              <a:tblPr>
                <a:solidFill>
                  <a:srgbClr val="DBF3D9">
                    <a:alpha val="49020"/>
                  </a:srgbClr>
                </a:solidFill>
                <a:tableStyleId>{E8B1032C-EA38-4F05-BA0D-38AFFFC7BED3}</a:tableStyleId>
              </a:tblPr>
              <a:tblGrid>
                <a:gridCol w="3247639">
                  <a:extLst>
                    <a:ext uri="{9D8B030D-6E8A-4147-A177-3AD203B41FA5}">
                      <a16:colId xmlns:a16="http://schemas.microsoft.com/office/drawing/2014/main" val="1343580372"/>
                    </a:ext>
                  </a:extLst>
                </a:gridCol>
                <a:gridCol w="2685046">
                  <a:extLst>
                    <a:ext uri="{9D8B030D-6E8A-4147-A177-3AD203B41FA5}">
                      <a16:colId xmlns:a16="http://schemas.microsoft.com/office/drawing/2014/main" val="4175556847"/>
                    </a:ext>
                  </a:extLst>
                </a:gridCol>
                <a:gridCol w="2426023">
                  <a:extLst>
                    <a:ext uri="{9D8B030D-6E8A-4147-A177-3AD203B41FA5}">
                      <a16:colId xmlns:a16="http://schemas.microsoft.com/office/drawing/2014/main" val="4154918419"/>
                    </a:ext>
                  </a:extLst>
                </a:gridCol>
                <a:gridCol w="2008369">
                  <a:extLst>
                    <a:ext uri="{9D8B030D-6E8A-4147-A177-3AD203B41FA5}">
                      <a16:colId xmlns:a16="http://schemas.microsoft.com/office/drawing/2014/main" val="119048710"/>
                    </a:ext>
                  </a:extLst>
                </a:gridCol>
              </a:tblGrid>
              <a:tr h="487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поставки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Термометры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92169"/>
                  </a:ext>
                </a:extLst>
              </a:tr>
              <a:tr h="15262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отгруженных единиц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</a:t>
                      </a:r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переданных единиц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                                          </a:t>
                      </a:r>
                      <a:endParaRPr lang="ru-RU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8583"/>
                  </a:ext>
                </a:extLst>
              </a:tr>
              <a:tr h="5290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поставка (31.08.2020)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02371"/>
                  </a:ext>
                </a:extLst>
              </a:tr>
              <a:tr h="5290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поставка (01.09.2020)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9925"/>
                  </a:ext>
                </a:extLst>
              </a:tr>
              <a:tr h="5290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5 250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5 250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81987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052776" y="5308073"/>
            <a:ext cx="10757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Итого общая потребность определенная Министерством образования Тверской области: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в бесконтактных термометрах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составляет 5 250 единиц, поставка осуществлена на 100%;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sz="18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304544" y="178548"/>
            <a:ext cx="10253472" cy="648072"/>
          </a:xfrm>
        </p:spPr>
        <p:txBody>
          <a:bodyPr>
            <a:normAutofit/>
          </a:bodyPr>
          <a:lstStyle/>
          <a:p>
            <a:pPr algn="ctr"/>
            <a:r>
              <a:rPr lang="ru-RU" alt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ГРАФИК ПОСТАВКИ </a:t>
            </a:r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ОБЛУЧАТЕЛЕЙ-РЕЦИРКУЛЯТОРОВ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6818" y="6374767"/>
            <a:ext cx="1600200" cy="273844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85515" y="4756971"/>
            <a:ext cx="484576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7822" y="4086591"/>
            <a:ext cx="499465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15834" y="4586639"/>
            <a:ext cx="4901184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apf.mail.ru/cgi-bin/readmsg?id=15991943590165678734;0;1&amp;exif=1&amp;full=1&amp;x-email=schoolotd-depobr%40mail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59316"/>
              </p:ext>
            </p:extLst>
          </p:nvPr>
        </p:nvGraphicFramePr>
        <p:xfrm>
          <a:off x="1585515" y="3900372"/>
          <a:ext cx="9144000" cy="1791253"/>
        </p:xfrm>
        <a:graphic>
          <a:graphicData uri="http://schemas.openxmlformats.org/drawingml/2006/table">
            <a:tbl>
              <a:tblPr>
                <a:solidFill>
                  <a:schemeClr val="accent6">
                    <a:lumMod val="20000"/>
                    <a:lumOff val="80000"/>
                  </a:schemeClr>
                </a:solidFill>
                <a:tableStyleId>{E8B1032C-EA38-4F05-BA0D-38AFFFC7BED3}</a:tableStyleId>
              </a:tblPr>
              <a:tblGrid>
                <a:gridCol w="4631821">
                  <a:extLst>
                    <a:ext uri="{9D8B030D-6E8A-4147-A177-3AD203B41FA5}">
                      <a16:colId xmlns:a16="http://schemas.microsoft.com/office/drawing/2014/main" val="2919375085"/>
                    </a:ext>
                  </a:extLst>
                </a:gridCol>
                <a:gridCol w="4512179">
                  <a:extLst>
                    <a:ext uri="{9D8B030D-6E8A-4147-A177-3AD203B41FA5}">
                      <a16:colId xmlns:a16="http://schemas.microsoft.com/office/drawing/2014/main" val="1371471020"/>
                    </a:ext>
                  </a:extLst>
                </a:gridCol>
              </a:tblGrid>
              <a:tr h="473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поставки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поставляемых единиц </a:t>
                      </a:r>
                      <a:endParaRPr lang="ru-RU" sz="18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8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рециркуляторов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97594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поставка (11.09.2020)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92656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поставка (14.09.2020)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509963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поставка (16.09.2020)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 + 6</a:t>
                      </a:r>
                      <a:r>
                        <a:rPr lang="ru-RU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взамен неработоспособных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128480"/>
                  </a:ext>
                </a:extLst>
              </a:tr>
              <a:tr h="3082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1664 + 6 </a:t>
                      </a:r>
                      <a:r>
                        <a:rPr lang="ru-RU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взамен неработоспособных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6113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029318" y="5745691"/>
            <a:ext cx="10757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Итого общая потребность определенная Министерством образования Тверской области: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в </a:t>
            </a:r>
            <a:r>
              <a:rPr lang="ru-RU" noProof="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рециркуляторах</a:t>
            </a:r>
            <a:r>
              <a:rPr lang="ru-RU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составляет 4 262 единицы, поставка осуществлена на 60,9 %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 из них выявлены недостатки в работе на 6 приборах</a:t>
            </a:r>
            <a:endParaRPr kumimoji="0" lang="ru-RU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53879"/>
              </p:ext>
            </p:extLst>
          </p:nvPr>
        </p:nvGraphicFramePr>
        <p:xfrm>
          <a:off x="1296343" y="688721"/>
          <a:ext cx="10020575" cy="3096625"/>
        </p:xfrm>
        <a:graphic>
          <a:graphicData uri="http://schemas.openxmlformats.org/drawingml/2006/table">
            <a:tbl>
              <a:tblPr>
                <a:solidFill>
                  <a:srgbClr val="DBF3D9">
                    <a:alpha val="49020"/>
                  </a:srgbClr>
                </a:solidFill>
                <a:tableStyleId>{E8B1032C-EA38-4F05-BA0D-38AFFFC7BED3}</a:tableStyleId>
              </a:tblPr>
              <a:tblGrid>
                <a:gridCol w="3139092">
                  <a:extLst>
                    <a:ext uri="{9D8B030D-6E8A-4147-A177-3AD203B41FA5}">
                      <a16:colId xmlns:a16="http://schemas.microsoft.com/office/drawing/2014/main" val="3050810760"/>
                    </a:ext>
                  </a:extLst>
                </a:gridCol>
                <a:gridCol w="2595303">
                  <a:extLst>
                    <a:ext uri="{9D8B030D-6E8A-4147-A177-3AD203B41FA5}">
                      <a16:colId xmlns:a16="http://schemas.microsoft.com/office/drawing/2014/main" val="931024201"/>
                    </a:ext>
                  </a:extLst>
                </a:gridCol>
                <a:gridCol w="2344937">
                  <a:extLst>
                    <a:ext uri="{9D8B030D-6E8A-4147-A177-3AD203B41FA5}">
                      <a16:colId xmlns:a16="http://schemas.microsoft.com/office/drawing/2014/main" val="2860277998"/>
                    </a:ext>
                  </a:extLst>
                </a:gridCol>
                <a:gridCol w="1941243">
                  <a:extLst>
                    <a:ext uri="{9D8B030D-6E8A-4147-A177-3AD203B41FA5}">
                      <a16:colId xmlns:a16="http://schemas.microsoft.com/office/drawing/2014/main" val="3691631478"/>
                    </a:ext>
                  </a:extLst>
                </a:gridCol>
              </a:tblGrid>
              <a:tr h="3656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поставки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Рециркуляторы</a:t>
                      </a:r>
                      <a:r>
                        <a:rPr lang="ru-RU" sz="20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54552"/>
                  </a:ext>
                </a:extLst>
              </a:tr>
              <a:tr h="11442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отгруженных единиц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</a:t>
                      </a:r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переданных единиц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                                          </a:t>
                      </a:r>
                      <a:endParaRPr lang="ru-RU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867199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поставка (31.08.2020)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26629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поставка (01.09.2020)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88584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поставка (09.09.2020)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81843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2 598*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2 525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224050" y="-18563"/>
            <a:ext cx="1025347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РАСПРЕДЕЛЕНИЕ СРЕДСТВ ЗАЩИТЫ ПО МУНИЦИПАЛЬНЫМ ОБРАЗОВАНИЯМ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6818" y="6374767"/>
            <a:ext cx="1600200" cy="273844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85515" y="4756971"/>
            <a:ext cx="484576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7822" y="4086591"/>
            <a:ext cx="499465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15834" y="4586639"/>
            <a:ext cx="4901184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apf.mail.ru/cgi-bin/readmsg?id=15991943590165678734;0;1&amp;exif=1&amp;full=1&amp;x-email=schoolotd-depobr%40mail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40047"/>
              </p:ext>
            </p:extLst>
          </p:nvPr>
        </p:nvGraphicFramePr>
        <p:xfrm>
          <a:off x="1126792" y="475997"/>
          <a:ext cx="10620999" cy="6286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684">
                  <a:extLst>
                    <a:ext uri="{9D8B030D-6E8A-4147-A177-3AD203B41FA5}">
                      <a16:colId xmlns:a16="http://schemas.microsoft.com/office/drawing/2014/main" val="2967972228"/>
                    </a:ext>
                  </a:extLst>
                </a:gridCol>
                <a:gridCol w="4268489">
                  <a:extLst>
                    <a:ext uri="{9D8B030D-6E8A-4147-A177-3AD203B41FA5}">
                      <a16:colId xmlns:a16="http://schemas.microsoft.com/office/drawing/2014/main" val="2699651134"/>
                    </a:ext>
                  </a:extLst>
                </a:gridCol>
                <a:gridCol w="1714108">
                  <a:extLst>
                    <a:ext uri="{9D8B030D-6E8A-4147-A177-3AD203B41FA5}">
                      <a16:colId xmlns:a16="http://schemas.microsoft.com/office/drawing/2014/main" val="3235578854"/>
                    </a:ext>
                  </a:extLst>
                </a:gridCol>
                <a:gridCol w="1958979">
                  <a:extLst>
                    <a:ext uri="{9D8B030D-6E8A-4147-A177-3AD203B41FA5}">
                      <a16:colId xmlns:a16="http://schemas.microsoft.com/office/drawing/2014/main" val="1660785139"/>
                    </a:ext>
                  </a:extLst>
                </a:gridCol>
                <a:gridCol w="927937">
                  <a:extLst>
                    <a:ext uri="{9D8B030D-6E8A-4147-A177-3AD203B41FA5}">
                      <a16:colId xmlns:a16="http://schemas.microsoft.com/office/drawing/2014/main" val="2953575481"/>
                    </a:ext>
                  </a:extLst>
                </a:gridCol>
                <a:gridCol w="1142802">
                  <a:extLst>
                    <a:ext uri="{9D8B030D-6E8A-4147-A177-3AD203B41FA5}">
                      <a16:colId xmlns:a16="http://schemas.microsoft.com/office/drawing/2014/main" val="1513721474"/>
                    </a:ext>
                  </a:extLst>
                </a:gridCol>
              </a:tblGrid>
              <a:tr h="4736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муниципальных образований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БКТ (выдано),шт.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Рециркуляторы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на 3 учебных класса),шт.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25169"/>
                  </a:ext>
                </a:extLst>
              </a:tr>
              <a:tr h="239689"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</a:t>
                      </a: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выдано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 </a:t>
                      </a: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выдаче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94425"/>
                  </a:ext>
                </a:extLst>
              </a:tr>
              <a:tr h="2138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586101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57654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Кимры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31407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Ржев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79988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Торжок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6196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00073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60606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0379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80259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1789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Анд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польский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157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68395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Бельский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14323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04619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Весьегонский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27824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Жарковский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74892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040061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64943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8836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8211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Кесовогорский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7058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Кимрский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48657"/>
                  </a:ext>
                </a:extLst>
              </a:tr>
            </a:tbl>
          </a:graphicData>
        </a:graphic>
      </p:graphicFrame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0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281086" y="7937"/>
            <a:ext cx="1025347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РАСПРЕДЕЛЕНИЕ СРЕДСТВ ЗАЩИТЫ ПО МУНИЦИПАЛЬНЫМ ОБРАЗОВАНИЯМ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6818" y="6374767"/>
            <a:ext cx="1600200" cy="273844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85515" y="4756971"/>
            <a:ext cx="484576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7822" y="4086591"/>
            <a:ext cx="499465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15834" y="4586639"/>
            <a:ext cx="4901184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apf.mail.ru/cgi-bin/readmsg?id=15991943590165678734;0;1&amp;exif=1&amp;full=1&amp;x-email=schoolotd-depobr%40mail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70219"/>
              </p:ext>
            </p:extLst>
          </p:nvPr>
        </p:nvGraphicFramePr>
        <p:xfrm>
          <a:off x="1351119" y="503357"/>
          <a:ext cx="10511366" cy="6297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584">
                  <a:extLst>
                    <a:ext uri="{9D8B030D-6E8A-4147-A177-3AD203B41FA5}">
                      <a16:colId xmlns:a16="http://schemas.microsoft.com/office/drawing/2014/main" val="2967972228"/>
                    </a:ext>
                  </a:extLst>
                </a:gridCol>
                <a:gridCol w="4419083">
                  <a:extLst>
                    <a:ext uri="{9D8B030D-6E8A-4147-A177-3AD203B41FA5}">
                      <a16:colId xmlns:a16="http://schemas.microsoft.com/office/drawing/2014/main" val="2699651134"/>
                    </a:ext>
                  </a:extLst>
                </a:gridCol>
                <a:gridCol w="1604738">
                  <a:extLst>
                    <a:ext uri="{9D8B030D-6E8A-4147-A177-3AD203B41FA5}">
                      <a16:colId xmlns:a16="http://schemas.microsoft.com/office/drawing/2014/main" val="2103896350"/>
                    </a:ext>
                  </a:extLst>
                </a:gridCol>
                <a:gridCol w="1955774">
                  <a:extLst>
                    <a:ext uri="{9D8B030D-6E8A-4147-A177-3AD203B41FA5}">
                      <a16:colId xmlns:a16="http://schemas.microsoft.com/office/drawing/2014/main" val="1660785139"/>
                    </a:ext>
                  </a:extLst>
                </a:gridCol>
                <a:gridCol w="814907">
                  <a:extLst>
                    <a:ext uri="{9D8B030D-6E8A-4147-A177-3AD203B41FA5}">
                      <a16:colId xmlns:a16="http://schemas.microsoft.com/office/drawing/2014/main" val="2953575481"/>
                    </a:ext>
                  </a:extLst>
                </a:gridCol>
                <a:gridCol w="1085280">
                  <a:extLst>
                    <a:ext uri="{9D8B030D-6E8A-4147-A177-3AD203B41FA5}">
                      <a16:colId xmlns:a16="http://schemas.microsoft.com/office/drawing/2014/main" val="1513721474"/>
                    </a:ext>
                  </a:extLst>
                </a:gridCol>
              </a:tblGrid>
              <a:tr h="2380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муниципальных образований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БКТ (выдано),шт.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Рециркуляторы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на 3 учебных класса), шт.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165485"/>
                  </a:ext>
                </a:extLst>
              </a:tr>
              <a:tr h="238032"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выдано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выдаче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94425"/>
                  </a:ext>
                </a:extLst>
              </a:tr>
              <a:tr h="208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73017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Конаковский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8410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Краснохолмский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24611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55011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Лесной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84378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2888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Максатихинский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52205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Молоковский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756740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Оленинский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31407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79988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Рамешковский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61960"/>
                  </a:ext>
                </a:extLst>
              </a:tr>
              <a:tr h="2584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Ржевский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00073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Сандовский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60606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Селижаровский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03790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Сонковский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80259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Спировский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17890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Старицкий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1570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Торжокский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68395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Торопецкий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14323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Фировский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04619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ЗАТО «Озерный»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27824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ЗАТО «Солнечный»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74892"/>
                  </a:ext>
                </a:extLst>
              </a:tr>
              <a:tr h="241444">
                <a:tc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3 533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1 895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1 638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79984"/>
                  </a:ext>
                </a:extLst>
              </a:tr>
            </a:tbl>
          </a:graphicData>
        </a:graphic>
      </p:graphicFrame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0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5870" y="365126"/>
            <a:ext cx="9487930" cy="438064"/>
          </a:xfrm>
        </p:spPr>
        <p:txBody>
          <a:bodyPr/>
          <a:lstStyle/>
          <a:p>
            <a:pPr algn="ctr"/>
            <a:r>
              <a:rPr lang="ru-RU" sz="18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РАСПРЕДЕЛЕНИЕ СРЕДСТВ </a:t>
            </a:r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ЗАЩИТЫ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128656"/>
              </p:ext>
            </p:extLst>
          </p:nvPr>
        </p:nvGraphicFramePr>
        <p:xfrm>
          <a:off x="1334527" y="1480407"/>
          <a:ext cx="10219040" cy="463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213">
                  <a:extLst>
                    <a:ext uri="{9D8B030D-6E8A-4147-A177-3AD203B41FA5}">
                      <a16:colId xmlns:a16="http://schemas.microsoft.com/office/drawing/2014/main" val="2038350397"/>
                    </a:ext>
                  </a:extLst>
                </a:gridCol>
                <a:gridCol w="4762448">
                  <a:extLst>
                    <a:ext uri="{9D8B030D-6E8A-4147-A177-3AD203B41FA5}">
                      <a16:colId xmlns:a16="http://schemas.microsoft.com/office/drawing/2014/main" val="3773657343"/>
                    </a:ext>
                  </a:extLst>
                </a:gridCol>
                <a:gridCol w="1185808">
                  <a:extLst>
                    <a:ext uri="{9D8B030D-6E8A-4147-A177-3AD203B41FA5}">
                      <a16:colId xmlns:a16="http://schemas.microsoft.com/office/drawing/2014/main" val="234649565"/>
                    </a:ext>
                  </a:extLst>
                </a:gridCol>
                <a:gridCol w="1186517">
                  <a:extLst>
                    <a:ext uri="{9D8B030D-6E8A-4147-A177-3AD203B41FA5}">
                      <a16:colId xmlns:a16="http://schemas.microsoft.com/office/drawing/2014/main" val="869633972"/>
                    </a:ext>
                  </a:extLst>
                </a:gridCol>
                <a:gridCol w="1149434">
                  <a:extLst>
                    <a:ext uri="{9D8B030D-6E8A-4147-A177-3AD203B41FA5}">
                      <a16:colId xmlns:a16="http://schemas.microsoft.com/office/drawing/2014/main" val="4133608076"/>
                    </a:ext>
                  </a:extLst>
                </a:gridCol>
                <a:gridCol w="1258620">
                  <a:extLst>
                    <a:ext uri="{9D8B030D-6E8A-4147-A177-3AD203B41FA5}">
                      <a16:colId xmlns:a16="http://schemas.microsoft.com/office/drawing/2014/main" val="794978308"/>
                    </a:ext>
                  </a:extLst>
                </a:gridCol>
              </a:tblGrid>
              <a:tr h="4791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Образовательная организация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БКТ,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Рециркуляторы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8062"/>
                  </a:ext>
                </a:extLst>
              </a:tr>
              <a:tr h="5476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  <a:endParaRPr kumimoji="0" lang="ru-RU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</a:t>
                      </a: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выдано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 </a:t>
                      </a: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выдаче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37366"/>
                  </a:ext>
                </a:extLst>
              </a:tr>
              <a:tr h="334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233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Муниципальные образовательные организации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3 533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47800"/>
                  </a:ext>
                </a:extLst>
              </a:tr>
              <a:tr h="84445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Государственные казенные учреждения</a:t>
                      </a:r>
                    </a:p>
                    <a:p>
                      <a:pPr algn="l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</a:p>
                    <a:p>
                      <a:pPr algn="ctr" fontAlgn="b"/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57905"/>
                  </a:ext>
                </a:extLst>
              </a:tr>
              <a:tr h="10244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Профессиональные образовательные организации</a:t>
                      </a:r>
                    </a:p>
                    <a:p>
                      <a:pPr algn="l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</a:t>
                      </a:r>
                    </a:p>
                    <a:p>
                      <a:pPr algn="ctr" fontAlgn="b"/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</a:p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51488"/>
                  </a:ext>
                </a:extLst>
              </a:tr>
              <a:tr h="2803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5 250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4 262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2 519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1 743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1395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65508" y="6282210"/>
            <a:ext cx="2743200" cy="365125"/>
          </a:xfrm>
        </p:spPr>
        <p:txBody>
          <a:bodyPr/>
          <a:lstStyle/>
          <a:p>
            <a:fld id="{20C744D8-5D24-40B5-8211-596EBBEF60D4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299521" y="997376"/>
            <a:ext cx="3931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Расчет – 1 устройство на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 учебных класса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304544" y="178548"/>
            <a:ext cx="1025347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РАСЧЕТ ПОТРЕБНОСТИ В УСТРОЙСТВАХ ДЛЯ ОБЕЗЗАРАЖИВАНИЯ ВОЗДУХА РЕЦИРКУЛЯТОРАХ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6818" y="6374767"/>
            <a:ext cx="1600200" cy="273844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85515" y="4756971"/>
            <a:ext cx="484576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7822" y="4086591"/>
            <a:ext cx="499465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25554"/>
              </p:ext>
            </p:extLst>
          </p:nvPr>
        </p:nvGraphicFramePr>
        <p:xfrm>
          <a:off x="1304544" y="1236470"/>
          <a:ext cx="10564650" cy="513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67">
                  <a:extLst>
                    <a:ext uri="{9D8B030D-6E8A-4147-A177-3AD203B41FA5}">
                      <a16:colId xmlns:a16="http://schemas.microsoft.com/office/drawing/2014/main" val="3119532657"/>
                    </a:ext>
                  </a:extLst>
                </a:gridCol>
                <a:gridCol w="3781167">
                  <a:extLst>
                    <a:ext uri="{9D8B030D-6E8A-4147-A177-3AD203B41FA5}">
                      <a16:colId xmlns:a16="http://schemas.microsoft.com/office/drawing/2014/main" val="485438171"/>
                    </a:ext>
                  </a:extLst>
                </a:gridCol>
                <a:gridCol w="1445741">
                  <a:extLst>
                    <a:ext uri="{9D8B030D-6E8A-4147-A177-3AD203B41FA5}">
                      <a16:colId xmlns:a16="http://schemas.microsoft.com/office/drawing/2014/main" val="3858078300"/>
                    </a:ext>
                  </a:extLst>
                </a:gridCol>
                <a:gridCol w="1878227">
                  <a:extLst>
                    <a:ext uri="{9D8B030D-6E8A-4147-A177-3AD203B41FA5}">
                      <a16:colId xmlns:a16="http://schemas.microsoft.com/office/drawing/2014/main" val="3990301205"/>
                    </a:ext>
                  </a:extLst>
                </a:gridCol>
                <a:gridCol w="1396313">
                  <a:extLst>
                    <a:ext uri="{9D8B030D-6E8A-4147-A177-3AD203B41FA5}">
                      <a16:colId xmlns:a16="http://schemas.microsoft.com/office/drawing/2014/main" val="333328515"/>
                    </a:ext>
                  </a:extLst>
                </a:gridCol>
                <a:gridCol w="1427735">
                  <a:extLst>
                    <a:ext uri="{9D8B030D-6E8A-4147-A177-3AD203B41FA5}">
                      <a16:colId xmlns:a16="http://schemas.microsoft.com/office/drawing/2014/main" val="2212829057"/>
                    </a:ext>
                  </a:extLst>
                </a:gridCol>
              </a:tblGrid>
              <a:tr h="145336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Образовательная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организация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общая потребность, шт.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оснащено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 счет средств образовательной организации (муниципального образования),шт.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оснащено за счет средств областного бюджета, шт.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Потребность, шт.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94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98197"/>
                  </a:ext>
                </a:extLst>
              </a:tr>
              <a:tr h="8630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Государственные организации (профессиональные и дополнительного образования)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1 117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69805"/>
                  </a:ext>
                </a:extLst>
              </a:tr>
              <a:tr h="7446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Государственные казенные учреждения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550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8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Муниципальные образовательные организации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10 088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1927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3 533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4 628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21710"/>
                  </a:ext>
                </a:extLst>
              </a:tr>
              <a:tr h="522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11 755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2 073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4 262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5 420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84774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7215834" y="4586639"/>
            <a:ext cx="4901184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648096" y="900335"/>
            <a:ext cx="4653360" cy="26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Расчет – 1 устройство на 1 учебный класс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62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304544" y="178548"/>
            <a:ext cx="1025347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РАСЧЕТ ПОТРЕБНОСТИ В УСТРОЙСТВАХ ДЛЯ ОБЕЗЗАРАЖИВАНИЯ ВОЗДУХА РЕЦИРКУЛЯТОРАХ (ПРОДОЛЖЕНИЕ)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6818" y="6374767"/>
            <a:ext cx="1600200" cy="273844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85515" y="4756971"/>
            <a:ext cx="484576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7822" y="4086591"/>
            <a:ext cx="4994655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3905"/>
              </p:ext>
            </p:extLst>
          </p:nvPr>
        </p:nvGraphicFramePr>
        <p:xfrm>
          <a:off x="1477449" y="945434"/>
          <a:ext cx="10165762" cy="579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34">
                  <a:extLst>
                    <a:ext uri="{9D8B030D-6E8A-4147-A177-3AD203B41FA5}">
                      <a16:colId xmlns:a16="http://schemas.microsoft.com/office/drawing/2014/main" val="77163623"/>
                    </a:ext>
                  </a:extLst>
                </a:gridCol>
                <a:gridCol w="2065305">
                  <a:extLst>
                    <a:ext uri="{9D8B030D-6E8A-4147-A177-3AD203B41FA5}">
                      <a16:colId xmlns:a16="http://schemas.microsoft.com/office/drawing/2014/main" val="485438171"/>
                    </a:ext>
                  </a:extLst>
                </a:gridCol>
                <a:gridCol w="1542544">
                  <a:extLst>
                    <a:ext uri="{9D8B030D-6E8A-4147-A177-3AD203B41FA5}">
                      <a16:colId xmlns:a16="http://schemas.microsoft.com/office/drawing/2014/main" val="1027006253"/>
                    </a:ext>
                  </a:extLst>
                </a:gridCol>
                <a:gridCol w="1169649">
                  <a:extLst>
                    <a:ext uri="{9D8B030D-6E8A-4147-A177-3AD203B41FA5}">
                      <a16:colId xmlns:a16="http://schemas.microsoft.com/office/drawing/2014/main" val="311439714"/>
                    </a:ext>
                  </a:extLst>
                </a:gridCol>
                <a:gridCol w="1361043">
                  <a:extLst>
                    <a:ext uri="{9D8B030D-6E8A-4147-A177-3AD203B41FA5}">
                      <a16:colId xmlns:a16="http://schemas.microsoft.com/office/drawing/2014/main" val="3858078300"/>
                    </a:ext>
                  </a:extLst>
                </a:gridCol>
                <a:gridCol w="1484191">
                  <a:extLst>
                    <a:ext uri="{9D8B030D-6E8A-4147-A177-3AD203B41FA5}">
                      <a16:colId xmlns:a16="http://schemas.microsoft.com/office/drawing/2014/main" val="3990301205"/>
                    </a:ext>
                  </a:extLst>
                </a:gridCol>
                <a:gridCol w="1048655">
                  <a:extLst>
                    <a:ext uri="{9D8B030D-6E8A-4147-A177-3AD203B41FA5}">
                      <a16:colId xmlns:a16="http://schemas.microsoft.com/office/drawing/2014/main" val="3233409890"/>
                    </a:ext>
                  </a:extLst>
                </a:gridCol>
                <a:gridCol w="918541">
                  <a:extLst>
                    <a:ext uri="{9D8B030D-6E8A-4147-A177-3AD203B41FA5}">
                      <a16:colId xmlns:a16="http://schemas.microsoft.com/office/drawing/2014/main" val="333328515"/>
                    </a:ext>
                  </a:extLst>
                </a:gridCol>
              </a:tblGrid>
              <a:tr h="168899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ИОГВ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общая потребность, шт.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Дополнительная потребность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 потребности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 в дополнительных финансовых средствах,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тыс.руб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кол-во учреждений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кол-во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детей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1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45923"/>
                  </a:ext>
                </a:extLst>
              </a:tr>
              <a:tr h="804775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Комитет по делам  культуры Тверской области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устройство на 1 учебный класс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14 129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69805"/>
                  </a:ext>
                </a:extLst>
              </a:tr>
              <a:tr h="1043258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Комитет по физической культуре и спорту Тверской области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аппарата на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спортивный зал</a:t>
                      </a:r>
                    </a:p>
                    <a:p>
                      <a:pPr algn="ctr"/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864,0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7 114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75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образования Тверской области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11 755</a:t>
                      </a:r>
                    </a:p>
                    <a:p>
                      <a:pPr algn="ctr"/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5 420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устройство на 1 учебный класс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97 560,0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1 102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139 499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02491"/>
                  </a:ext>
                </a:extLst>
              </a:tr>
              <a:tr h="706962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12 643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6 308</a:t>
                      </a: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r>
                        <a:rPr lang="ru-RU" sz="16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544</a:t>
                      </a:r>
                      <a:r>
                        <a:rPr lang="ru-RU" sz="16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1 190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160 742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668" marB="4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40378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7215834" y="4586639"/>
            <a:ext cx="4901184" cy="5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215834" y="1137006"/>
            <a:ext cx="4653360" cy="26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26846" y="115159"/>
            <a:ext cx="828675" cy="1028700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7538640" y="683014"/>
            <a:ext cx="4653360" cy="26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Расчет – 1 устройство на 1 учебный класс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10749</TotalTime>
  <Words>956</Words>
  <Application>Microsoft Office PowerPoint</Application>
  <PresentationFormat>Широкоэкранный</PresentationFormat>
  <Paragraphs>509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ОБЛУЧАТЕЛИ-РЕЦИРКУЛЯТОРЫ И ИНФРАКРАСНЫЕ БЕСКОНТАКТНЫЕ ТЕРМОМЕТРЫ </vt:lpstr>
      <vt:lpstr>ГРАФИК ПОСТАВКИ ИНФРАКРАСНЫХ БЕСКОНТАКТНЫХ ТЕРМОМЕТРОВ </vt:lpstr>
      <vt:lpstr>ГРАФИК ПОСТАВКИ ОБЛУЧАТЕЛЕЙ-РЕЦИРКУЛЯТОРОВ</vt:lpstr>
      <vt:lpstr>РАСПРЕДЕЛЕНИЕ СРЕДСТВ ЗАЩИТЫ ПО МУНИЦИПАЛЬНЫМ ОБРАЗОВАНИЯМ</vt:lpstr>
      <vt:lpstr>РАСПРЕДЕЛЕНИЕ СРЕДСТВ ЗАЩИТЫ ПО МУНИЦИПАЛЬНЫМ ОБРАЗОВАНИЯМ</vt:lpstr>
      <vt:lpstr>РАСПРЕДЕЛЕНИЕ СРЕДСТВ ЗАЩИТЫ</vt:lpstr>
      <vt:lpstr>РАСЧЕТ ПОТРЕБНОСТИ В УСТРОЙСТВАХ ДЛЯ ОБЕЗЗАРАЖИВАНИЯ ВОЗДУХА РЕЦИРКУЛЯТОРАХ</vt:lpstr>
      <vt:lpstr>РАСЧЕТ ПОТРЕБНОСТИ В УСТРОЙСТВАХ ДЛЯ ОБЕЗЗАРАЖИВАНИЯ ВОЗДУХА РЕЦИРКУЛЯТОРАХ (ПРОДОЛЖЕНИЕ)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111</cp:lastModifiedBy>
  <cp:revision>829</cp:revision>
  <cp:lastPrinted>2020-09-11T16:04:17Z</cp:lastPrinted>
  <dcterms:created xsi:type="dcterms:W3CDTF">2018-05-18T11:00:57Z</dcterms:created>
  <dcterms:modified xsi:type="dcterms:W3CDTF">2020-09-11T22:00:37Z</dcterms:modified>
</cp:coreProperties>
</file>