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381" r:id="rId4"/>
    <p:sldId id="399" r:id="rId5"/>
    <p:sldId id="556" r:id="rId6"/>
    <p:sldId id="568" r:id="rId7"/>
    <p:sldId id="571" r:id="rId8"/>
    <p:sldId id="574" r:id="rId9"/>
    <p:sldId id="581" r:id="rId10"/>
    <p:sldId id="389" r:id="rId11"/>
    <p:sldId id="582" r:id="rId12"/>
    <p:sldId id="391" r:id="rId13"/>
    <p:sldId id="577" r:id="rId14"/>
    <p:sldId id="601" r:id="rId15"/>
    <p:sldId id="573" r:id="rId16"/>
    <p:sldId id="570" r:id="rId17"/>
    <p:sldId id="583" r:id="rId18"/>
    <p:sldId id="394" r:id="rId19"/>
    <p:sldId id="584" r:id="rId20"/>
    <p:sldId id="561" r:id="rId21"/>
    <p:sldId id="562" r:id="rId22"/>
    <p:sldId id="564" r:id="rId23"/>
    <p:sldId id="565" r:id="rId24"/>
    <p:sldId id="283" r:id="rId25"/>
  </p:sldIdLst>
  <p:sldSz cx="12192000" cy="6858000"/>
  <p:notesSz cx="6819900" cy="99187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F4"/>
    <a:srgbClr val="FFFBF7"/>
    <a:srgbClr val="FEFAF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3" d="100"/>
          <a:sy n="113" d="100"/>
        </p:scale>
        <p:origin x="-3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8DF95-6AA4-406C-920C-E3BE7AC4EE8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4D208-103E-4EC8-8370-694B830C6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741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2955291" cy="497658"/>
          </a:xfrm>
          <a:prstGeom prst="rect">
            <a:avLst/>
          </a:prstGeom>
        </p:spPr>
        <p:txBody>
          <a:bodyPr vert="horz" lIns="92105" tIns="46049" rIns="92105" bIns="4604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3031" y="7"/>
            <a:ext cx="2955291" cy="497658"/>
          </a:xfrm>
          <a:prstGeom prst="rect">
            <a:avLst/>
          </a:prstGeom>
        </p:spPr>
        <p:txBody>
          <a:bodyPr vert="horz" lIns="92105" tIns="46049" rIns="92105" bIns="46049" rtlCol="0"/>
          <a:lstStyle>
            <a:lvl1pPr algn="r">
              <a:defRPr sz="1200"/>
            </a:lvl1pPr>
          </a:lstStyle>
          <a:p>
            <a:fld id="{047EF32A-A52A-4751-846D-C7DBE76D829E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5" tIns="46049" rIns="92105" bIns="4604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991" y="4773383"/>
            <a:ext cx="5455920" cy="3905488"/>
          </a:xfrm>
          <a:prstGeom prst="rect">
            <a:avLst/>
          </a:prstGeom>
        </p:spPr>
        <p:txBody>
          <a:bodyPr vert="horz" lIns="92105" tIns="46049" rIns="92105" bIns="46049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1045"/>
            <a:ext cx="2955291" cy="497657"/>
          </a:xfrm>
          <a:prstGeom prst="rect">
            <a:avLst/>
          </a:prstGeom>
        </p:spPr>
        <p:txBody>
          <a:bodyPr vert="horz" lIns="92105" tIns="46049" rIns="92105" bIns="4604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3031" y="9421045"/>
            <a:ext cx="2955291" cy="497657"/>
          </a:xfrm>
          <a:prstGeom prst="rect">
            <a:avLst/>
          </a:prstGeom>
        </p:spPr>
        <p:txBody>
          <a:bodyPr vert="horz" lIns="92105" tIns="46049" rIns="92105" bIns="46049" rtlCol="0" anchor="b"/>
          <a:lstStyle>
            <a:lvl1pPr algn="r">
              <a:defRPr sz="1200"/>
            </a:lvl1pPr>
          </a:lstStyle>
          <a:p>
            <a:fld id="{543003B8-2510-4065-AC9A-7C4FFB1EB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66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95F9CC79-04D8-44A2-B63F-69EAD6671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AF8D9060-3C0F-4D16-802F-252F2D272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794383" y="10105802"/>
            <a:ext cx="2902409" cy="53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71" tIns="46139" rIns="92271" bIns="46139" anchor="b"/>
          <a:lstStyle/>
          <a:p>
            <a:pPr algn="r"/>
            <a:fld id="{626C0AF5-638A-4054-8FF0-7F4CFAE79DE9}" type="slidenum">
              <a:rPr lang="ru-RU" sz="1200"/>
              <a:pPr algn="r"/>
              <a:t>10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0025" y="795338"/>
            <a:ext cx="7099300" cy="39941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0995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29260" y="10172470"/>
            <a:ext cx="2929086" cy="53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65" tIns="46489" rIns="92965" bIns="46489" anchor="b"/>
          <a:lstStyle/>
          <a:p>
            <a:pPr algn="r"/>
            <a:fld id="{626C0AF5-638A-4054-8FF0-7F4CFAE79DE9}" type="slidenum">
              <a:rPr lang="ru-RU" sz="1200"/>
              <a:pPr algn="r"/>
              <a:t>11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93675" y="800100"/>
            <a:ext cx="7148513" cy="40211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16983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29260" y="10172470"/>
            <a:ext cx="2929086" cy="53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65" tIns="46489" rIns="92965" bIns="46489" anchor="b"/>
          <a:lstStyle/>
          <a:p>
            <a:pPr algn="r"/>
            <a:fld id="{626C0AF5-638A-4054-8FF0-7F4CFAE79DE9}" type="slidenum">
              <a:rPr lang="ru-RU" sz="1200"/>
              <a:pPr algn="r"/>
              <a:t>12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93675" y="800100"/>
            <a:ext cx="7148513" cy="40211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911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29260" y="10172470"/>
            <a:ext cx="2929086" cy="53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65" tIns="46489" rIns="92965" bIns="46489" anchor="b"/>
          <a:lstStyle/>
          <a:p>
            <a:pPr algn="r"/>
            <a:fld id="{626C0AF5-638A-4054-8FF0-7F4CFAE79DE9}" type="slidenum">
              <a:rPr lang="ru-RU" sz="1200"/>
              <a:pPr algn="r"/>
              <a:t>13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93675" y="800100"/>
            <a:ext cx="7148513" cy="40211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3935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64460" y="10239572"/>
            <a:ext cx="2956009" cy="54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87" tIns="46843" rIns="93687" bIns="46843" anchor="b"/>
          <a:lstStyle/>
          <a:p>
            <a:pPr algn="r"/>
            <a:fld id="{626C0AF5-638A-4054-8FF0-7F4CFAE79DE9}" type="slidenum">
              <a:rPr lang="ru-RU" sz="1200"/>
              <a:pPr algn="r"/>
              <a:t>14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7325" y="804863"/>
            <a:ext cx="7197725" cy="40481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5773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29260" y="10172469"/>
            <a:ext cx="2929086" cy="53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71" tIns="46491" rIns="92971" bIns="46491" anchor="b"/>
          <a:lstStyle/>
          <a:p>
            <a:pPr algn="r"/>
            <a:fld id="{626C0AF5-638A-4054-8FF0-7F4CFAE79DE9}" type="slidenum">
              <a:rPr lang="ru-RU" sz="1200"/>
              <a:pPr algn="r"/>
              <a:t>15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93675" y="800100"/>
            <a:ext cx="7148513" cy="40211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2043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29260" y="10172469"/>
            <a:ext cx="2929086" cy="53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71" tIns="46491" rIns="92971" bIns="46491" anchor="b"/>
          <a:lstStyle/>
          <a:p>
            <a:pPr algn="r"/>
            <a:fld id="{626C0AF5-638A-4054-8FF0-7F4CFAE79DE9}" type="slidenum">
              <a:rPr lang="ru-RU" sz="1200"/>
              <a:pPr algn="r"/>
              <a:t>16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93675" y="800100"/>
            <a:ext cx="7148513" cy="40211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75909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64460" y="10239572"/>
            <a:ext cx="2956009" cy="54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87" tIns="46843" rIns="93687" bIns="46843" anchor="b"/>
          <a:lstStyle/>
          <a:p>
            <a:pPr algn="r"/>
            <a:fld id="{626C0AF5-638A-4054-8FF0-7F4CFAE79DE9}" type="slidenum">
              <a:rPr lang="ru-RU" sz="1200"/>
              <a:pPr algn="r"/>
              <a:t>17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7325" y="804863"/>
            <a:ext cx="7197725" cy="40481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00864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98757" y="9427737"/>
            <a:ext cx="2982242" cy="4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77" tIns="46493" rIns="92977" bIns="46493" anchor="b"/>
          <a:lstStyle/>
          <a:p>
            <a:pPr algn="r"/>
            <a:fld id="{626C0AF5-638A-4054-8FF0-7F4CFAE79DE9}" type="slidenum">
              <a:rPr lang="ru-RU" sz="1200"/>
              <a:pPr algn="r"/>
              <a:t>18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3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56650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 noChangeArrowheads="1"/>
          </p:cNvSpPr>
          <p:nvPr/>
        </p:nvSpPr>
        <p:spPr bwMode="auto">
          <a:xfrm>
            <a:off x="3828663" y="10172453"/>
            <a:ext cx="2930162" cy="53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77" tIns="46493" rIns="92977" bIns="46493" anchor="b"/>
          <a:lstStyle/>
          <a:p>
            <a:pPr algn="r"/>
            <a:fld id="{78939749-E7F9-498B-AE79-5C4ED4003DE2}" type="slidenum">
              <a:rPr lang="ru-RU" sz="1200">
                <a:latin typeface="Calibri" pitchFamily="34" charset="0"/>
              </a:rPr>
              <a:pPr algn="r"/>
              <a:t>19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93675" y="800100"/>
            <a:ext cx="7148513" cy="40211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 noChangeArrowheads="1"/>
          </p:cNvSpPr>
          <p:nvPr/>
        </p:nvSpPr>
        <p:spPr bwMode="auto">
          <a:xfrm>
            <a:off x="3949872" y="9573074"/>
            <a:ext cx="3019741" cy="50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25" tIns="46464" rIns="92925" bIns="46464" anchor="b"/>
          <a:lstStyle/>
          <a:p>
            <a:pPr algn="r"/>
            <a:fld id="{2B09C640-4577-45A8-969C-C60C2806AB75}" type="slidenum">
              <a:rPr lang="ru-RU" sz="1200">
                <a:latin typeface="Calibri" pitchFamily="34" charset="0"/>
              </a:rPr>
              <a:pPr algn="r"/>
              <a:t>2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3" y="755650"/>
            <a:ext cx="6719887" cy="37798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 txBox="1">
            <a:spLocks noGrp="1" noChangeArrowheads="1"/>
          </p:cNvSpPr>
          <p:nvPr/>
        </p:nvSpPr>
        <p:spPr bwMode="auto">
          <a:xfrm>
            <a:off x="3828663" y="10172453"/>
            <a:ext cx="2930162" cy="53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77" tIns="46493" rIns="92977" bIns="46493" anchor="b"/>
          <a:lstStyle/>
          <a:p>
            <a:pPr algn="r"/>
            <a:fld id="{2C72FFF0-B743-440E-BCC9-C830E4ABFFFD}" type="slidenum">
              <a:rPr lang="ru-RU" sz="1200">
                <a:latin typeface="Calibri" pitchFamily="34" charset="0"/>
              </a:rPr>
              <a:pPr algn="r"/>
              <a:t>20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93675" y="800100"/>
            <a:ext cx="7148513" cy="40211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794383" y="10105803"/>
            <a:ext cx="2902409" cy="53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6" tIns="46136" rIns="92266" bIns="46136" anchor="b"/>
          <a:lstStyle/>
          <a:p>
            <a:pPr algn="r"/>
            <a:fld id="{626C0AF5-638A-4054-8FF0-7F4CFAE79DE9}" type="slidenum">
              <a:rPr lang="ru-RU" sz="1200"/>
              <a:pPr algn="r"/>
              <a:t>21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0025" y="795338"/>
            <a:ext cx="7099300" cy="39941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46167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794383" y="10105803"/>
            <a:ext cx="2902409" cy="53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6" tIns="46136" rIns="92266" bIns="46136" anchor="b"/>
          <a:lstStyle/>
          <a:p>
            <a:pPr algn="r"/>
            <a:fld id="{626C0AF5-638A-4054-8FF0-7F4CFAE79DE9}" type="slidenum">
              <a:rPr lang="ru-RU" sz="1200"/>
              <a:pPr algn="r"/>
              <a:t>22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0025" y="795338"/>
            <a:ext cx="7099300" cy="39941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9315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794383" y="10105804"/>
            <a:ext cx="2902409" cy="53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3" rIns="92269" bIns="46133" anchor="b"/>
          <a:lstStyle/>
          <a:p>
            <a:pPr algn="r"/>
            <a:fld id="{626C0AF5-638A-4054-8FF0-7F4CFAE79DE9}" type="slidenum">
              <a:rPr lang="ru-RU" sz="1200"/>
              <a:pPr algn="r"/>
              <a:t>3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0025" y="795338"/>
            <a:ext cx="7100888" cy="39941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577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29260" y="10172470"/>
            <a:ext cx="2929086" cy="53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65" tIns="46489" rIns="92965" bIns="46489" anchor="b"/>
          <a:lstStyle/>
          <a:p>
            <a:pPr algn="r"/>
            <a:fld id="{626C0AF5-638A-4054-8FF0-7F4CFAE79DE9}" type="slidenum">
              <a:rPr lang="ru-RU" sz="1200"/>
              <a:pPr algn="r"/>
              <a:t>4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93675" y="800100"/>
            <a:ext cx="7148513" cy="40211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5157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98757" y="9427737"/>
            <a:ext cx="2982242" cy="4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77" tIns="46493" rIns="92977" bIns="46493" anchor="b"/>
          <a:lstStyle/>
          <a:p>
            <a:pPr algn="r"/>
            <a:fld id="{626C0AF5-638A-4054-8FF0-7F4CFAE79DE9}" type="slidenum">
              <a:rPr lang="ru-RU" sz="1200"/>
              <a:pPr algn="r"/>
              <a:t>5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3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6109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29260" y="10172469"/>
            <a:ext cx="2929086" cy="53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71" tIns="46491" rIns="92971" bIns="46491" anchor="b"/>
          <a:lstStyle/>
          <a:p>
            <a:pPr algn="r"/>
            <a:fld id="{626C0AF5-638A-4054-8FF0-7F4CFAE79DE9}" type="slidenum">
              <a:rPr lang="ru-RU" sz="1200"/>
              <a:pPr algn="r"/>
              <a:t>6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93675" y="800100"/>
            <a:ext cx="7148513" cy="40211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94595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29260" y="10172469"/>
            <a:ext cx="2929086" cy="53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71" tIns="46491" rIns="92971" bIns="46491" anchor="b"/>
          <a:lstStyle/>
          <a:p>
            <a:pPr algn="r"/>
            <a:fld id="{626C0AF5-638A-4054-8FF0-7F4CFAE79DE9}" type="slidenum">
              <a:rPr lang="ru-RU" sz="1200"/>
              <a:pPr algn="r"/>
              <a:t>7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93675" y="800100"/>
            <a:ext cx="7148513" cy="40211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18586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29260" y="10172469"/>
            <a:ext cx="2929086" cy="53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71" tIns="46491" rIns="92971" bIns="46491" anchor="b"/>
          <a:lstStyle/>
          <a:p>
            <a:pPr algn="r"/>
            <a:fld id="{626C0AF5-638A-4054-8FF0-7F4CFAE79DE9}" type="slidenum">
              <a:rPr lang="ru-RU" sz="1200"/>
              <a:pPr algn="r"/>
              <a:t>8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93675" y="800100"/>
            <a:ext cx="7148513" cy="40211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4371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29260" y="10172470"/>
            <a:ext cx="2929086" cy="53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65" tIns="46489" rIns="92965" bIns="46489" anchor="b"/>
          <a:lstStyle/>
          <a:p>
            <a:pPr algn="r"/>
            <a:fld id="{626C0AF5-638A-4054-8FF0-7F4CFAE79DE9}" type="slidenum">
              <a:rPr lang="ru-RU" sz="1200"/>
              <a:pPr algn="r"/>
              <a:t>9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93675" y="800100"/>
            <a:ext cx="7148513" cy="40211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1635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FB67C1-141D-4CCC-B603-0F7A81F4A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FF7F0BA-2AE2-4DC0-B260-732AC7559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4B8521E-BDCB-4770-89E6-9E605BF5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ACF6404-5627-4D67-A0B9-9087BEC0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B5EB8E7-8EC1-4630-8E15-7E2DF8FF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3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EA41DC-3327-4303-80EA-581411C2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06B79D1-0AFE-44E5-8757-92FF7EFAB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8097D95-30FC-4437-A9C8-A22DE428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70918B-40B3-40E6-B63B-CABD7BB9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F861A84-944E-4E65-95E9-4ECA5449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9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C9624E0-ED71-4E49-9595-556189BAE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5AFF174-6FDF-4396-B14B-2AEE3D6F8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0B1E512-23DF-4EBA-A54B-EB2D31A4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9BE36D4-C401-4DC1-A7D7-B1A9CE5C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6564B48-73C6-44B0-A23F-EC6E4BE6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65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7" y="2130433"/>
            <a:ext cx="1036320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4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09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1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66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1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61FA049-607D-4B94-9222-627DD263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20B0EB-2A8D-4057-BC62-DD110C48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2EECE47-9BE0-46B9-BC1A-53C7CDA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DB53A-8F5C-4A85-B081-F0DE78B493F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86921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2E31BBE-0262-4AE9-A1D0-7B5B8C20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756FCC2-8DDC-4B9E-BD2F-513C5DE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A6425C4-F88C-4977-BA8A-DD2FB58B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2C527-D7A6-41D0-83BA-AE49870709E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611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90" y="4406905"/>
            <a:ext cx="10363201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90" y="2906717"/>
            <a:ext cx="10363201" cy="1500187"/>
          </a:xfrm>
        </p:spPr>
        <p:txBody>
          <a:bodyPr anchor="b"/>
          <a:lstStyle>
            <a:lvl1pPr marL="0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1pPr>
            <a:lvl2pPr marL="55229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10459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5689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20918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6148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31378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66081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41837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526C039-6C4F-43C4-9D63-0525F08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6FD9750-45CE-448A-A633-0AE2497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522FACB-8573-40F7-B0A4-7C249339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D8514-8119-47E9-9795-8F1EA45C826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3728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9672" y="1679579"/>
            <a:ext cx="6379633" cy="4752975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5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02505" y="1679579"/>
            <a:ext cx="6379633" cy="4752975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5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CEF3EDE7-9B4A-43B2-95A1-6BD982BD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8319CAE6-D771-4EFA-BE30-1D30D897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85107E34-93E7-4CEF-A21F-7779B3AE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9B74D-0E62-4664-B185-099E99618E9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4343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10" y="1535113"/>
            <a:ext cx="5386916" cy="639763"/>
          </a:xfrm>
        </p:spPr>
        <p:txBody>
          <a:bodyPr anchor="b"/>
          <a:lstStyle>
            <a:lvl1pPr marL="0" indent="0">
              <a:buNone/>
              <a:defRPr sz="2933" b="1"/>
            </a:lvl1pPr>
            <a:lvl2pPr marL="552296" indent="0">
              <a:buNone/>
              <a:defRPr sz="2533" b="1"/>
            </a:lvl2pPr>
            <a:lvl3pPr marL="1104595" indent="0">
              <a:buNone/>
              <a:defRPr sz="2133" b="1"/>
            </a:lvl3pPr>
            <a:lvl4pPr marL="1656892" indent="0">
              <a:buNone/>
              <a:defRPr sz="1867" b="1"/>
            </a:lvl4pPr>
            <a:lvl5pPr marL="2209189" indent="0">
              <a:buNone/>
              <a:defRPr sz="1867" b="1"/>
            </a:lvl5pPr>
            <a:lvl6pPr marL="2761486" indent="0">
              <a:buNone/>
              <a:defRPr sz="1867" b="1"/>
            </a:lvl6pPr>
            <a:lvl7pPr marL="3313784" indent="0">
              <a:buNone/>
              <a:defRPr sz="1867" b="1"/>
            </a:lvl7pPr>
            <a:lvl8pPr marL="3866081" indent="0">
              <a:buNone/>
              <a:defRPr sz="1867" b="1"/>
            </a:lvl8pPr>
            <a:lvl9pPr marL="4418376" indent="0">
              <a:buNone/>
              <a:defRPr sz="18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10" y="2174877"/>
            <a:ext cx="5386916" cy="3951288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3"/>
          </a:xfrm>
        </p:spPr>
        <p:txBody>
          <a:bodyPr anchor="b"/>
          <a:lstStyle>
            <a:lvl1pPr marL="0" indent="0">
              <a:buNone/>
              <a:defRPr sz="2933" b="1"/>
            </a:lvl1pPr>
            <a:lvl2pPr marL="552296" indent="0">
              <a:buNone/>
              <a:defRPr sz="2533" b="1"/>
            </a:lvl2pPr>
            <a:lvl3pPr marL="1104595" indent="0">
              <a:buNone/>
              <a:defRPr sz="2133" b="1"/>
            </a:lvl3pPr>
            <a:lvl4pPr marL="1656892" indent="0">
              <a:buNone/>
              <a:defRPr sz="1867" b="1"/>
            </a:lvl4pPr>
            <a:lvl5pPr marL="2209189" indent="0">
              <a:buNone/>
              <a:defRPr sz="1867" b="1"/>
            </a:lvl5pPr>
            <a:lvl6pPr marL="2761486" indent="0">
              <a:buNone/>
              <a:defRPr sz="1867" b="1"/>
            </a:lvl6pPr>
            <a:lvl7pPr marL="3313784" indent="0">
              <a:buNone/>
              <a:defRPr sz="1867" b="1"/>
            </a:lvl7pPr>
            <a:lvl8pPr marL="3866081" indent="0">
              <a:buNone/>
              <a:defRPr sz="1867" b="1"/>
            </a:lvl8pPr>
            <a:lvl9pPr marL="4418376" indent="0">
              <a:buNone/>
              <a:defRPr sz="18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7"/>
            <a:ext cx="5389033" cy="3951288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xmlns="" id="{D8ADF6C7-C4F3-4E08-89B9-E2EEFE01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xmlns="" id="{1B45F702-B993-44CA-A50D-FCB34950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xmlns="" id="{BCE71161-9426-483B-B11D-1BB4A480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DBABA-AC6A-49B2-ABE9-46241FC2270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25357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xmlns="" id="{C913F908-9E93-488B-B9DB-403438D7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xmlns="" id="{E65D0D57-CEA2-4A7B-A398-8B7DEF3E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xmlns="" id="{A73ADE26-8AA8-4507-9976-B83BB89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C75C7-BCD3-4C5B-BA5F-61F12107A3A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92112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xmlns="" id="{4B4EAE97-5569-4EC9-AFCC-E35A7868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xmlns="" id="{52005EB5-E7CC-4224-A5BF-C097EE77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xmlns="" id="{54088F4D-BC46-4B65-BA86-D649164B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7ADCB-520C-4E60-B60A-05257DD7378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6375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6" y="273053"/>
            <a:ext cx="4011084" cy="1162051"/>
          </a:xfrm>
        </p:spPr>
        <p:txBody>
          <a:bodyPr anchor="b"/>
          <a:lstStyle>
            <a:lvl1pPr algn="l">
              <a:defRPr sz="2533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7" cy="5853115"/>
          </a:xfrm>
        </p:spPr>
        <p:txBody>
          <a:bodyPr/>
          <a:lstStyle>
            <a:lvl1pPr>
              <a:defRPr sz="3867"/>
            </a:lvl1pPr>
            <a:lvl2pPr>
              <a:defRPr sz="3467"/>
            </a:lvl2pPr>
            <a:lvl3pPr>
              <a:defRPr sz="2933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733"/>
            </a:lvl1pPr>
            <a:lvl2pPr marL="552296" indent="0">
              <a:buNone/>
              <a:defRPr sz="1467"/>
            </a:lvl2pPr>
            <a:lvl3pPr marL="1104595" indent="0">
              <a:buNone/>
              <a:defRPr sz="1200"/>
            </a:lvl3pPr>
            <a:lvl4pPr marL="1656892" indent="0">
              <a:buNone/>
              <a:defRPr sz="1067"/>
            </a:lvl4pPr>
            <a:lvl5pPr marL="2209189" indent="0">
              <a:buNone/>
              <a:defRPr sz="1067"/>
            </a:lvl5pPr>
            <a:lvl6pPr marL="2761486" indent="0">
              <a:buNone/>
              <a:defRPr sz="1067"/>
            </a:lvl6pPr>
            <a:lvl7pPr marL="3313784" indent="0">
              <a:buNone/>
              <a:defRPr sz="1067"/>
            </a:lvl7pPr>
            <a:lvl8pPr marL="3866081" indent="0">
              <a:buNone/>
              <a:defRPr sz="1067"/>
            </a:lvl8pPr>
            <a:lvl9pPr marL="4418376" indent="0">
              <a:buNone/>
              <a:defRPr sz="10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733EBB5D-798D-437C-BC5E-C35F6429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A708D696-54F4-4608-905E-ABCFCC0C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779F1F1C-1126-43B9-A949-13920AAB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A03A6-F2B8-4B53-8701-F7D89B93570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0846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7A1F10-0DCE-43F7-A85D-4A052DC1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7CFE68-BE1A-4C74-8580-CCADCACC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4882A3F-50DD-4AE9-91FE-49526845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1F18C1-077B-4265-B74B-05999757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5181423-6B5C-45EA-A12A-D1F1B909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98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9" y="4800604"/>
            <a:ext cx="7315200" cy="566739"/>
          </a:xfrm>
        </p:spPr>
        <p:txBody>
          <a:bodyPr anchor="b"/>
          <a:lstStyle>
            <a:lvl1pPr algn="l">
              <a:defRPr sz="2533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9" y="612777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867"/>
            </a:lvl1pPr>
            <a:lvl2pPr marL="552296" indent="0">
              <a:buNone/>
              <a:defRPr sz="3467"/>
            </a:lvl2pPr>
            <a:lvl3pPr marL="1104595" indent="0">
              <a:buNone/>
              <a:defRPr sz="2933"/>
            </a:lvl3pPr>
            <a:lvl4pPr marL="1656892" indent="0">
              <a:buNone/>
              <a:defRPr sz="2533"/>
            </a:lvl4pPr>
            <a:lvl5pPr marL="2209189" indent="0">
              <a:buNone/>
              <a:defRPr sz="2533"/>
            </a:lvl5pPr>
            <a:lvl6pPr marL="2761486" indent="0">
              <a:buNone/>
              <a:defRPr sz="2533"/>
            </a:lvl6pPr>
            <a:lvl7pPr marL="3313784" indent="0">
              <a:buNone/>
              <a:defRPr sz="2533"/>
            </a:lvl7pPr>
            <a:lvl8pPr marL="3866081" indent="0">
              <a:buNone/>
              <a:defRPr sz="2533"/>
            </a:lvl8pPr>
            <a:lvl9pPr marL="4418376" indent="0">
              <a:buNone/>
              <a:defRPr sz="2533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9" y="5367345"/>
            <a:ext cx="7315200" cy="804863"/>
          </a:xfrm>
        </p:spPr>
        <p:txBody>
          <a:bodyPr/>
          <a:lstStyle>
            <a:lvl1pPr marL="0" indent="0">
              <a:buNone/>
              <a:defRPr sz="1733"/>
            </a:lvl1pPr>
            <a:lvl2pPr marL="552296" indent="0">
              <a:buNone/>
              <a:defRPr sz="1467"/>
            </a:lvl2pPr>
            <a:lvl3pPr marL="1104595" indent="0">
              <a:buNone/>
              <a:defRPr sz="1200"/>
            </a:lvl3pPr>
            <a:lvl4pPr marL="1656892" indent="0">
              <a:buNone/>
              <a:defRPr sz="1067"/>
            </a:lvl4pPr>
            <a:lvl5pPr marL="2209189" indent="0">
              <a:buNone/>
              <a:defRPr sz="1067"/>
            </a:lvl5pPr>
            <a:lvl6pPr marL="2761486" indent="0">
              <a:buNone/>
              <a:defRPr sz="1067"/>
            </a:lvl6pPr>
            <a:lvl7pPr marL="3313784" indent="0">
              <a:buNone/>
              <a:defRPr sz="1067"/>
            </a:lvl7pPr>
            <a:lvl8pPr marL="3866081" indent="0">
              <a:buNone/>
              <a:defRPr sz="1067"/>
            </a:lvl8pPr>
            <a:lvl9pPr marL="4418376" indent="0">
              <a:buNone/>
              <a:defRPr sz="10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7CFD09A7-4F7C-4B3F-8482-7F581ADA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1BC01537-5A4C-478E-85F9-A0932495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553292FF-EAC8-4A3F-8A96-1A706724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79489-C731-43F3-9605-F790198A152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7882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C789B80-36AE-4EA6-89D1-512D3465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0CA0F7-7022-43F5-9174-DDA6CDF5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2C2A1B3-C6F0-45CD-81AC-021A69F2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040E6-8B96-4AD1-B9B4-FC9212C830E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02226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441520" y="288930"/>
            <a:ext cx="3240616" cy="61436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9667" y="288930"/>
            <a:ext cx="9518651" cy="61436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144E884-C6D4-4613-876F-4197B1C5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5D411E5-6D64-40B1-8ADC-6BD92C33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BAAEEA6-9C02-4728-B886-0085B36E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0B37A-3C45-4F58-85CE-2873146CA3E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376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16F549-10D0-4375-8234-1ECF2F89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A08902B-7079-4052-A98A-950F4FF16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F2FE40B-275D-40FE-826E-1970DEB6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D63200-3297-41A8-ACDA-C3CEBCC0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E99F52C-0570-4FA3-A259-F7B786C8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7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F61231-5AE4-4474-8861-4A72CC5C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6D58613-C85C-4D64-A55B-ABF409CB2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C00D3C9-EF59-448C-91B5-41E60E241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DF2286D-DC14-494F-94A8-0B51380E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7DBBB0B-1319-4DFE-AB67-D2784613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3BAE5A5-F6A0-4B71-978E-5E802874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7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C160B9-2F08-4CA2-8E04-2C088D68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D91B7BD-1038-40E8-8DC7-081DF6277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C109A6E-7253-4520-BF18-D97A289D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A45C80E-BBA1-454F-B5DD-594B036F0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546BE43-E6C0-416B-8AD0-1573055DF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ADD4BB8-A4DD-4876-A6C7-CBC2D07A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AF5CB217-D991-49B4-8468-D4B94C81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6C2B5F8-E180-44BE-9258-84DCDBA3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90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2E00F2-17E8-462A-89D9-5BC60D39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5DF4236-520F-4028-999C-17340A4D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EBDB2BB-F2E3-4E56-BB69-F60CB85E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F265A3B-2D28-4429-87EF-90A3767B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06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33DDB2FC-47A1-443F-A3B5-C222C004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78F02E6-879E-444E-B335-FFDF2253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5A13218-7D29-460E-A97D-92E797B2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7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042A1B-D20D-45F2-8314-D5C1E631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E4DB854-C5D5-4DF0-95BC-1EBAA4BA3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C8174E1-6E09-460D-8544-88C78AB7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A5D9E14-B582-496C-9FB3-A46B0DAC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D88EB7F-D232-4428-A6BC-94CDD929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D122AD3-C567-47E0-8F0B-E4AE6127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7B97D1-D47C-44F2-B8A0-692A7D28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F349742-A034-4201-BF44-E326BC503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7456C08-8F16-4B69-B425-2AB35095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033EEB4-1B48-4AE1-A835-EFD6915D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F4523BD-03AF-4477-B146-49B2DEA2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F1DC0B9-FA48-42CF-BA9A-2DFD7799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5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47E59C-57A8-4814-8F31-634FBB28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FEB77A7-FBC6-4523-BB68-0365D7E2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BE363E-DB7F-4525-8C85-07A7B7BB2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89C3-8E86-487F-8777-9693D967DED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631360-805B-4B49-B01A-10BE49AEE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4E9D624-FD4F-4321-952C-8D2B1943B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5FDF-5F58-410C-86F5-0D2676DB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4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xmlns="" id="{E7A4D671-BE30-4E4F-9C52-E8EB7920AB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728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846" tIns="41422" rIns="82846" bIns="4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xmlns="" id="{4CA684CB-2A23-44C8-AE7C-401C4A7E73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846" tIns="41422" rIns="82846" bIns="4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D1CA565-FFE5-4F75-B76D-4830A4181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4233"/>
            <a:ext cx="2844800" cy="366184"/>
          </a:xfrm>
          <a:prstGeom prst="rect">
            <a:avLst/>
          </a:prstGeom>
        </p:spPr>
        <p:txBody>
          <a:bodyPr vert="horz" lIns="82846" tIns="41422" rIns="82846" bIns="41422" rtlCol="0" anchor="ctr"/>
          <a:lstStyle>
            <a:lvl1pPr algn="l" eaLnBrk="1" hangingPunct="1">
              <a:defRPr sz="1467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3C2A43E-308F-43B7-961E-FDD775077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4233"/>
            <a:ext cx="3860800" cy="366184"/>
          </a:xfrm>
          <a:prstGeom prst="rect">
            <a:avLst/>
          </a:prstGeom>
        </p:spPr>
        <p:txBody>
          <a:bodyPr vert="horz" lIns="82846" tIns="41422" rIns="82846" bIns="41422" rtlCol="0" anchor="ctr"/>
          <a:lstStyle>
            <a:lvl1pPr algn="ctr" eaLnBrk="1" hangingPunct="1">
              <a:defRPr sz="1467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87C1365-CEF3-4AD6-A383-095AA274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4233"/>
            <a:ext cx="2844800" cy="366184"/>
          </a:xfrm>
          <a:prstGeom prst="rect">
            <a:avLst/>
          </a:prstGeom>
        </p:spPr>
        <p:txBody>
          <a:bodyPr vert="horz" wrap="square" lIns="82846" tIns="41422" rIns="82846" bIns="4142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67">
                <a:solidFill>
                  <a:srgbClr val="898989"/>
                </a:solidFill>
              </a:defRPr>
            </a:lvl1pPr>
          </a:lstStyle>
          <a:p>
            <a:fld id="{8E293D6E-B080-4DF7-BB6F-C7A35240FA5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6474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100639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00639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2pPr>
      <a:lvl3pPr algn="ctr" defTabSz="1100639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3pPr>
      <a:lvl4pPr algn="ctr" defTabSz="1100639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4pPr>
      <a:lvl5pPr algn="ctr" defTabSz="1100639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5pPr>
      <a:lvl6pPr marL="490981" algn="ctr" defTabSz="1103000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6pPr>
      <a:lvl7pPr marL="981959" algn="ctr" defTabSz="1103000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7pPr>
      <a:lvl8pPr marL="1472939" algn="ctr" defTabSz="1103000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8pPr>
      <a:lvl9pPr marL="1963920" algn="ctr" defTabSz="1103000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Calibri" pitchFamily="34" charset="0"/>
        </a:defRPr>
      </a:lvl9pPr>
    </p:titleStyle>
    <p:bodyStyle>
      <a:lvl1pPr marL="410623" indent="-410623" algn="l" defTabSz="110063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67" kern="1200">
          <a:solidFill>
            <a:schemeClr val="tx1"/>
          </a:solidFill>
          <a:latin typeface="+mn-lt"/>
          <a:ea typeface="+mn-ea"/>
          <a:cs typeface="+mn-cs"/>
        </a:defRPr>
      </a:lvl1pPr>
      <a:lvl2pPr marL="895328" indent="-342891" algn="l" defTabSz="110063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375799" indent="-270927" algn="l" defTabSz="110063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1928236" indent="-270927" algn="l" defTabSz="110063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2482789" indent="-270927" algn="l" defTabSz="110063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33" kern="1200">
          <a:solidFill>
            <a:schemeClr val="tx1"/>
          </a:solidFill>
          <a:latin typeface="+mn-lt"/>
          <a:ea typeface="+mn-ea"/>
          <a:cs typeface="+mn-cs"/>
        </a:defRPr>
      </a:lvl5pPr>
      <a:lvl6pPr marL="3037636" indent="-276148" algn="l" defTabSz="1104595" rtl="0" eaLnBrk="1" latinLnBrk="0" hangingPunct="1">
        <a:spcBef>
          <a:spcPct val="20000"/>
        </a:spcBef>
        <a:buFont typeface="Arial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6pPr>
      <a:lvl7pPr marL="3589933" indent="-276148" algn="l" defTabSz="1104595" rtl="0" eaLnBrk="1" latinLnBrk="0" hangingPunct="1">
        <a:spcBef>
          <a:spcPct val="20000"/>
        </a:spcBef>
        <a:buFont typeface="Arial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7pPr>
      <a:lvl8pPr marL="4142228" indent="-276148" algn="l" defTabSz="1104595" rtl="0" eaLnBrk="1" latinLnBrk="0" hangingPunct="1">
        <a:spcBef>
          <a:spcPct val="20000"/>
        </a:spcBef>
        <a:buFont typeface="Arial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8pPr>
      <a:lvl9pPr marL="4694525" indent="-276148" algn="l" defTabSz="1104595" rtl="0" eaLnBrk="1" latinLnBrk="0" hangingPunct="1">
        <a:spcBef>
          <a:spcPct val="20000"/>
        </a:spcBef>
        <a:buFont typeface="Arial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0459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52296" algn="l" defTabSz="110459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04595" algn="l" defTabSz="110459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56892" algn="l" defTabSz="110459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209189" algn="l" defTabSz="110459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61486" algn="l" defTabSz="110459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313784" algn="l" defTabSz="110459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66081" algn="l" defTabSz="110459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418376" algn="l" defTabSz="1104595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Прямоугольник 15">
            <a:extLst>
              <a:ext uri="{FF2B5EF4-FFF2-40B4-BE49-F238E27FC236}">
                <a16:creationId xmlns:a16="http://schemas.microsoft.com/office/drawing/2014/main" xmlns="" id="{B01884B3-E7DD-4F35-A19B-9701CE21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768" y="5784851"/>
            <a:ext cx="3407833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219170" eaLnBrk="0" fontAlgn="base" hangingPunct="0">
              <a:spcAft>
                <a:spcPct val="0"/>
              </a:spcAft>
              <a:buNone/>
            </a:pPr>
            <a:r>
              <a:rPr lang="ru-RU" altLang="ru-RU" sz="18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</a:t>
            </a:r>
          </a:p>
          <a:p>
            <a:pPr algn="ctr" defTabSz="1219170" eaLnBrk="0" fontAlgn="base" hangingPunct="0">
              <a:spcAft>
                <a:spcPct val="0"/>
              </a:spcAft>
              <a:buNone/>
            </a:pPr>
            <a:r>
              <a:rPr lang="en-US" altLang="ru-RU" sz="18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sz="18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сентября 2020 года</a:t>
            </a:r>
          </a:p>
        </p:txBody>
      </p:sp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xmlns="" id="{2271408F-8672-4608-AC88-D47C7015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259" y="139077"/>
            <a:ext cx="9497483" cy="99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975" tIns="36987" rIns="73975" bIns="369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УПРАВЛЕНИЕ 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«ГОСУДАРСТВЕННАЯ ИНСПЕКЦИЯ ПО ВЕТЕРИНАРИИ» 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470964C5-0F77-4E0C-BA06-BD7A5F139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6">
            <a:extLst>
              <a:ext uri="{FF2B5EF4-FFF2-40B4-BE49-F238E27FC236}">
                <a16:creationId xmlns:a16="http://schemas.microsoft.com/office/drawing/2014/main" xmlns="" id="{24CE351D-065F-490F-8EE4-2DB478E4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84" y="2021802"/>
            <a:ext cx="11176000" cy="207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44" tIns="53656" rIns="107244" bIns="53656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 организации мероприятий 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осуществлении деятельности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обращению с животными 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владельцев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72466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D4BA1C80-B406-486E-8148-F05A186231EA}"/>
              </a:ext>
            </a:extLst>
          </p:cNvPr>
          <p:cNvSpPr/>
          <p:nvPr/>
        </p:nvSpPr>
        <p:spPr>
          <a:xfrm>
            <a:off x="755873" y="485391"/>
            <a:ext cx="10800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РЕАЛИЗОВАННЫЙ ПРОЕКТ ПРИЮТА ДЛЯ ЖИВОТНЫХ В Г.ТВЕРИ </a:t>
            </a:r>
            <a:endParaRPr lang="ru-RU" sz="20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D391675-2811-4AEE-9FA6-FE7DC75E39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/>
          <a:stretch/>
        </p:blipFill>
        <p:spPr>
          <a:xfrm rot="10800000">
            <a:off x="2388226" y="1515357"/>
            <a:ext cx="4033886" cy="19262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67DAF14-90D1-4F79-A549-4B74F07C3F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13169" b="5684"/>
          <a:stretch/>
        </p:blipFill>
        <p:spPr>
          <a:xfrm rot="10800000">
            <a:off x="2388225" y="4206745"/>
            <a:ext cx="4033885" cy="19946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2B62E5A0-DF3A-4EBB-B4D5-D7516E1BFF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5" t="9354" r="12594" b="5796"/>
          <a:stretch/>
        </p:blipFill>
        <p:spPr>
          <a:xfrm rot="10800000">
            <a:off x="6468858" y="1513812"/>
            <a:ext cx="4154842" cy="192938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018BDFAE-8756-4472-A99A-328A70130B2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60"/>
          <a:stretch/>
        </p:blipFill>
        <p:spPr>
          <a:xfrm rot="5400000">
            <a:off x="6151412" y="4502921"/>
            <a:ext cx="2015873" cy="138098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AD9EA6ED-0812-4814-9BCF-9A001672C7E5}"/>
              </a:ext>
            </a:extLst>
          </p:cNvPr>
          <p:cNvSpPr/>
          <p:nvPr/>
        </p:nvSpPr>
        <p:spPr>
          <a:xfrm>
            <a:off x="2047768" y="3475946"/>
            <a:ext cx="8575932" cy="73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Помещения: для приема животных, ветеринарный пункт, стационар,                            </a:t>
            </a:r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кормо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-кухня, административное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AB83B948-69C8-422F-9F5A-384628F4979C}"/>
              </a:ext>
            </a:extLst>
          </p:cNvPr>
          <p:cNvCxnSpPr>
            <a:cxnSpLocks/>
          </p:cNvCxnSpPr>
          <p:nvPr/>
        </p:nvCxnSpPr>
        <p:spPr>
          <a:xfrm>
            <a:off x="2388226" y="3475846"/>
            <a:ext cx="8235475" cy="0"/>
          </a:xfrm>
          <a:prstGeom prst="line">
            <a:avLst/>
          </a:prstGeom>
          <a:noFill/>
          <a:ln w="47625" cap="flat" cmpd="sng" algn="ctr">
            <a:solidFill>
              <a:srgbClr val="D5A75D"/>
            </a:solidFill>
            <a:prstDash val="solid"/>
          </a:ln>
          <a:effectLst/>
        </p:spPr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094B3682-9E53-4C1C-927F-B0B9999602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" r="30694" b="17698"/>
          <a:stretch/>
        </p:blipFill>
        <p:spPr>
          <a:xfrm rot="5400000">
            <a:off x="7644439" y="4421135"/>
            <a:ext cx="2034452" cy="1525982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698D529A-109A-4812-878A-7D40DF8383DD}"/>
              </a:ext>
            </a:extLst>
          </p:cNvPr>
          <p:cNvSpPr/>
          <p:nvPr/>
        </p:nvSpPr>
        <p:spPr>
          <a:xfrm>
            <a:off x="5753493" y="1116121"/>
            <a:ext cx="2740401" cy="40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Вольеры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C1C158F1-F78E-4DA3-93C7-FD5738D0076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4" t="11410" r="35734"/>
          <a:stretch/>
        </p:blipFill>
        <p:spPr>
          <a:xfrm rot="5400000">
            <a:off x="8992430" y="4570082"/>
            <a:ext cx="2068549" cy="119399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38CB8870-4E56-46E1-887F-11F0A448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xmlns="" id="{AE511615-8318-4EC1-8984-40E19C2A02E5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10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606EAD0-F50C-4230-8B4F-2C61C4D2DB24}"/>
              </a:ext>
            </a:extLst>
          </p:cNvPr>
          <p:cNvSpPr txBox="1"/>
          <p:nvPr/>
        </p:nvSpPr>
        <p:spPr>
          <a:xfrm>
            <a:off x="2388224" y="6316448"/>
            <a:ext cx="8235476" cy="369332"/>
          </a:xfrm>
          <a:prstGeom prst="rect">
            <a:avLst/>
          </a:prstGeom>
          <a:ln w="317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территории приюта на 100 мест составляет – 1243 кв. метров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57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3BC9C32-7E63-40CA-A5B8-C67EFD174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72" y="1408226"/>
            <a:ext cx="8967093" cy="5035060"/>
          </a:xfrm>
          <a:prstGeom prst="rect">
            <a:avLst/>
          </a:prstGeom>
        </p:spPr>
      </p:pic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3"/>
            <a:ext cx="9530656" cy="185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7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84624A21-AB32-4DE3-8A21-B79D3634F9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" b="8932"/>
          <a:stretch/>
        </p:blipFill>
        <p:spPr>
          <a:xfrm>
            <a:off x="7702429" y="2760071"/>
            <a:ext cx="536357" cy="466655"/>
          </a:xfrm>
          <a:prstGeom prst="rect">
            <a:avLst/>
          </a:prstGeom>
        </p:spPr>
      </p:pic>
      <p:sp>
        <p:nvSpPr>
          <p:cNvPr id="14" name="Блок-схема: альтернативный процесс 13">
            <a:extLst>
              <a:ext uri="{FF2B5EF4-FFF2-40B4-BE49-F238E27FC236}">
                <a16:creationId xmlns:a16="http://schemas.microsoft.com/office/drawing/2014/main" xmlns="" id="{C9BC7F57-13A2-411B-A12E-CA51CD8F6109}"/>
              </a:ext>
            </a:extLst>
          </p:cNvPr>
          <p:cNvSpPr/>
          <p:nvPr/>
        </p:nvSpPr>
        <p:spPr>
          <a:xfrm>
            <a:off x="6800933" y="2169885"/>
            <a:ext cx="446253" cy="189570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Блок-схема: альтернативный процесс 26">
            <a:extLst>
              <a:ext uri="{FF2B5EF4-FFF2-40B4-BE49-F238E27FC236}">
                <a16:creationId xmlns:a16="http://schemas.microsoft.com/office/drawing/2014/main" xmlns="" id="{1F6F4479-9F87-4BE1-8F3D-E6189F9CCB0A}"/>
              </a:ext>
            </a:extLst>
          </p:cNvPr>
          <p:cNvSpPr/>
          <p:nvPr/>
        </p:nvSpPr>
        <p:spPr>
          <a:xfrm>
            <a:off x="7715637" y="1879914"/>
            <a:ext cx="446253" cy="232075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Блок-схема: альтернативный процесс 27">
            <a:extLst>
              <a:ext uri="{FF2B5EF4-FFF2-40B4-BE49-F238E27FC236}">
                <a16:creationId xmlns:a16="http://schemas.microsoft.com/office/drawing/2014/main" xmlns="" id="{21B96CB2-2613-4B99-B434-450FF0612B50}"/>
              </a:ext>
            </a:extLst>
          </p:cNvPr>
          <p:cNvSpPr/>
          <p:nvPr/>
        </p:nvSpPr>
        <p:spPr>
          <a:xfrm>
            <a:off x="8603918" y="1722576"/>
            <a:ext cx="446253" cy="232075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9" name="Блок-схема: альтернативный процесс 28">
            <a:extLst>
              <a:ext uri="{FF2B5EF4-FFF2-40B4-BE49-F238E27FC236}">
                <a16:creationId xmlns:a16="http://schemas.microsoft.com/office/drawing/2014/main" xmlns="" id="{AAF6828B-2AA7-4FAE-A6D2-FFF5FB334128}"/>
              </a:ext>
            </a:extLst>
          </p:cNvPr>
          <p:cNvSpPr/>
          <p:nvPr/>
        </p:nvSpPr>
        <p:spPr>
          <a:xfrm>
            <a:off x="8792997" y="2314575"/>
            <a:ext cx="446253" cy="232074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30" name="Блок-схема: альтернативный процесс 29">
            <a:extLst>
              <a:ext uri="{FF2B5EF4-FFF2-40B4-BE49-F238E27FC236}">
                <a16:creationId xmlns:a16="http://schemas.microsoft.com/office/drawing/2014/main" xmlns="" id="{7264DA0D-2A56-41F8-BD48-49DA7DAEB64C}"/>
              </a:ext>
            </a:extLst>
          </p:cNvPr>
          <p:cNvSpPr/>
          <p:nvPr/>
        </p:nvSpPr>
        <p:spPr>
          <a:xfrm>
            <a:off x="8252137" y="2226719"/>
            <a:ext cx="446253" cy="232076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1" name="Блок-схема: альтернативный процесс 30">
            <a:extLst>
              <a:ext uri="{FF2B5EF4-FFF2-40B4-BE49-F238E27FC236}">
                <a16:creationId xmlns:a16="http://schemas.microsoft.com/office/drawing/2014/main" xmlns="" id="{42DCF37E-8D51-4DF3-9800-5DA2728FA442}"/>
              </a:ext>
            </a:extLst>
          </p:cNvPr>
          <p:cNvSpPr/>
          <p:nvPr/>
        </p:nvSpPr>
        <p:spPr>
          <a:xfrm>
            <a:off x="8861653" y="2867120"/>
            <a:ext cx="446253" cy="19428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32" name="Блок-схема: альтернативный процесс 31">
            <a:extLst>
              <a:ext uri="{FF2B5EF4-FFF2-40B4-BE49-F238E27FC236}">
                <a16:creationId xmlns:a16="http://schemas.microsoft.com/office/drawing/2014/main" xmlns="" id="{89119047-D418-4523-ABB7-E66EB078CF0E}"/>
              </a:ext>
            </a:extLst>
          </p:cNvPr>
          <p:cNvSpPr/>
          <p:nvPr/>
        </p:nvSpPr>
        <p:spPr>
          <a:xfrm>
            <a:off x="9084779" y="3210726"/>
            <a:ext cx="446253" cy="19428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3" name="Блок-схема: альтернативный процесс 32">
            <a:extLst>
              <a:ext uri="{FF2B5EF4-FFF2-40B4-BE49-F238E27FC236}">
                <a16:creationId xmlns:a16="http://schemas.microsoft.com/office/drawing/2014/main" xmlns="" id="{C74D7991-00AF-4B0A-BC73-AB4E939F7930}"/>
              </a:ext>
            </a:extLst>
          </p:cNvPr>
          <p:cNvSpPr/>
          <p:nvPr/>
        </p:nvSpPr>
        <p:spPr>
          <a:xfrm>
            <a:off x="9307905" y="3576243"/>
            <a:ext cx="446253" cy="19428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34" name="Блок-схема: альтернативный процесс 33">
            <a:extLst>
              <a:ext uri="{FF2B5EF4-FFF2-40B4-BE49-F238E27FC236}">
                <a16:creationId xmlns:a16="http://schemas.microsoft.com/office/drawing/2014/main" xmlns="" id="{AF0713B6-1A9E-4EFE-AB00-A5B09EC85745}"/>
              </a:ext>
            </a:extLst>
          </p:cNvPr>
          <p:cNvSpPr/>
          <p:nvPr/>
        </p:nvSpPr>
        <p:spPr>
          <a:xfrm>
            <a:off x="9626270" y="3903604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35" name="Блок-схема: альтернативный процесс 34">
            <a:extLst>
              <a:ext uri="{FF2B5EF4-FFF2-40B4-BE49-F238E27FC236}">
                <a16:creationId xmlns:a16="http://schemas.microsoft.com/office/drawing/2014/main" xmlns="" id="{5C01943A-A448-4E9C-8927-9ABA402848EE}"/>
              </a:ext>
            </a:extLst>
          </p:cNvPr>
          <p:cNvSpPr/>
          <p:nvPr/>
        </p:nvSpPr>
        <p:spPr>
          <a:xfrm>
            <a:off x="8648183" y="4065016"/>
            <a:ext cx="570868" cy="19428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</a:p>
        </p:txBody>
      </p:sp>
      <p:sp>
        <p:nvSpPr>
          <p:cNvPr id="36" name="Блок-схема: альтернативный процесс 35">
            <a:extLst>
              <a:ext uri="{FF2B5EF4-FFF2-40B4-BE49-F238E27FC236}">
                <a16:creationId xmlns:a16="http://schemas.microsoft.com/office/drawing/2014/main" xmlns="" id="{37EADE9F-BAA6-4738-B843-B97AB9AFCADC}"/>
              </a:ext>
            </a:extLst>
          </p:cNvPr>
          <p:cNvSpPr/>
          <p:nvPr/>
        </p:nvSpPr>
        <p:spPr>
          <a:xfrm>
            <a:off x="7587920" y="3594898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37" name="Блок-схема: альтернативный процесс 36">
            <a:extLst>
              <a:ext uri="{FF2B5EF4-FFF2-40B4-BE49-F238E27FC236}">
                <a16:creationId xmlns:a16="http://schemas.microsoft.com/office/drawing/2014/main" xmlns="" id="{81B2633D-8531-44EF-BB09-F99C52F068F8}"/>
              </a:ext>
            </a:extLst>
          </p:cNvPr>
          <p:cNvSpPr/>
          <p:nvPr/>
        </p:nvSpPr>
        <p:spPr>
          <a:xfrm>
            <a:off x="7141667" y="2799449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Блок-схема: альтернативный процесс 37">
            <a:extLst>
              <a:ext uri="{FF2B5EF4-FFF2-40B4-BE49-F238E27FC236}">
                <a16:creationId xmlns:a16="http://schemas.microsoft.com/office/drawing/2014/main" xmlns="" id="{D05B56F5-1330-4B2E-A055-CBF5286A5F9D}"/>
              </a:ext>
            </a:extLst>
          </p:cNvPr>
          <p:cNvSpPr/>
          <p:nvPr/>
        </p:nvSpPr>
        <p:spPr>
          <a:xfrm>
            <a:off x="6119300" y="2610230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</a:p>
        </p:txBody>
      </p:sp>
      <p:sp>
        <p:nvSpPr>
          <p:cNvPr id="39" name="Блок-схема: альтернативный процесс 38">
            <a:extLst>
              <a:ext uri="{FF2B5EF4-FFF2-40B4-BE49-F238E27FC236}">
                <a16:creationId xmlns:a16="http://schemas.microsoft.com/office/drawing/2014/main" xmlns="" id="{F35610C3-668E-4454-AE9B-27DB4C7743A6}"/>
              </a:ext>
            </a:extLst>
          </p:cNvPr>
          <p:cNvSpPr/>
          <p:nvPr/>
        </p:nvSpPr>
        <p:spPr>
          <a:xfrm>
            <a:off x="5062885" y="2540499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</a:p>
        </p:txBody>
      </p:sp>
      <p:sp>
        <p:nvSpPr>
          <p:cNvPr id="40" name="Блок-схема: альтернативный процесс 39">
            <a:extLst>
              <a:ext uri="{FF2B5EF4-FFF2-40B4-BE49-F238E27FC236}">
                <a16:creationId xmlns:a16="http://schemas.microsoft.com/office/drawing/2014/main" xmlns="" id="{10B50CD7-F4F8-4D08-945F-CF8C84CAB10E}"/>
              </a:ext>
            </a:extLst>
          </p:cNvPr>
          <p:cNvSpPr/>
          <p:nvPr/>
        </p:nvSpPr>
        <p:spPr>
          <a:xfrm>
            <a:off x="6352608" y="3453638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43" name="Блок-схема: альтернативный процесс 42">
            <a:extLst>
              <a:ext uri="{FF2B5EF4-FFF2-40B4-BE49-F238E27FC236}">
                <a16:creationId xmlns:a16="http://schemas.microsoft.com/office/drawing/2014/main" xmlns="" id="{70297936-65F6-4BD9-B8CA-ED5CBDFFAF9C}"/>
              </a:ext>
            </a:extLst>
          </p:cNvPr>
          <p:cNvSpPr/>
          <p:nvPr/>
        </p:nvSpPr>
        <p:spPr>
          <a:xfrm>
            <a:off x="6800933" y="3781549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44" name="Блок-схема: альтернативный процесс 43">
            <a:extLst>
              <a:ext uri="{FF2B5EF4-FFF2-40B4-BE49-F238E27FC236}">
                <a16:creationId xmlns:a16="http://schemas.microsoft.com/office/drawing/2014/main" xmlns="" id="{C23249A8-21E1-42AD-B7BC-A4A9BC481348}"/>
              </a:ext>
            </a:extLst>
          </p:cNvPr>
          <p:cNvSpPr/>
          <p:nvPr/>
        </p:nvSpPr>
        <p:spPr>
          <a:xfrm>
            <a:off x="5926598" y="4115128"/>
            <a:ext cx="570868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133</a:t>
            </a:r>
          </a:p>
        </p:txBody>
      </p:sp>
      <p:sp>
        <p:nvSpPr>
          <p:cNvPr id="45" name="Блок-схема: альтернативный процесс 44">
            <a:extLst>
              <a:ext uri="{FF2B5EF4-FFF2-40B4-BE49-F238E27FC236}">
                <a16:creationId xmlns:a16="http://schemas.microsoft.com/office/drawing/2014/main" xmlns="" id="{8669B7F1-8735-40D8-8226-530365DDF859}"/>
              </a:ext>
            </a:extLst>
          </p:cNvPr>
          <p:cNvSpPr/>
          <p:nvPr/>
        </p:nvSpPr>
        <p:spPr>
          <a:xfrm>
            <a:off x="8129874" y="4646958"/>
            <a:ext cx="609517" cy="210286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430</a:t>
            </a:r>
          </a:p>
        </p:txBody>
      </p:sp>
      <p:sp>
        <p:nvSpPr>
          <p:cNvPr id="48" name="Блок-схема: альтернативный процесс 47">
            <a:extLst>
              <a:ext uri="{FF2B5EF4-FFF2-40B4-BE49-F238E27FC236}">
                <a16:creationId xmlns:a16="http://schemas.microsoft.com/office/drawing/2014/main" xmlns="" id="{6F844ED7-ACC8-4B0A-A34A-17295709750C}"/>
              </a:ext>
            </a:extLst>
          </p:cNvPr>
          <p:cNvSpPr/>
          <p:nvPr/>
        </p:nvSpPr>
        <p:spPr>
          <a:xfrm>
            <a:off x="4544276" y="3278038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49" name="Блок-схема: альтернативный процесс 48">
            <a:extLst>
              <a:ext uri="{FF2B5EF4-FFF2-40B4-BE49-F238E27FC236}">
                <a16:creationId xmlns:a16="http://schemas.microsoft.com/office/drawing/2014/main" xmlns="" id="{3D06ADBA-858C-4E37-91D8-17284B7E3398}"/>
              </a:ext>
            </a:extLst>
          </p:cNvPr>
          <p:cNvSpPr/>
          <p:nvPr/>
        </p:nvSpPr>
        <p:spPr>
          <a:xfrm>
            <a:off x="5158936" y="3963467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50" name="Блок-схема: альтернативный процесс 49">
            <a:extLst>
              <a:ext uri="{FF2B5EF4-FFF2-40B4-BE49-F238E27FC236}">
                <a16:creationId xmlns:a16="http://schemas.microsoft.com/office/drawing/2014/main" xmlns="" id="{A0D7F914-481F-4A6F-84A6-9E0A70EBF6EC}"/>
              </a:ext>
            </a:extLst>
          </p:cNvPr>
          <p:cNvSpPr/>
          <p:nvPr/>
        </p:nvSpPr>
        <p:spPr>
          <a:xfrm>
            <a:off x="6212032" y="4916736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51" name="Блок-схема: альтернативный процесс 50">
            <a:extLst>
              <a:ext uri="{FF2B5EF4-FFF2-40B4-BE49-F238E27FC236}">
                <a16:creationId xmlns:a16="http://schemas.microsoft.com/office/drawing/2014/main" xmlns="" id="{DD84D9C5-1EFF-4AF9-AAD6-B89F6462E7CF}"/>
              </a:ext>
            </a:extLst>
          </p:cNvPr>
          <p:cNvSpPr/>
          <p:nvPr/>
        </p:nvSpPr>
        <p:spPr>
          <a:xfrm>
            <a:off x="6102114" y="5446585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3" name="Блок-схема: альтернативный процесс 52">
            <a:extLst>
              <a:ext uri="{FF2B5EF4-FFF2-40B4-BE49-F238E27FC236}">
                <a16:creationId xmlns:a16="http://schemas.microsoft.com/office/drawing/2014/main" xmlns="" id="{07531EF0-8BC5-4DAB-9ABC-5DC16EA6B855}"/>
              </a:ext>
            </a:extLst>
          </p:cNvPr>
          <p:cNvSpPr/>
          <p:nvPr/>
        </p:nvSpPr>
        <p:spPr>
          <a:xfrm>
            <a:off x="4329335" y="4434453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4" name="Блок-схема: альтернативный процесс 53">
            <a:extLst>
              <a:ext uri="{FF2B5EF4-FFF2-40B4-BE49-F238E27FC236}">
                <a16:creationId xmlns:a16="http://schemas.microsoft.com/office/drawing/2014/main" xmlns="" id="{3B5E8E2A-E0E9-4EF2-B897-DF864282A260}"/>
              </a:ext>
            </a:extLst>
          </p:cNvPr>
          <p:cNvSpPr/>
          <p:nvPr/>
        </p:nvSpPr>
        <p:spPr>
          <a:xfrm>
            <a:off x="3170732" y="4189592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5" name="Блок-схема: альтернативный процесс 54">
            <a:extLst>
              <a:ext uri="{FF2B5EF4-FFF2-40B4-BE49-F238E27FC236}">
                <a16:creationId xmlns:a16="http://schemas.microsoft.com/office/drawing/2014/main" xmlns="" id="{80266E40-2291-4EDB-A3D0-4D912357F736}"/>
              </a:ext>
            </a:extLst>
          </p:cNvPr>
          <p:cNvSpPr/>
          <p:nvPr/>
        </p:nvSpPr>
        <p:spPr>
          <a:xfrm>
            <a:off x="3827615" y="3732268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56" name="Блок-схема: альтернативный процесс 55">
            <a:extLst>
              <a:ext uri="{FF2B5EF4-FFF2-40B4-BE49-F238E27FC236}">
                <a16:creationId xmlns:a16="http://schemas.microsoft.com/office/drawing/2014/main" xmlns="" id="{CB3F3DB6-4D61-4A56-8E29-293E45240F98}"/>
              </a:ext>
            </a:extLst>
          </p:cNvPr>
          <p:cNvSpPr/>
          <p:nvPr/>
        </p:nvSpPr>
        <p:spPr>
          <a:xfrm>
            <a:off x="2723139" y="4627642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7" name="Блок-схема: альтернативный процесс 56">
            <a:extLst>
              <a:ext uri="{FF2B5EF4-FFF2-40B4-BE49-F238E27FC236}">
                <a16:creationId xmlns:a16="http://schemas.microsoft.com/office/drawing/2014/main" xmlns="" id="{20DC8AC0-BDB9-446D-BAD0-D6292C2436F9}"/>
              </a:ext>
            </a:extLst>
          </p:cNvPr>
          <p:cNvSpPr/>
          <p:nvPr/>
        </p:nvSpPr>
        <p:spPr>
          <a:xfrm>
            <a:off x="1803471" y="4673582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58" name="Блок-схема: альтернативный процесс 57">
            <a:extLst>
              <a:ext uri="{FF2B5EF4-FFF2-40B4-BE49-F238E27FC236}">
                <a16:creationId xmlns:a16="http://schemas.microsoft.com/office/drawing/2014/main" xmlns="" id="{72DCFF6E-57FD-4E1A-8038-7DE187CF20FB}"/>
              </a:ext>
            </a:extLst>
          </p:cNvPr>
          <p:cNvSpPr/>
          <p:nvPr/>
        </p:nvSpPr>
        <p:spPr>
          <a:xfrm>
            <a:off x="2724479" y="5270257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59" name="Блок-схема: альтернативный процесс 58">
            <a:extLst>
              <a:ext uri="{FF2B5EF4-FFF2-40B4-BE49-F238E27FC236}">
                <a16:creationId xmlns:a16="http://schemas.microsoft.com/office/drawing/2014/main" xmlns="" id="{93D08697-8DEB-44ED-ADAC-6D8D458B6D4E}"/>
              </a:ext>
            </a:extLst>
          </p:cNvPr>
          <p:cNvSpPr/>
          <p:nvPr/>
        </p:nvSpPr>
        <p:spPr>
          <a:xfrm>
            <a:off x="3464073" y="5179298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60" name="Блок-схема: альтернативный процесс 59">
            <a:extLst>
              <a:ext uri="{FF2B5EF4-FFF2-40B4-BE49-F238E27FC236}">
                <a16:creationId xmlns:a16="http://schemas.microsoft.com/office/drawing/2014/main" xmlns="" id="{51A7B195-3A4F-49A7-96BC-48DA7E9A6EA8}"/>
              </a:ext>
            </a:extLst>
          </p:cNvPr>
          <p:cNvSpPr/>
          <p:nvPr/>
        </p:nvSpPr>
        <p:spPr>
          <a:xfrm>
            <a:off x="2946266" y="5810277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1" name="Блок-схема: альтернативный процесс 60">
            <a:extLst>
              <a:ext uri="{FF2B5EF4-FFF2-40B4-BE49-F238E27FC236}">
                <a16:creationId xmlns:a16="http://schemas.microsoft.com/office/drawing/2014/main" xmlns="" id="{A22720A2-5D24-4E6B-9E04-62E5FB9524B4}"/>
              </a:ext>
            </a:extLst>
          </p:cNvPr>
          <p:cNvSpPr/>
          <p:nvPr/>
        </p:nvSpPr>
        <p:spPr>
          <a:xfrm>
            <a:off x="3883082" y="5874763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2" name="Блок-схема: альтернативный процесс 61">
            <a:extLst>
              <a:ext uri="{FF2B5EF4-FFF2-40B4-BE49-F238E27FC236}">
                <a16:creationId xmlns:a16="http://schemas.microsoft.com/office/drawing/2014/main" xmlns="" id="{CBB92C1F-59CF-42A1-A8A5-DDB7E69FAC0D}"/>
              </a:ext>
            </a:extLst>
          </p:cNvPr>
          <p:cNvSpPr/>
          <p:nvPr/>
        </p:nvSpPr>
        <p:spPr>
          <a:xfrm>
            <a:off x="4308213" y="5297210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3" name="Блок-схема: альтернативный процесс 62">
            <a:extLst>
              <a:ext uri="{FF2B5EF4-FFF2-40B4-BE49-F238E27FC236}">
                <a16:creationId xmlns:a16="http://schemas.microsoft.com/office/drawing/2014/main" xmlns="" id="{9FCC1945-6F61-4BAE-BD09-83AA0DF69318}"/>
              </a:ext>
            </a:extLst>
          </p:cNvPr>
          <p:cNvSpPr/>
          <p:nvPr/>
        </p:nvSpPr>
        <p:spPr>
          <a:xfrm>
            <a:off x="8193004" y="3003211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xmlns="" id="{E6D3FFE2-1737-4902-A1C0-60C3BBF3F845}"/>
              </a:ext>
            </a:extLst>
          </p:cNvPr>
          <p:cNvSpPr/>
          <p:nvPr/>
        </p:nvSpPr>
        <p:spPr>
          <a:xfrm>
            <a:off x="10766166" y="4698136"/>
            <a:ext cx="148483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Приют для содержания  животных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D2CC0B11-C99E-464D-A266-506E4C8815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" b="8932"/>
          <a:stretch/>
        </p:blipFill>
        <p:spPr>
          <a:xfrm>
            <a:off x="5317553" y="2901641"/>
            <a:ext cx="536357" cy="466655"/>
          </a:xfrm>
          <a:prstGeom prst="rect">
            <a:avLst/>
          </a:prstGeom>
        </p:spPr>
      </p:pic>
      <p:sp>
        <p:nvSpPr>
          <p:cNvPr id="47" name="Блок-схема: альтернативный процесс 46">
            <a:extLst>
              <a:ext uri="{FF2B5EF4-FFF2-40B4-BE49-F238E27FC236}">
                <a16:creationId xmlns:a16="http://schemas.microsoft.com/office/drawing/2014/main" xmlns="" id="{3FD104BC-9CFA-4F86-A8EC-D8F7896364D1}"/>
              </a:ext>
            </a:extLst>
          </p:cNvPr>
          <p:cNvSpPr/>
          <p:nvPr/>
        </p:nvSpPr>
        <p:spPr>
          <a:xfrm>
            <a:off x="5941198" y="3199174"/>
            <a:ext cx="556268" cy="169823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xmlns="" id="{1484899B-5E5A-4EB3-B3D5-916640C4D4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" b="8932"/>
          <a:stretch/>
        </p:blipFill>
        <p:spPr>
          <a:xfrm>
            <a:off x="4739882" y="4801225"/>
            <a:ext cx="536357" cy="466655"/>
          </a:xfrm>
          <a:prstGeom prst="rect">
            <a:avLst/>
          </a:prstGeom>
        </p:spPr>
      </p:pic>
      <p:sp>
        <p:nvSpPr>
          <p:cNvPr id="52" name="Блок-схема: альтернативный процесс 51">
            <a:extLst>
              <a:ext uri="{FF2B5EF4-FFF2-40B4-BE49-F238E27FC236}">
                <a16:creationId xmlns:a16="http://schemas.microsoft.com/office/drawing/2014/main" xmlns="" id="{241C6129-D218-4069-A1AA-E305CACF5815}"/>
              </a:ext>
            </a:extLst>
          </p:cNvPr>
          <p:cNvSpPr/>
          <p:nvPr/>
        </p:nvSpPr>
        <p:spPr>
          <a:xfrm>
            <a:off x="5260475" y="5029860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xmlns="" id="{266A1655-9DAC-4A5D-B81D-652AB8FBD1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" b="8932"/>
          <a:stretch/>
        </p:blipFill>
        <p:spPr>
          <a:xfrm>
            <a:off x="6999528" y="4134693"/>
            <a:ext cx="536357" cy="466655"/>
          </a:xfrm>
          <a:prstGeom prst="rect">
            <a:avLst/>
          </a:prstGeom>
        </p:spPr>
      </p:pic>
      <p:sp>
        <p:nvSpPr>
          <p:cNvPr id="46" name="Блок-схема: альтернативный процесс 45">
            <a:extLst>
              <a:ext uri="{FF2B5EF4-FFF2-40B4-BE49-F238E27FC236}">
                <a16:creationId xmlns:a16="http://schemas.microsoft.com/office/drawing/2014/main" xmlns="" id="{C8D8F988-C68C-43B1-93C3-49A5A038FAA9}"/>
              </a:ext>
            </a:extLst>
          </p:cNvPr>
          <p:cNvSpPr/>
          <p:nvPr/>
        </p:nvSpPr>
        <p:spPr>
          <a:xfrm>
            <a:off x="7516094" y="4405236"/>
            <a:ext cx="589904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582</a:t>
            </a: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xmlns="" id="{04BA7966-AFDF-4DDA-89EB-F65FE5A2B9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" b="8932"/>
          <a:stretch/>
        </p:blipFill>
        <p:spPr>
          <a:xfrm>
            <a:off x="9988669" y="4721469"/>
            <a:ext cx="790367" cy="68765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B9AD0ECC-F3DE-42FC-A310-6B6CF7E6F77E}"/>
              </a:ext>
            </a:extLst>
          </p:cNvPr>
          <p:cNvSpPr/>
          <p:nvPr/>
        </p:nvSpPr>
        <p:spPr>
          <a:xfrm>
            <a:off x="4754466" y="1400229"/>
            <a:ext cx="1629007" cy="79259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691 голов</a:t>
            </a:r>
          </a:p>
          <a:p>
            <a:pPr algn="ctr">
              <a:lnSpc>
                <a:spcPct val="8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земельном участке СББЖ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F3B18C45-894F-45D6-A042-59A5CCD5B05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568970" y="2192823"/>
            <a:ext cx="139776" cy="716923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xmlns="" id="{12FB6CCA-5D09-42CA-8BB9-FFAB45FEDF39}"/>
              </a:ext>
            </a:extLst>
          </p:cNvPr>
          <p:cNvSpPr/>
          <p:nvPr/>
        </p:nvSpPr>
        <p:spPr>
          <a:xfrm>
            <a:off x="9312610" y="1724811"/>
            <a:ext cx="2758629" cy="819690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336 голов</a:t>
            </a:r>
          </a:p>
          <a:p>
            <a:pPr algn="ctr">
              <a:lnSpc>
                <a:spcPct val="8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выделение земельного участка в МО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xmlns="" id="{6F932902-FC07-4004-AF1B-9874BCCD75A3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229418" y="2134656"/>
            <a:ext cx="1083192" cy="652727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xmlns="" id="{C89C9CF1-BF29-414A-8FC8-CB051AFBF20C}"/>
              </a:ext>
            </a:extLst>
          </p:cNvPr>
          <p:cNvSpPr/>
          <p:nvPr/>
        </p:nvSpPr>
        <p:spPr>
          <a:xfrm>
            <a:off x="7373305" y="5424829"/>
            <a:ext cx="2674698" cy="748088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1012 голов</a:t>
            </a:r>
          </a:p>
          <a:p>
            <a:pPr algn="ctr">
              <a:lnSpc>
                <a:spcPct val="7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выделение земельного участка в МО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xmlns="" id="{41FCAA97-49B0-4EE4-9A24-26F14A54141E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7958194" y="4672609"/>
            <a:ext cx="752460" cy="75222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xmlns="" id="{B448AC4A-E520-4185-A1EC-A1334D5A8007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4928600" y="5059677"/>
            <a:ext cx="866866" cy="838637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xmlns="" id="{2DE42F84-0BEF-400D-B0E3-798935D808F9}"/>
              </a:ext>
            </a:extLst>
          </p:cNvPr>
          <p:cNvSpPr/>
          <p:nvPr/>
        </p:nvSpPr>
        <p:spPr>
          <a:xfrm>
            <a:off x="4449264" y="5898314"/>
            <a:ext cx="2692403" cy="741407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297 голов</a:t>
            </a:r>
          </a:p>
          <a:p>
            <a:pPr algn="ctr">
              <a:lnSpc>
                <a:spcPct val="7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выделение земельного участка в МО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xmlns="" id="{C9B504B3-3B24-4C97-91AB-C929907F07DE}"/>
              </a:ext>
            </a:extLst>
          </p:cNvPr>
          <p:cNvSpPr/>
          <p:nvPr/>
        </p:nvSpPr>
        <p:spPr>
          <a:xfrm>
            <a:off x="1307372" y="323369"/>
            <a:ext cx="108000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ТЕРРИТОРИАЛЬНОГО РАЗМЕЩЕНИЯ</a:t>
            </a:r>
            <a:b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ПРИЮТОВ ДЛЯ СОДЕРЖАНИЯ ЖИВОТНЫХ  БЕЗ ВЛАДЕЛЬЦЕВ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BFE5E7F-A3FB-4D5D-AFC1-4670620F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xmlns="" id="{3CB5A118-E23B-4DCD-A03A-8F35CB0667F2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11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xmlns="" id="{690BE1E7-9BFA-49DE-A06B-E573A269B10A}"/>
              </a:ext>
            </a:extLst>
          </p:cNvPr>
          <p:cNvCxnSpPr>
            <a:cxnSpLocks/>
          </p:cNvCxnSpPr>
          <p:nvPr/>
        </p:nvCxnSpPr>
        <p:spPr>
          <a:xfrm>
            <a:off x="5110980" y="1722230"/>
            <a:ext cx="110105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xmlns="" id="{02E72EEA-5BF7-4C77-A448-02237D6D372F}"/>
              </a:ext>
            </a:extLst>
          </p:cNvPr>
          <p:cNvCxnSpPr>
            <a:cxnSpLocks/>
          </p:cNvCxnSpPr>
          <p:nvPr/>
        </p:nvCxnSpPr>
        <p:spPr>
          <a:xfrm>
            <a:off x="9833045" y="2052000"/>
            <a:ext cx="1841511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xmlns="" id="{45D22FD5-6B44-4217-851D-89150C84EA20}"/>
              </a:ext>
            </a:extLst>
          </p:cNvPr>
          <p:cNvCxnSpPr>
            <a:cxnSpLocks/>
          </p:cNvCxnSpPr>
          <p:nvPr/>
        </p:nvCxnSpPr>
        <p:spPr>
          <a:xfrm>
            <a:off x="7838663" y="5698800"/>
            <a:ext cx="1841511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xmlns="" id="{BA33FD51-7059-4555-B180-201506A7D616}"/>
              </a:ext>
            </a:extLst>
          </p:cNvPr>
          <p:cNvCxnSpPr>
            <a:cxnSpLocks/>
          </p:cNvCxnSpPr>
          <p:nvPr/>
        </p:nvCxnSpPr>
        <p:spPr>
          <a:xfrm>
            <a:off x="4990529" y="6172917"/>
            <a:ext cx="1841511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6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3"/>
            <a:ext cx="9530656" cy="185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7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D4BA1C80-B406-486E-8148-F05A186231EA}"/>
              </a:ext>
            </a:extLst>
          </p:cNvPr>
          <p:cNvSpPr/>
          <p:nvPr/>
        </p:nvSpPr>
        <p:spPr>
          <a:xfrm>
            <a:off x="1246701" y="153987"/>
            <a:ext cx="108000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ТЕРРИТОРИАЛЬНОГО РАЗМЕЩЕНИЯ</a:t>
            </a:r>
            <a:b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ПРИЮТОВ ДЛЯ СОДЕРЖАНИЯ ЖИВОТНЫХ  БЕЗ ВЛАДЕЛЬЦЕВ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i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2000" b="1" i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699BADF-6ABF-4591-BF14-94089674A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1">
            <a:extLst>
              <a:ext uri="{FF2B5EF4-FFF2-40B4-BE49-F238E27FC236}">
                <a16:creationId xmlns:a16="http://schemas.microsoft.com/office/drawing/2014/main" xmlns="" id="{EF9D3E6E-E8C3-42ED-B629-8DE5CC0C32FF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12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CCFF7E7-9991-47FA-A5C6-C2E293F250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4"/>
          <a:stretch/>
        </p:blipFill>
        <p:spPr>
          <a:xfrm>
            <a:off x="1024958" y="1566361"/>
            <a:ext cx="6263792" cy="460142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85BA4886-DB2C-4351-9812-5BD2A1726E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" b="8932"/>
          <a:stretch/>
        </p:blipFill>
        <p:spPr>
          <a:xfrm>
            <a:off x="2418890" y="4161905"/>
            <a:ext cx="633425" cy="551108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73A59F0A-39CE-4F69-A55E-D8A6BE4EBFB8}"/>
              </a:ext>
            </a:extLst>
          </p:cNvPr>
          <p:cNvSpPr/>
          <p:nvPr/>
        </p:nvSpPr>
        <p:spPr>
          <a:xfrm>
            <a:off x="8225705" y="5467036"/>
            <a:ext cx="261017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Приют для содержания  животных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A4DC6D1-2239-4DF3-9237-26A3DC0DF88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" b="8932"/>
          <a:stretch/>
        </p:blipFill>
        <p:spPr>
          <a:xfrm>
            <a:off x="7468276" y="5432467"/>
            <a:ext cx="708679" cy="61658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E7E170FA-2FA4-4B86-A28D-3599A27846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57" y="3285872"/>
            <a:ext cx="610943" cy="61893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E379DFA2-A5A6-459E-BFFF-63D7D9818B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56" y="4611761"/>
            <a:ext cx="610943" cy="618934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3C12A086-72CA-4CE1-9AA1-D8FB3DB001EA}"/>
              </a:ext>
            </a:extLst>
          </p:cNvPr>
          <p:cNvSpPr/>
          <p:nvPr/>
        </p:nvSpPr>
        <p:spPr>
          <a:xfrm>
            <a:off x="8225705" y="4657048"/>
            <a:ext cx="261017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Административное здание учреждения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xmlns="" id="{AABBB57F-441C-443D-9593-DC81D5628A7D}"/>
              </a:ext>
            </a:extLst>
          </p:cNvPr>
          <p:cNvCxnSpPr>
            <a:cxnSpLocks/>
          </p:cNvCxnSpPr>
          <p:nvPr/>
        </p:nvCxnSpPr>
        <p:spPr>
          <a:xfrm flipV="1">
            <a:off x="2900483" y="2406316"/>
            <a:ext cx="805243" cy="1752968"/>
          </a:xfrm>
          <a:prstGeom prst="line">
            <a:avLst/>
          </a:prstGeom>
          <a:ln w="50800" cmpd="dbl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0E040A8A-DCCB-48F6-96B8-67C91CD2E733}"/>
              </a:ext>
            </a:extLst>
          </p:cNvPr>
          <p:cNvSpPr/>
          <p:nvPr/>
        </p:nvSpPr>
        <p:spPr>
          <a:xfrm rot="17592002">
            <a:off x="2622266" y="3065271"/>
            <a:ext cx="2083577" cy="52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0000"/>
              </a:lnSpc>
              <a:spcAft>
                <a:spcPts val="800"/>
              </a:spcAft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Более 150 метров</a:t>
            </a:r>
          </a:p>
          <a:p>
            <a:pPr algn="ctr">
              <a:lnSpc>
                <a:spcPct val="60000"/>
              </a:lnSpc>
              <a:spcAft>
                <a:spcPts val="800"/>
              </a:spcAft>
            </a:pPr>
            <a:r>
              <a:rPr lang="ru-RU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 жилых домов</a:t>
            </a:r>
            <a:endParaRPr lang="ru-RU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xmlns="" id="{8ACFC044-287D-4F08-935D-D3A100157445}"/>
              </a:ext>
            </a:extLst>
          </p:cNvPr>
          <p:cNvSpPr/>
          <p:nvPr/>
        </p:nvSpPr>
        <p:spPr>
          <a:xfrm>
            <a:off x="2584198" y="5510959"/>
            <a:ext cx="2243055" cy="590931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Промышленная зона</a:t>
            </a:r>
            <a:endParaRPr lang="ru-RU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xmlns="" id="{C28DB468-1A6E-458A-B6D6-4642376128E0}"/>
              </a:ext>
            </a:extLst>
          </p:cNvPr>
          <p:cNvCxnSpPr>
            <a:cxnSpLocks/>
          </p:cNvCxnSpPr>
          <p:nvPr/>
        </p:nvCxnSpPr>
        <p:spPr>
          <a:xfrm flipH="1" flipV="1">
            <a:off x="3393155" y="4818231"/>
            <a:ext cx="386844" cy="713749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DFEFE790-D94D-44AE-AECA-E9E6A49ACBFF}"/>
              </a:ext>
            </a:extLst>
          </p:cNvPr>
          <p:cNvCxnSpPr/>
          <p:nvPr/>
        </p:nvCxnSpPr>
        <p:spPr>
          <a:xfrm flipV="1">
            <a:off x="2473234" y="4075611"/>
            <a:ext cx="1706880" cy="8534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xmlns="" id="{3698E0EF-0326-45CC-A3D1-B34791DE941E}"/>
              </a:ext>
            </a:extLst>
          </p:cNvPr>
          <p:cNvCxnSpPr>
            <a:cxnSpLocks/>
          </p:cNvCxnSpPr>
          <p:nvPr/>
        </p:nvCxnSpPr>
        <p:spPr>
          <a:xfrm flipV="1">
            <a:off x="4167502" y="3100754"/>
            <a:ext cx="207175" cy="973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36B47D41-F805-44B9-9A90-748B094D2CD1}"/>
              </a:ext>
            </a:extLst>
          </p:cNvPr>
          <p:cNvCxnSpPr>
            <a:cxnSpLocks/>
          </p:cNvCxnSpPr>
          <p:nvPr/>
        </p:nvCxnSpPr>
        <p:spPr>
          <a:xfrm flipH="1" flipV="1">
            <a:off x="4082110" y="2624098"/>
            <a:ext cx="292567" cy="4754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xmlns="" id="{80F64A07-EDA9-44AB-A185-946F42EAE143}"/>
              </a:ext>
            </a:extLst>
          </p:cNvPr>
          <p:cNvCxnSpPr>
            <a:cxnSpLocks/>
          </p:cNvCxnSpPr>
          <p:nvPr/>
        </p:nvCxnSpPr>
        <p:spPr>
          <a:xfrm flipH="1" flipV="1">
            <a:off x="3501048" y="2073399"/>
            <a:ext cx="581063" cy="5507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E1141B6E-FC19-4336-8811-F60C84D60EDA}"/>
              </a:ext>
            </a:extLst>
          </p:cNvPr>
          <p:cNvCxnSpPr>
            <a:cxnSpLocks/>
          </p:cNvCxnSpPr>
          <p:nvPr/>
        </p:nvCxnSpPr>
        <p:spPr>
          <a:xfrm flipV="1">
            <a:off x="2201227" y="2073399"/>
            <a:ext cx="1299821" cy="7722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8F717D7D-9F2D-4030-94EA-D98A7FB136A2}"/>
              </a:ext>
            </a:extLst>
          </p:cNvPr>
          <p:cNvCxnSpPr>
            <a:cxnSpLocks/>
          </p:cNvCxnSpPr>
          <p:nvPr/>
        </p:nvCxnSpPr>
        <p:spPr>
          <a:xfrm flipH="1" flipV="1">
            <a:off x="2201227" y="2845615"/>
            <a:ext cx="253064" cy="20834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A794D648-C5F1-4F61-9677-7C4A6C81424E}"/>
              </a:ext>
            </a:extLst>
          </p:cNvPr>
          <p:cNvSpPr/>
          <p:nvPr/>
        </p:nvSpPr>
        <p:spPr>
          <a:xfrm rot="20106613">
            <a:off x="2616129" y="4566965"/>
            <a:ext cx="1683478" cy="26868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C376F419-7B0C-4EFF-BB0A-694C359634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56" y="1551415"/>
            <a:ext cx="4397646" cy="2903861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1B61261E-DB82-4012-82E7-28BC5CA465AA}"/>
              </a:ext>
            </a:extLst>
          </p:cNvPr>
          <p:cNvSpPr/>
          <p:nvPr/>
        </p:nvSpPr>
        <p:spPr>
          <a:xfrm>
            <a:off x="1024958" y="1229285"/>
            <a:ext cx="10833366" cy="282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Планируемое размещение приюта на территории ГБУ «Вышневолоцкая СББЖ»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A4764AF5-4A96-45C8-9BEE-D4D18F62198B}"/>
              </a:ext>
            </a:extLst>
          </p:cNvPr>
          <p:cNvSpPr/>
          <p:nvPr/>
        </p:nvSpPr>
        <p:spPr>
          <a:xfrm>
            <a:off x="4680382" y="2955404"/>
            <a:ext cx="2608368" cy="94282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Территория 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ГБУ«Вышневолоцкая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СББЖ» </a:t>
            </a:r>
            <a:endParaRPr lang="ru-RU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xmlns="" id="{DEA4B175-3AF2-4819-AFAD-152B57A5B13B}"/>
              </a:ext>
            </a:extLst>
          </p:cNvPr>
          <p:cNvCxnSpPr>
            <a:cxnSpLocks/>
          </p:cNvCxnSpPr>
          <p:nvPr/>
        </p:nvCxnSpPr>
        <p:spPr>
          <a:xfrm flipH="1">
            <a:off x="4277967" y="3540907"/>
            <a:ext cx="402415" cy="33252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44460FA5-E9D7-4083-AC41-A32358AE3A54}"/>
              </a:ext>
            </a:extLst>
          </p:cNvPr>
          <p:cNvSpPr/>
          <p:nvPr/>
        </p:nvSpPr>
        <p:spPr>
          <a:xfrm>
            <a:off x="4971686" y="1676018"/>
            <a:ext cx="1756374" cy="34163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Жилой фонд</a:t>
            </a:r>
            <a:endParaRPr lang="ru-RU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xmlns="" id="{E041FD03-AFFE-4ED7-8C03-35C554DBC5CF}"/>
              </a:ext>
            </a:extLst>
          </p:cNvPr>
          <p:cNvCxnSpPr>
            <a:cxnSpLocks/>
          </p:cNvCxnSpPr>
          <p:nvPr/>
        </p:nvCxnSpPr>
        <p:spPr>
          <a:xfrm flipH="1">
            <a:off x="4082110" y="1801801"/>
            <a:ext cx="889574" cy="383755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DB213E05-C66B-4641-BB2F-1266FD065A96}"/>
              </a:ext>
            </a:extLst>
          </p:cNvPr>
          <p:cNvSpPr/>
          <p:nvPr/>
        </p:nvSpPr>
        <p:spPr>
          <a:xfrm rot="3012266" flipV="1">
            <a:off x="3494674" y="2390949"/>
            <a:ext cx="1184342" cy="99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866387C-7FC6-40EC-B7E2-A3C99994185B}"/>
              </a:ext>
            </a:extLst>
          </p:cNvPr>
          <p:cNvSpPr/>
          <p:nvPr/>
        </p:nvSpPr>
        <p:spPr>
          <a:xfrm rot="8991954" flipV="1">
            <a:off x="2085640" y="2233240"/>
            <a:ext cx="1361874" cy="780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xmlns="" id="{325AFD41-C63A-47B6-AE59-141688F3EC0A}"/>
              </a:ext>
            </a:extLst>
          </p:cNvPr>
          <p:cNvCxnSpPr>
            <a:cxnSpLocks/>
          </p:cNvCxnSpPr>
          <p:nvPr/>
        </p:nvCxnSpPr>
        <p:spPr>
          <a:xfrm flipH="1">
            <a:off x="3375077" y="1796119"/>
            <a:ext cx="1596607" cy="139055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9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DB619FB-D5D5-4ED5-9CD2-A45EED97C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06" y="1025205"/>
            <a:ext cx="8967093" cy="5037461"/>
          </a:xfrm>
          <a:prstGeom prst="rect">
            <a:avLst/>
          </a:prstGeom>
        </p:spPr>
      </p:pic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альтернативный процесс 13">
            <a:extLst>
              <a:ext uri="{FF2B5EF4-FFF2-40B4-BE49-F238E27FC236}">
                <a16:creationId xmlns:a16="http://schemas.microsoft.com/office/drawing/2014/main" xmlns="" id="{C9BC7F57-13A2-411B-A12E-CA51CD8F6109}"/>
              </a:ext>
            </a:extLst>
          </p:cNvPr>
          <p:cNvSpPr/>
          <p:nvPr/>
        </p:nvSpPr>
        <p:spPr>
          <a:xfrm>
            <a:off x="6840055" y="1785129"/>
            <a:ext cx="446253" cy="189570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Блок-схема: альтернативный процесс 26">
            <a:extLst>
              <a:ext uri="{FF2B5EF4-FFF2-40B4-BE49-F238E27FC236}">
                <a16:creationId xmlns:a16="http://schemas.microsoft.com/office/drawing/2014/main" xmlns="" id="{1F6F4479-9F87-4BE1-8F3D-E6189F9CCB0A}"/>
              </a:ext>
            </a:extLst>
          </p:cNvPr>
          <p:cNvSpPr/>
          <p:nvPr/>
        </p:nvSpPr>
        <p:spPr>
          <a:xfrm>
            <a:off x="7811046" y="1495034"/>
            <a:ext cx="446253" cy="232075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Блок-схема: альтернативный процесс 27">
            <a:extLst>
              <a:ext uri="{FF2B5EF4-FFF2-40B4-BE49-F238E27FC236}">
                <a16:creationId xmlns:a16="http://schemas.microsoft.com/office/drawing/2014/main" xmlns="" id="{21B96CB2-2613-4B99-B434-450FF0612B50}"/>
              </a:ext>
            </a:extLst>
          </p:cNvPr>
          <p:cNvSpPr/>
          <p:nvPr/>
        </p:nvSpPr>
        <p:spPr>
          <a:xfrm>
            <a:off x="8670575" y="1347124"/>
            <a:ext cx="446253" cy="232075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9" name="Блок-схема: альтернативный процесс 28">
            <a:extLst>
              <a:ext uri="{FF2B5EF4-FFF2-40B4-BE49-F238E27FC236}">
                <a16:creationId xmlns:a16="http://schemas.microsoft.com/office/drawing/2014/main" xmlns="" id="{AAF6828B-2AA7-4FAE-A6D2-FFF5FB334128}"/>
              </a:ext>
            </a:extLst>
          </p:cNvPr>
          <p:cNvSpPr/>
          <p:nvPr/>
        </p:nvSpPr>
        <p:spPr>
          <a:xfrm>
            <a:off x="8900127" y="1919537"/>
            <a:ext cx="446253" cy="232074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30" name="Блок-схема: альтернативный процесс 29">
            <a:extLst>
              <a:ext uri="{FF2B5EF4-FFF2-40B4-BE49-F238E27FC236}">
                <a16:creationId xmlns:a16="http://schemas.microsoft.com/office/drawing/2014/main" xmlns="" id="{7264DA0D-2A56-41F8-BD48-49DA7DAEB64C}"/>
              </a:ext>
            </a:extLst>
          </p:cNvPr>
          <p:cNvSpPr/>
          <p:nvPr/>
        </p:nvSpPr>
        <p:spPr>
          <a:xfrm>
            <a:off x="8325080" y="1843091"/>
            <a:ext cx="446253" cy="232076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1" name="Блок-схема: альтернативный процесс 30">
            <a:extLst>
              <a:ext uri="{FF2B5EF4-FFF2-40B4-BE49-F238E27FC236}">
                <a16:creationId xmlns:a16="http://schemas.microsoft.com/office/drawing/2014/main" xmlns="" id="{42DCF37E-8D51-4DF3-9800-5DA2728FA442}"/>
              </a:ext>
            </a:extLst>
          </p:cNvPr>
          <p:cNvSpPr/>
          <p:nvPr/>
        </p:nvSpPr>
        <p:spPr>
          <a:xfrm>
            <a:off x="8816443" y="2479664"/>
            <a:ext cx="446253" cy="19428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32" name="Блок-схема: альтернативный процесс 31">
            <a:extLst>
              <a:ext uri="{FF2B5EF4-FFF2-40B4-BE49-F238E27FC236}">
                <a16:creationId xmlns:a16="http://schemas.microsoft.com/office/drawing/2014/main" xmlns="" id="{89119047-D418-4523-ABB7-E66EB078CF0E}"/>
              </a:ext>
            </a:extLst>
          </p:cNvPr>
          <p:cNvSpPr/>
          <p:nvPr/>
        </p:nvSpPr>
        <p:spPr>
          <a:xfrm>
            <a:off x="9180017" y="2834464"/>
            <a:ext cx="446253" cy="19428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3" name="Блок-схема: альтернативный процесс 32">
            <a:extLst>
              <a:ext uri="{FF2B5EF4-FFF2-40B4-BE49-F238E27FC236}">
                <a16:creationId xmlns:a16="http://schemas.microsoft.com/office/drawing/2014/main" xmlns="" id="{C74D7991-00AF-4B0A-BC73-AB4E939F7930}"/>
              </a:ext>
            </a:extLst>
          </p:cNvPr>
          <p:cNvSpPr/>
          <p:nvPr/>
        </p:nvSpPr>
        <p:spPr>
          <a:xfrm>
            <a:off x="9403143" y="3191192"/>
            <a:ext cx="446253" cy="19428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34" name="Блок-схема: альтернативный процесс 33">
            <a:extLst>
              <a:ext uri="{FF2B5EF4-FFF2-40B4-BE49-F238E27FC236}">
                <a16:creationId xmlns:a16="http://schemas.microsoft.com/office/drawing/2014/main" xmlns="" id="{AF0713B6-1A9E-4EFE-AB00-A5B09EC85745}"/>
              </a:ext>
            </a:extLst>
          </p:cNvPr>
          <p:cNvSpPr/>
          <p:nvPr/>
        </p:nvSpPr>
        <p:spPr>
          <a:xfrm>
            <a:off x="9666755" y="3508131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35" name="Блок-схема: альтернативный процесс 34">
            <a:extLst>
              <a:ext uri="{FF2B5EF4-FFF2-40B4-BE49-F238E27FC236}">
                <a16:creationId xmlns:a16="http://schemas.microsoft.com/office/drawing/2014/main" xmlns="" id="{5C01943A-A448-4E9C-8927-9ABA402848EE}"/>
              </a:ext>
            </a:extLst>
          </p:cNvPr>
          <p:cNvSpPr/>
          <p:nvPr/>
        </p:nvSpPr>
        <p:spPr>
          <a:xfrm>
            <a:off x="8999748" y="3685857"/>
            <a:ext cx="570868" cy="19428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</a:p>
        </p:txBody>
      </p:sp>
      <p:sp>
        <p:nvSpPr>
          <p:cNvPr id="36" name="Блок-схема: альтернативный процесс 35">
            <a:extLst>
              <a:ext uri="{FF2B5EF4-FFF2-40B4-BE49-F238E27FC236}">
                <a16:creationId xmlns:a16="http://schemas.microsoft.com/office/drawing/2014/main" xmlns="" id="{37EADE9F-BAA6-4738-B843-B97AB9AFCADC}"/>
              </a:ext>
            </a:extLst>
          </p:cNvPr>
          <p:cNvSpPr/>
          <p:nvPr/>
        </p:nvSpPr>
        <p:spPr>
          <a:xfrm>
            <a:off x="7587920" y="3231078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37" name="Блок-схема: альтернативный процесс 36">
            <a:extLst>
              <a:ext uri="{FF2B5EF4-FFF2-40B4-BE49-F238E27FC236}">
                <a16:creationId xmlns:a16="http://schemas.microsoft.com/office/drawing/2014/main" xmlns="" id="{81B2633D-8531-44EF-BB09-F99C52F068F8}"/>
              </a:ext>
            </a:extLst>
          </p:cNvPr>
          <p:cNvSpPr/>
          <p:nvPr/>
        </p:nvSpPr>
        <p:spPr>
          <a:xfrm>
            <a:off x="7146923" y="2394890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Блок-схема: альтернативный процесс 37">
            <a:extLst>
              <a:ext uri="{FF2B5EF4-FFF2-40B4-BE49-F238E27FC236}">
                <a16:creationId xmlns:a16="http://schemas.microsoft.com/office/drawing/2014/main" xmlns="" id="{D05B56F5-1330-4B2E-A055-CBF5286A5F9D}"/>
              </a:ext>
            </a:extLst>
          </p:cNvPr>
          <p:cNvSpPr/>
          <p:nvPr/>
        </p:nvSpPr>
        <p:spPr>
          <a:xfrm>
            <a:off x="6172792" y="2196019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</a:p>
        </p:txBody>
      </p:sp>
      <p:sp>
        <p:nvSpPr>
          <p:cNvPr id="39" name="Блок-схема: альтернативный процесс 38">
            <a:extLst>
              <a:ext uri="{FF2B5EF4-FFF2-40B4-BE49-F238E27FC236}">
                <a16:creationId xmlns:a16="http://schemas.microsoft.com/office/drawing/2014/main" xmlns="" id="{F35610C3-668E-4454-AE9B-27DB4C7743A6}"/>
              </a:ext>
            </a:extLst>
          </p:cNvPr>
          <p:cNvSpPr/>
          <p:nvPr/>
        </p:nvSpPr>
        <p:spPr>
          <a:xfrm>
            <a:off x="5005657" y="2173711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</a:p>
        </p:txBody>
      </p:sp>
      <p:sp>
        <p:nvSpPr>
          <p:cNvPr id="40" name="Блок-схема: альтернативный процесс 39">
            <a:extLst>
              <a:ext uri="{FF2B5EF4-FFF2-40B4-BE49-F238E27FC236}">
                <a16:creationId xmlns:a16="http://schemas.microsoft.com/office/drawing/2014/main" xmlns="" id="{10B50CD7-F4F8-4D08-945F-CF8C84CAB10E}"/>
              </a:ext>
            </a:extLst>
          </p:cNvPr>
          <p:cNvSpPr/>
          <p:nvPr/>
        </p:nvSpPr>
        <p:spPr>
          <a:xfrm>
            <a:off x="6426296" y="3049160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43" name="Блок-схема: альтернативный процесс 42">
            <a:extLst>
              <a:ext uri="{FF2B5EF4-FFF2-40B4-BE49-F238E27FC236}">
                <a16:creationId xmlns:a16="http://schemas.microsoft.com/office/drawing/2014/main" xmlns="" id="{70297936-65F6-4BD9-B8CA-ED5CBDFFAF9C}"/>
              </a:ext>
            </a:extLst>
          </p:cNvPr>
          <p:cNvSpPr/>
          <p:nvPr/>
        </p:nvSpPr>
        <p:spPr>
          <a:xfrm>
            <a:off x="6869202" y="3370184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44" name="Блок-схема: альтернативный процесс 43">
            <a:extLst>
              <a:ext uri="{FF2B5EF4-FFF2-40B4-BE49-F238E27FC236}">
                <a16:creationId xmlns:a16="http://schemas.microsoft.com/office/drawing/2014/main" xmlns="" id="{C23249A8-21E1-42AD-B7BC-A4A9BC481348}"/>
              </a:ext>
            </a:extLst>
          </p:cNvPr>
          <p:cNvSpPr/>
          <p:nvPr/>
        </p:nvSpPr>
        <p:spPr>
          <a:xfrm>
            <a:off x="6201869" y="3738865"/>
            <a:ext cx="570868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133</a:t>
            </a:r>
          </a:p>
        </p:txBody>
      </p:sp>
      <p:sp>
        <p:nvSpPr>
          <p:cNvPr id="45" name="Блок-схема: альтернативный процесс 44">
            <a:extLst>
              <a:ext uri="{FF2B5EF4-FFF2-40B4-BE49-F238E27FC236}">
                <a16:creationId xmlns:a16="http://schemas.microsoft.com/office/drawing/2014/main" xmlns="" id="{8669B7F1-8735-40D8-8226-530365DDF859}"/>
              </a:ext>
            </a:extLst>
          </p:cNvPr>
          <p:cNvSpPr/>
          <p:nvPr/>
        </p:nvSpPr>
        <p:spPr>
          <a:xfrm>
            <a:off x="7818670" y="4614705"/>
            <a:ext cx="609517" cy="210286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430</a:t>
            </a:r>
          </a:p>
        </p:txBody>
      </p:sp>
      <p:sp>
        <p:nvSpPr>
          <p:cNvPr id="48" name="Блок-схема: альтернативный процесс 47">
            <a:extLst>
              <a:ext uri="{FF2B5EF4-FFF2-40B4-BE49-F238E27FC236}">
                <a16:creationId xmlns:a16="http://schemas.microsoft.com/office/drawing/2014/main" xmlns="" id="{6F844ED7-ACC8-4B0A-A34A-17295709750C}"/>
              </a:ext>
            </a:extLst>
          </p:cNvPr>
          <p:cNvSpPr/>
          <p:nvPr/>
        </p:nvSpPr>
        <p:spPr>
          <a:xfrm>
            <a:off x="4391907" y="2912252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49" name="Блок-схема: альтернативный процесс 48">
            <a:extLst>
              <a:ext uri="{FF2B5EF4-FFF2-40B4-BE49-F238E27FC236}">
                <a16:creationId xmlns:a16="http://schemas.microsoft.com/office/drawing/2014/main" xmlns="" id="{3D06ADBA-858C-4E37-91D8-17284B7E3398}"/>
              </a:ext>
            </a:extLst>
          </p:cNvPr>
          <p:cNvSpPr/>
          <p:nvPr/>
        </p:nvSpPr>
        <p:spPr>
          <a:xfrm>
            <a:off x="5218502" y="3578593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50" name="Блок-схема: альтернативный процесс 49">
            <a:extLst>
              <a:ext uri="{FF2B5EF4-FFF2-40B4-BE49-F238E27FC236}">
                <a16:creationId xmlns:a16="http://schemas.microsoft.com/office/drawing/2014/main" xmlns="" id="{A0D7F914-481F-4A6F-84A6-9E0A70EBF6EC}"/>
              </a:ext>
            </a:extLst>
          </p:cNvPr>
          <p:cNvSpPr/>
          <p:nvPr/>
        </p:nvSpPr>
        <p:spPr>
          <a:xfrm>
            <a:off x="6166529" y="4494326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51" name="Блок-схема: альтернативный процесс 50">
            <a:extLst>
              <a:ext uri="{FF2B5EF4-FFF2-40B4-BE49-F238E27FC236}">
                <a16:creationId xmlns:a16="http://schemas.microsoft.com/office/drawing/2014/main" xmlns="" id="{DD84D9C5-1EFF-4AF9-AAD6-B89F6462E7CF}"/>
              </a:ext>
            </a:extLst>
          </p:cNvPr>
          <p:cNvSpPr/>
          <p:nvPr/>
        </p:nvSpPr>
        <p:spPr>
          <a:xfrm>
            <a:off x="6101855" y="5053638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3" name="Блок-схема: альтернативный процесс 52">
            <a:extLst>
              <a:ext uri="{FF2B5EF4-FFF2-40B4-BE49-F238E27FC236}">
                <a16:creationId xmlns:a16="http://schemas.microsoft.com/office/drawing/2014/main" xmlns="" id="{07531EF0-8BC5-4DAB-9ABC-5DC16EA6B855}"/>
              </a:ext>
            </a:extLst>
          </p:cNvPr>
          <p:cNvSpPr/>
          <p:nvPr/>
        </p:nvSpPr>
        <p:spPr>
          <a:xfrm>
            <a:off x="4356181" y="4061933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4" name="Блок-схема: альтернативный процесс 53">
            <a:extLst>
              <a:ext uri="{FF2B5EF4-FFF2-40B4-BE49-F238E27FC236}">
                <a16:creationId xmlns:a16="http://schemas.microsoft.com/office/drawing/2014/main" xmlns="" id="{3B5E8E2A-E0E9-4EF2-B897-DF864282A260}"/>
              </a:ext>
            </a:extLst>
          </p:cNvPr>
          <p:cNvSpPr/>
          <p:nvPr/>
        </p:nvSpPr>
        <p:spPr>
          <a:xfrm>
            <a:off x="3198159" y="3824704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5" name="Блок-схема: альтернативный процесс 54">
            <a:extLst>
              <a:ext uri="{FF2B5EF4-FFF2-40B4-BE49-F238E27FC236}">
                <a16:creationId xmlns:a16="http://schemas.microsoft.com/office/drawing/2014/main" xmlns="" id="{80266E40-2291-4EDB-A3D0-4D912357F736}"/>
              </a:ext>
            </a:extLst>
          </p:cNvPr>
          <p:cNvSpPr/>
          <p:nvPr/>
        </p:nvSpPr>
        <p:spPr>
          <a:xfrm>
            <a:off x="4160356" y="3365518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56" name="Блок-схема: альтернативный процесс 55">
            <a:extLst>
              <a:ext uri="{FF2B5EF4-FFF2-40B4-BE49-F238E27FC236}">
                <a16:creationId xmlns:a16="http://schemas.microsoft.com/office/drawing/2014/main" xmlns="" id="{CB3F3DB6-4D61-4A56-8E29-293E45240F98}"/>
              </a:ext>
            </a:extLst>
          </p:cNvPr>
          <p:cNvSpPr/>
          <p:nvPr/>
        </p:nvSpPr>
        <p:spPr>
          <a:xfrm>
            <a:off x="2694164" y="4212732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7" name="Блок-схема: альтернативный процесс 56">
            <a:extLst>
              <a:ext uri="{FF2B5EF4-FFF2-40B4-BE49-F238E27FC236}">
                <a16:creationId xmlns:a16="http://schemas.microsoft.com/office/drawing/2014/main" xmlns="" id="{20DC8AC0-BDB9-446D-BAD0-D6292C2436F9}"/>
              </a:ext>
            </a:extLst>
          </p:cNvPr>
          <p:cNvSpPr/>
          <p:nvPr/>
        </p:nvSpPr>
        <p:spPr>
          <a:xfrm>
            <a:off x="1987985" y="4679838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58" name="Блок-схема: альтернативный процесс 57">
            <a:extLst>
              <a:ext uri="{FF2B5EF4-FFF2-40B4-BE49-F238E27FC236}">
                <a16:creationId xmlns:a16="http://schemas.microsoft.com/office/drawing/2014/main" xmlns="" id="{72DCFF6E-57FD-4E1A-8038-7DE187CF20FB}"/>
              </a:ext>
            </a:extLst>
          </p:cNvPr>
          <p:cNvSpPr/>
          <p:nvPr/>
        </p:nvSpPr>
        <p:spPr>
          <a:xfrm>
            <a:off x="2761819" y="4866986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59" name="Блок-схема: альтернативный процесс 58">
            <a:extLst>
              <a:ext uri="{FF2B5EF4-FFF2-40B4-BE49-F238E27FC236}">
                <a16:creationId xmlns:a16="http://schemas.microsoft.com/office/drawing/2014/main" xmlns="" id="{93D08697-8DEB-44ED-ADAC-6D8D458B6D4E}"/>
              </a:ext>
            </a:extLst>
          </p:cNvPr>
          <p:cNvSpPr/>
          <p:nvPr/>
        </p:nvSpPr>
        <p:spPr>
          <a:xfrm>
            <a:off x="3532179" y="4806513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60" name="Блок-схема: альтернативный процесс 59">
            <a:extLst>
              <a:ext uri="{FF2B5EF4-FFF2-40B4-BE49-F238E27FC236}">
                <a16:creationId xmlns:a16="http://schemas.microsoft.com/office/drawing/2014/main" xmlns="" id="{51A7B195-3A4F-49A7-96BC-48DA7E9A6EA8}"/>
              </a:ext>
            </a:extLst>
          </p:cNvPr>
          <p:cNvSpPr/>
          <p:nvPr/>
        </p:nvSpPr>
        <p:spPr>
          <a:xfrm>
            <a:off x="2975032" y="5463378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1" name="Блок-схема: альтернативный процесс 60">
            <a:extLst>
              <a:ext uri="{FF2B5EF4-FFF2-40B4-BE49-F238E27FC236}">
                <a16:creationId xmlns:a16="http://schemas.microsoft.com/office/drawing/2014/main" xmlns="" id="{A22720A2-5D24-4E6B-9E04-62E5FB9524B4}"/>
              </a:ext>
            </a:extLst>
          </p:cNvPr>
          <p:cNvSpPr/>
          <p:nvPr/>
        </p:nvSpPr>
        <p:spPr>
          <a:xfrm>
            <a:off x="3923553" y="5512718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2" name="Блок-схема: альтернативный процесс 61">
            <a:extLst>
              <a:ext uri="{FF2B5EF4-FFF2-40B4-BE49-F238E27FC236}">
                <a16:creationId xmlns:a16="http://schemas.microsoft.com/office/drawing/2014/main" xmlns="" id="{CBB92C1F-59CF-42A1-A8A5-DDB7E69FAC0D}"/>
              </a:ext>
            </a:extLst>
          </p:cNvPr>
          <p:cNvSpPr/>
          <p:nvPr/>
        </p:nvSpPr>
        <p:spPr>
          <a:xfrm>
            <a:off x="4392922" y="4969446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3" name="Блок-схема: альтернативный процесс 62">
            <a:extLst>
              <a:ext uri="{FF2B5EF4-FFF2-40B4-BE49-F238E27FC236}">
                <a16:creationId xmlns:a16="http://schemas.microsoft.com/office/drawing/2014/main" xmlns="" id="{9FCC1945-6F61-4BAE-BD09-83AA0DF69318}"/>
              </a:ext>
            </a:extLst>
          </p:cNvPr>
          <p:cNvSpPr/>
          <p:nvPr/>
        </p:nvSpPr>
        <p:spPr>
          <a:xfrm>
            <a:off x="8239635" y="2617660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47" name="Блок-схема: альтернативный процесс 46">
            <a:extLst>
              <a:ext uri="{FF2B5EF4-FFF2-40B4-BE49-F238E27FC236}">
                <a16:creationId xmlns:a16="http://schemas.microsoft.com/office/drawing/2014/main" xmlns="" id="{3FD104BC-9CFA-4F86-A8EC-D8F7896364D1}"/>
              </a:ext>
            </a:extLst>
          </p:cNvPr>
          <p:cNvSpPr/>
          <p:nvPr/>
        </p:nvSpPr>
        <p:spPr>
          <a:xfrm>
            <a:off x="5902054" y="2804243"/>
            <a:ext cx="556268" cy="169823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</a:t>
            </a:r>
          </a:p>
        </p:txBody>
      </p:sp>
      <p:sp>
        <p:nvSpPr>
          <p:cNvPr id="52" name="Блок-схема: альтернативный процесс 51">
            <a:extLst>
              <a:ext uri="{FF2B5EF4-FFF2-40B4-BE49-F238E27FC236}">
                <a16:creationId xmlns:a16="http://schemas.microsoft.com/office/drawing/2014/main" xmlns="" id="{241C6129-D218-4069-A1AA-E305CACF5815}"/>
              </a:ext>
            </a:extLst>
          </p:cNvPr>
          <p:cNvSpPr/>
          <p:nvPr/>
        </p:nvSpPr>
        <p:spPr>
          <a:xfrm>
            <a:off x="5260475" y="5029860"/>
            <a:ext cx="446253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46" name="Блок-схема: альтернативный процесс 45">
            <a:extLst>
              <a:ext uri="{FF2B5EF4-FFF2-40B4-BE49-F238E27FC236}">
                <a16:creationId xmlns:a16="http://schemas.microsoft.com/office/drawing/2014/main" xmlns="" id="{C8D8F988-C68C-43B1-93C3-49A5A038FAA9}"/>
              </a:ext>
            </a:extLst>
          </p:cNvPr>
          <p:cNvSpPr/>
          <p:nvPr/>
        </p:nvSpPr>
        <p:spPr>
          <a:xfrm>
            <a:off x="7451429" y="4039860"/>
            <a:ext cx="589904" cy="181918"/>
          </a:xfrm>
          <a:prstGeom prst="flowChartAlternateProcess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BFE5E7F-A3FB-4D5D-AFC1-4670620F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xmlns="" id="{3CB5A118-E23B-4DCD-A03A-8F35CB0667F2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13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B655DEB-D245-4D80-AE2C-5FCA1CCE42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61" y="4081348"/>
            <a:ext cx="386308" cy="4235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EBBCE650-4699-4B35-BD92-48FCA3C292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53" y="3127690"/>
            <a:ext cx="386308" cy="4235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816FE77B-0DFA-4ABC-8EED-639F816462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84" y="5145608"/>
            <a:ext cx="386308" cy="4235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1E4CBB4C-A1CB-44A7-9293-17A5688D85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23" y="2587658"/>
            <a:ext cx="386308" cy="4235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FFD8560C-CFFE-49E4-8F8C-3F925B3F6B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70" y="4426023"/>
            <a:ext cx="386308" cy="42358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85CE8798-B55B-4A9A-A739-D27D3ECCA1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42" y="3789150"/>
            <a:ext cx="386308" cy="4235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E1D57DB9-52EA-40F1-831B-929B23273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24" y="4039860"/>
            <a:ext cx="386308" cy="42358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2F257E56-FF72-4972-981C-1F21764223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566" y="3446165"/>
            <a:ext cx="386308" cy="42358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ACD32F7E-DBFC-41F2-BD8C-49EA8D9BF5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70" y="2426604"/>
            <a:ext cx="386308" cy="4235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8F9F530F-2C7C-40A0-BA61-ADE0B5B85D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81" y="3502743"/>
            <a:ext cx="386308" cy="4235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6B7C19C-D6B4-4BDB-A7AD-DCBD6B9A2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462" y="1800613"/>
            <a:ext cx="386308" cy="42358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CAF006EA-E2EF-4147-8370-5131F95127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557" y="5257904"/>
            <a:ext cx="630691" cy="691545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7C53D2E0-4A76-4724-BC91-060B8A362692}"/>
              </a:ext>
            </a:extLst>
          </p:cNvPr>
          <p:cNvSpPr/>
          <p:nvPr/>
        </p:nvSpPr>
        <p:spPr>
          <a:xfrm>
            <a:off x="9628539" y="5226741"/>
            <a:ext cx="24597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- Место расположения бригады по отлову животных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xmlns="" id="{0E037DBF-5932-459B-976A-9B920592E390}"/>
              </a:ext>
            </a:extLst>
          </p:cNvPr>
          <p:cNvSpPr/>
          <p:nvPr/>
        </p:nvSpPr>
        <p:spPr>
          <a:xfrm>
            <a:off x="938213" y="255666"/>
            <a:ext cx="108000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ТЕРРИТОРИАЛЬНОГО РАЗМЕЩЕНИЯ</a:t>
            </a:r>
            <a:b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БРИГАД ПО ОТЛОВУ ЖИВОТНЫХ  БЕЗ ВЛАДЕЛЬЦЕВ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E02D76F6-8151-4E1A-84DD-CD98A2D31C10}"/>
              </a:ext>
            </a:extLst>
          </p:cNvPr>
          <p:cNvSpPr/>
          <p:nvPr/>
        </p:nvSpPr>
        <p:spPr>
          <a:xfrm>
            <a:off x="1103033" y="3266844"/>
            <a:ext cx="1334810" cy="3280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 головы</a:t>
            </a:r>
          </a:p>
        </p:txBody>
      </p: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xmlns="" id="{57D3A5A1-4E14-4F31-B4DA-C45662944F4E}"/>
              </a:ext>
            </a:extLst>
          </p:cNvPr>
          <p:cNvCxnSpPr>
            <a:cxnSpLocks/>
          </p:cNvCxnSpPr>
          <p:nvPr/>
        </p:nvCxnSpPr>
        <p:spPr>
          <a:xfrm>
            <a:off x="1776813" y="3578242"/>
            <a:ext cx="171580" cy="493379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66287B4E-2950-4D0C-BDCE-93D56FCF2BF2}"/>
              </a:ext>
            </a:extLst>
          </p:cNvPr>
          <p:cNvSpPr/>
          <p:nvPr/>
        </p:nvSpPr>
        <p:spPr>
          <a:xfrm>
            <a:off x="4375579" y="5880724"/>
            <a:ext cx="1334810" cy="3280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 голова</a:t>
            </a:r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xmlns="" id="{3A353E6F-DC6C-4ED7-9AAE-AE455AB7D533}"/>
              </a:ext>
            </a:extLst>
          </p:cNvPr>
          <p:cNvCxnSpPr>
            <a:cxnSpLocks/>
          </p:cNvCxnSpPr>
          <p:nvPr/>
        </p:nvCxnSpPr>
        <p:spPr>
          <a:xfrm>
            <a:off x="3877626" y="5230076"/>
            <a:ext cx="972795" cy="648523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6" name="Прямоугольник 47105">
            <a:extLst>
              <a:ext uri="{FF2B5EF4-FFF2-40B4-BE49-F238E27FC236}">
                <a16:creationId xmlns:a16="http://schemas.microsoft.com/office/drawing/2014/main" xmlns="" id="{466A32BD-EE04-4114-81EE-834D0D9807C2}"/>
              </a:ext>
            </a:extLst>
          </p:cNvPr>
          <p:cNvSpPr/>
          <p:nvPr/>
        </p:nvSpPr>
        <p:spPr>
          <a:xfrm>
            <a:off x="5869461" y="5794869"/>
            <a:ext cx="1334810" cy="3280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 голов</a:t>
            </a:r>
          </a:p>
        </p:txBody>
      </p: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xmlns="" id="{F60E72FA-927F-4F72-9BB4-8ABAE203FC76}"/>
              </a:ext>
            </a:extLst>
          </p:cNvPr>
          <p:cNvCxnSpPr>
            <a:cxnSpLocks/>
          </p:cNvCxnSpPr>
          <p:nvPr/>
        </p:nvCxnSpPr>
        <p:spPr>
          <a:xfrm>
            <a:off x="5609192" y="4779446"/>
            <a:ext cx="519611" cy="100685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xmlns="" id="{1E25D524-B620-4BB6-94A2-CBCD0F4E0103}"/>
              </a:ext>
            </a:extLst>
          </p:cNvPr>
          <p:cNvCxnSpPr>
            <a:cxnSpLocks/>
          </p:cNvCxnSpPr>
          <p:nvPr/>
        </p:nvCxnSpPr>
        <p:spPr>
          <a:xfrm>
            <a:off x="3351283" y="3094170"/>
            <a:ext cx="460080" cy="204785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0" name="Прямоугольник 47109">
            <a:extLst>
              <a:ext uri="{FF2B5EF4-FFF2-40B4-BE49-F238E27FC236}">
                <a16:creationId xmlns:a16="http://schemas.microsoft.com/office/drawing/2014/main" xmlns="" id="{1A4975B5-C276-487D-BC39-666CC556F02B}"/>
              </a:ext>
            </a:extLst>
          </p:cNvPr>
          <p:cNvSpPr/>
          <p:nvPr/>
        </p:nvSpPr>
        <p:spPr>
          <a:xfrm>
            <a:off x="2659759" y="2766116"/>
            <a:ext cx="1334810" cy="3280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голов</a:t>
            </a:r>
          </a:p>
        </p:txBody>
      </p:sp>
      <p:sp>
        <p:nvSpPr>
          <p:cNvPr id="47111" name="Прямоугольник 47110">
            <a:extLst>
              <a:ext uri="{FF2B5EF4-FFF2-40B4-BE49-F238E27FC236}">
                <a16:creationId xmlns:a16="http://schemas.microsoft.com/office/drawing/2014/main" xmlns="" id="{DE05C6B6-FC61-4932-9338-4800518A85DF}"/>
              </a:ext>
            </a:extLst>
          </p:cNvPr>
          <p:cNvSpPr/>
          <p:nvPr/>
        </p:nvSpPr>
        <p:spPr>
          <a:xfrm>
            <a:off x="4810951" y="1666676"/>
            <a:ext cx="1334810" cy="3280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409 голов</a:t>
            </a:r>
          </a:p>
        </p:txBody>
      </p: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xmlns="" id="{ED58267F-C627-4829-A4E1-0EA22734E51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75574" y="1984828"/>
            <a:ext cx="305003" cy="60283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3" name="Прямоугольник 47112">
            <a:extLst>
              <a:ext uri="{FF2B5EF4-FFF2-40B4-BE49-F238E27FC236}">
                <a16:creationId xmlns:a16="http://schemas.microsoft.com/office/drawing/2014/main" xmlns="" id="{8AD8AEB1-F4E7-4576-A81C-C300CBD0641E}"/>
              </a:ext>
            </a:extLst>
          </p:cNvPr>
          <p:cNvSpPr/>
          <p:nvPr/>
        </p:nvSpPr>
        <p:spPr>
          <a:xfrm>
            <a:off x="8527117" y="4865833"/>
            <a:ext cx="1334810" cy="3280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430 голов</a:t>
            </a:r>
          </a:p>
        </p:txBody>
      </p: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xmlns="" id="{C715B834-0587-4FAF-9987-A660D1A65E27}"/>
              </a:ext>
            </a:extLst>
          </p:cNvPr>
          <p:cNvCxnSpPr>
            <a:cxnSpLocks/>
          </p:cNvCxnSpPr>
          <p:nvPr/>
        </p:nvCxnSpPr>
        <p:spPr>
          <a:xfrm>
            <a:off x="7281411" y="4338024"/>
            <a:ext cx="306509" cy="74996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5" name="Прямоугольник 47114">
            <a:extLst>
              <a:ext uri="{FF2B5EF4-FFF2-40B4-BE49-F238E27FC236}">
                <a16:creationId xmlns:a16="http://schemas.microsoft.com/office/drawing/2014/main" xmlns="" id="{6B945194-1A4D-417E-A3C1-DE2E3F02D489}"/>
              </a:ext>
            </a:extLst>
          </p:cNvPr>
          <p:cNvSpPr/>
          <p:nvPr/>
        </p:nvSpPr>
        <p:spPr>
          <a:xfrm>
            <a:off x="7087981" y="5123415"/>
            <a:ext cx="1334810" cy="3280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582 головы</a:t>
            </a:r>
          </a:p>
        </p:txBody>
      </p: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xmlns="" id="{C8BEAE31-06A0-4BDB-857D-3ADBE50C45FB}"/>
              </a:ext>
            </a:extLst>
          </p:cNvPr>
          <p:cNvCxnSpPr>
            <a:cxnSpLocks/>
          </p:cNvCxnSpPr>
          <p:nvPr/>
        </p:nvCxnSpPr>
        <p:spPr>
          <a:xfrm>
            <a:off x="8531332" y="4338024"/>
            <a:ext cx="591921" cy="528962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7" name="Прямоугольник 47116">
            <a:extLst>
              <a:ext uri="{FF2B5EF4-FFF2-40B4-BE49-F238E27FC236}">
                <a16:creationId xmlns:a16="http://schemas.microsoft.com/office/drawing/2014/main" xmlns="" id="{860D5223-2A25-471E-8698-F7C4DE91AB8A}"/>
              </a:ext>
            </a:extLst>
          </p:cNvPr>
          <p:cNvSpPr/>
          <p:nvPr/>
        </p:nvSpPr>
        <p:spPr>
          <a:xfrm>
            <a:off x="9620268" y="4426023"/>
            <a:ext cx="1334810" cy="3280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175 голов</a:t>
            </a:r>
          </a:p>
        </p:txBody>
      </p: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xmlns="" id="{375BCF87-5F88-4B04-B516-F29DA54E79BE}"/>
              </a:ext>
            </a:extLst>
          </p:cNvPr>
          <p:cNvCxnSpPr>
            <a:cxnSpLocks/>
          </p:cNvCxnSpPr>
          <p:nvPr/>
        </p:nvCxnSpPr>
        <p:spPr>
          <a:xfrm>
            <a:off x="8935107" y="3855146"/>
            <a:ext cx="685161" cy="58436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9" name="Прямоугольник 47118">
            <a:extLst>
              <a:ext uri="{FF2B5EF4-FFF2-40B4-BE49-F238E27FC236}">
                <a16:creationId xmlns:a16="http://schemas.microsoft.com/office/drawing/2014/main" xmlns="" id="{3DABF15A-0C0A-4FC8-BE61-1A2318D3E7EE}"/>
              </a:ext>
            </a:extLst>
          </p:cNvPr>
          <p:cNvSpPr/>
          <p:nvPr/>
        </p:nvSpPr>
        <p:spPr>
          <a:xfrm>
            <a:off x="9570616" y="1112610"/>
            <a:ext cx="1334810" cy="3280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голов</a:t>
            </a:r>
          </a:p>
        </p:txBody>
      </p: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xmlns="" id="{9E6F4490-B6C9-41CE-9549-92ED45A7162B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9570616" y="1451188"/>
            <a:ext cx="183532" cy="349425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xmlns="" id="{0916DAB2-9641-4BC8-BC16-FDBC6B0346A8}"/>
              </a:ext>
            </a:extLst>
          </p:cNvPr>
          <p:cNvCxnSpPr>
            <a:cxnSpLocks/>
          </p:cNvCxnSpPr>
          <p:nvPr/>
        </p:nvCxnSpPr>
        <p:spPr>
          <a:xfrm>
            <a:off x="7312902" y="1708264"/>
            <a:ext cx="601960" cy="851093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2" name="Прямоугольник 47121">
            <a:extLst>
              <a:ext uri="{FF2B5EF4-FFF2-40B4-BE49-F238E27FC236}">
                <a16:creationId xmlns:a16="http://schemas.microsoft.com/office/drawing/2014/main" xmlns="" id="{1B441A8B-8778-47C6-810A-5FC3C4AA7249}"/>
              </a:ext>
            </a:extLst>
          </p:cNvPr>
          <p:cNvSpPr/>
          <p:nvPr/>
        </p:nvSpPr>
        <p:spPr>
          <a:xfrm>
            <a:off x="6324981" y="1372400"/>
            <a:ext cx="1334810" cy="3280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голов</a:t>
            </a:r>
          </a:p>
        </p:txBody>
      </p:sp>
      <p:sp>
        <p:nvSpPr>
          <p:cNvPr id="47123" name="Прямоугольник 47122">
            <a:extLst>
              <a:ext uri="{FF2B5EF4-FFF2-40B4-BE49-F238E27FC236}">
                <a16:creationId xmlns:a16="http://schemas.microsoft.com/office/drawing/2014/main" xmlns="" id="{A9F44B44-7A7D-4566-84F7-854CC39BDB46}"/>
              </a:ext>
            </a:extLst>
          </p:cNvPr>
          <p:cNvSpPr/>
          <p:nvPr/>
        </p:nvSpPr>
        <p:spPr>
          <a:xfrm>
            <a:off x="3398448" y="2107869"/>
            <a:ext cx="1334810" cy="32805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282 головы</a:t>
            </a:r>
          </a:p>
        </p:txBody>
      </p: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xmlns="" id="{8475C1F6-A1CD-4B13-A795-AB25711A69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475017" y="2443298"/>
            <a:ext cx="1475564" cy="1271236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5" name="Прямоугольник 47124">
            <a:extLst>
              <a:ext uri="{FF2B5EF4-FFF2-40B4-BE49-F238E27FC236}">
                <a16:creationId xmlns:a16="http://schemas.microsoft.com/office/drawing/2014/main" xmlns="" id="{36B92D26-036D-4129-9F5E-47F1CC908D4C}"/>
              </a:ext>
            </a:extLst>
          </p:cNvPr>
          <p:cNvSpPr/>
          <p:nvPr/>
        </p:nvSpPr>
        <p:spPr>
          <a:xfrm>
            <a:off x="1175303" y="6141379"/>
            <a:ext cx="9794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err="1">
                <a:latin typeface="Times New Roman" panose="02020603050405020304" pitchFamily="18" charset="0"/>
              </a:rPr>
              <a:t>Справочно</a:t>
            </a:r>
            <a:r>
              <a:rPr lang="ru-RU" i="1" dirty="0">
                <a:latin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</a:rPr>
              <a:t>В 2019 году зарегистрировано  4171 обращение граждан по покусам животными,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</a:rPr>
              <a:t>                   а также зафиксированы  случаи появления диких животных в населённых пунктах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66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3"/>
            <a:ext cx="9530656" cy="185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7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E8DE99A7-8817-4D9C-AEEB-39A6EF0830A3}"/>
              </a:ext>
            </a:extLst>
          </p:cNvPr>
          <p:cNvSpPr/>
          <p:nvPr/>
        </p:nvSpPr>
        <p:spPr>
          <a:xfrm>
            <a:off x="850832" y="7146"/>
            <a:ext cx="113411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МЕРОПРИЯТИЙ («ДОРОЖНАЯ КАРТА») </a:t>
            </a:r>
          </a:p>
          <a:p>
            <a:pPr algn="ctr"/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altLang="ru-RU" sz="2000" b="1" dirty="0">
                <a:solidFill>
                  <a:srgbClr val="BF9000"/>
                </a:solidFill>
                <a:latin typeface="Times New Roman" pitchFamily="18" charset="0"/>
                <a:cs typeface="Times New Roman" pitchFamily="18" charset="0"/>
              </a:rPr>
              <a:t>ОСУЩЕСТВЛЕНИЮ ДЕЯТЕЛЬНОСТИ ПО ОБРАЩЕНИЮ С ЖИВОТНЫМИ БЕЗ ВЛАДЕЛЬЦЕВ ГОСУДАРСТВЕННОЙ</a:t>
            </a: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ВЕТЕРИНАРНОЙ СЛУЖБОЙ ТВЕРСКОЙ ОБЛАСТИ</a:t>
            </a:r>
            <a:endParaRPr lang="ru-RU" sz="20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20E274F-567A-478E-8914-87421E4A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xmlns="" id="{978B24C0-6D48-4BCD-AE45-D8CB902CBCDA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14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F6B018E8-CF76-4796-88DB-15F2BF230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091"/>
              </p:ext>
            </p:extLst>
          </p:nvPr>
        </p:nvGraphicFramePr>
        <p:xfrm>
          <a:off x="938213" y="1292844"/>
          <a:ext cx="10833485" cy="4753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774">
                  <a:extLst>
                    <a:ext uri="{9D8B030D-6E8A-4147-A177-3AD203B41FA5}">
                      <a16:colId xmlns:a16="http://schemas.microsoft.com/office/drawing/2014/main" xmlns="" val="2608117935"/>
                    </a:ext>
                  </a:extLst>
                </a:gridCol>
                <a:gridCol w="6189217">
                  <a:extLst>
                    <a:ext uri="{9D8B030D-6E8A-4147-A177-3AD203B41FA5}">
                      <a16:colId xmlns:a16="http://schemas.microsoft.com/office/drawing/2014/main" xmlns="" val="176902368"/>
                    </a:ext>
                  </a:extLst>
                </a:gridCol>
                <a:gridCol w="1757903">
                  <a:extLst>
                    <a:ext uri="{9D8B030D-6E8A-4147-A177-3AD203B41FA5}">
                      <a16:colId xmlns:a16="http://schemas.microsoft.com/office/drawing/2014/main" xmlns="" val="1450990183"/>
                    </a:ext>
                  </a:extLst>
                </a:gridCol>
                <a:gridCol w="2396591">
                  <a:extLst>
                    <a:ext uri="{9D8B030D-6E8A-4147-A177-3AD203B41FA5}">
                      <a16:colId xmlns:a16="http://schemas.microsoft.com/office/drawing/2014/main" xmlns="" val="787135390"/>
                    </a:ext>
                  </a:extLst>
                </a:gridCol>
              </a:tblGrid>
              <a:tr h="52893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939017"/>
                  </a:ext>
                </a:extLst>
              </a:tr>
              <a:tr h="2662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1029225"/>
                  </a:ext>
                </a:extLst>
              </a:tr>
              <a:tr h="52893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Внесение изменений в уставы государственных бюджетных учреждений ветеринарии </a:t>
                      </a: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до 30 сентября</a:t>
                      </a:r>
                    </a:p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2020 год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Главное управление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42230"/>
                  </a:ext>
                </a:extLst>
              </a:tr>
              <a:tr h="52893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Внесение изменений в региональный перечень государственных услуг</a:t>
                      </a: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 18 сентября</a:t>
                      </a:r>
                    </a:p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2020 год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Главное управление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6382752"/>
                  </a:ext>
                </a:extLst>
              </a:tr>
              <a:tr h="48349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Формирование государственного задания</a:t>
                      </a: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 31 декабря</a:t>
                      </a:r>
                    </a:p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2020 год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Главное управление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606416"/>
                  </a:ext>
                </a:extLst>
              </a:tr>
              <a:tr h="52893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Комплектование и обучение бригад по отлову животных без владельцев</a:t>
                      </a: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 31 октября</a:t>
                      </a:r>
                    </a:p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2020 год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Главное управление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3037273"/>
                  </a:ext>
                </a:extLst>
              </a:tr>
              <a:tr h="56735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Закупка специализированного автотранспорта для проведения отлова животных без владельцев</a:t>
                      </a: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 31 декабря</a:t>
                      </a:r>
                    </a:p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2020 год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Главное управление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7533905"/>
                  </a:ext>
                </a:extLst>
              </a:tr>
              <a:tr h="52893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Строительство приютов для животных</a:t>
                      </a: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 27 февраля</a:t>
                      </a:r>
                    </a:p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2021года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Главное управление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094247"/>
                  </a:ext>
                </a:extLst>
              </a:tr>
              <a:tr h="791601">
                <a:tc>
                  <a:txBody>
                    <a:bodyPr/>
                    <a:lstStyle/>
                    <a:p>
                      <a:pPr marL="0" marR="0" lvl="0" indent="0" algn="ctr" defTabSz="1104595" rtl="0" eaLnBrk="1" fontAlgn="base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Реализация государственных полномочий Тверской области по организации проведения мероприятий по отлову, содержанию и возврату животных без владельцев</a:t>
                      </a: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 28 февраля</a:t>
                      </a:r>
                    </a:p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2021 года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Главное управление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615" marR="946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941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32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D4BA1C80-B406-486E-8148-F05A186231EA}"/>
              </a:ext>
            </a:extLst>
          </p:cNvPr>
          <p:cNvSpPr/>
          <p:nvPr/>
        </p:nvSpPr>
        <p:spPr>
          <a:xfrm>
            <a:off x="1264119" y="341721"/>
            <a:ext cx="108000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РЕШЕНИЯ,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ПРЕДЛАГАЕМЫЕ ГЛАВНЫМ УПРАВЛЕНИЕМ</a:t>
            </a:r>
            <a:endParaRPr lang="ru-RU" sz="2000" b="1" i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224575B-EA82-4D56-85F5-D5448F4C7AB9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15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2FBE774-3912-4EAC-BA61-B631287337FC}"/>
              </a:ext>
            </a:extLst>
          </p:cNvPr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04119" y="225759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E03107E0-E83F-4F60-8F67-C931773589E7}"/>
              </a:ext>
            </a:extLst>
          </p:cNvPr>
          <p:cNvSpPr/>
          <p:nvPr/>
        </p:nvSpPr>
        <p:spPr>
          <a:xfrm>
            <a:off x="1664837" y="1313057"/>
            <a:ext cx="10399357" cy="929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</a:p>
          <a:p>
            <a:pPr algn="ctr">
              <a:lnSpc>
                <a:spcPct val="85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(Мероприятия, осуществляемые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органами местного самоуправления </a:t>
            </a:r>
          </a:p>
          <a:p>
            <a:pPr algn="ctr">
              <a:lnSpc>
                <a:spcPct val="85000"/>
              </a:lnSpc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8AB3B281-9D4C-4265-8463-FCAA7FE42B2F}"/>
              </a:ext>
            </a:extLst>
          </p:cNvPr>
          <p:cNvSpPr/>
          <p:nvPr/>
        </p:nvSpPr>
        <p:spPr>
          <a:xfrm>
            <a:off x="1213032" y="1314701"/>
            <a:ext cx="981527" cy="92167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A66E281B-5770-40DE-ACD5-0FE471780909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1703796" y="1314701"/>
            <a:ext cx="10342541" cy="109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8F52466-7C4E-42CE-9420-DAF2712A7FC7}"/>
              </a:ext>
            </a:extLst>
          </p:cNvPr>
          <p:cNvSpPr txBox="1"/>
          <p:nvPr/>
        </p:nvSpPr>
        <p:spPr>
          <a:xfrm>
            <a:off x="4569744" y="2460520"/>
            <a:ext cx="4188824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Требуется</a:t>
            </a:r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xmlns="" id="{63A97829-61C7-4069-BC1E-997AA411290D}"/>
              </a:ext>
            </a:extLst>
          </p:cNvPr>
          <p:cNvSpPr/>
          <p:nvPr/>
        </p:nvSpPr>
        <p:spPr>
          <a:xfrm rot="2402680">
            <a:off x="7359159" y="2957331"/>
            <a:ext cx="743217" cy="2312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xmlns="" id="{4EE9101F-5019-4CE7-96AD-81F1D8BC3B08}"/>
              </a:ext>
            </a:extLst>
          </p:cNvPr>
          <p:cNvSpPr/>
          <p:nvPr/>
        </p:nvSpPr>
        <p:spPr>
          <a:xfrm rot="8382606">
            <a:off x="5265303" y="2960441"/>
            <a:ext cx="679239" cy="2312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FF03AB3-0256-458C-ACAC-05C43402094F}"/>
              </a:ext>
            </a:extLst>
          </p:cNvPr>
          <p:cNvSpPr txBox="1"/>
          <p:nvPr/>
        </p:nvSpPr>
        <p:spPr>
          <a:xfrm>
            <a:off x="7441601" y="3765600"/>
            <a:ext cx="4513862" cy="121417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marL="342900" indent="-342900" defTabSz="1104595" fontAlgn="t">
              <a:lnSpc>
                <a:spcPct val="80000"/>
              </a:lnSpc>
              <a:buFontTx/>
              <a:buAutoNum type="arabicPeriod"/>
              <a:defRPr/>
            </a:pP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Осуществление закупочных процедур по определению подрядной организации по отлову</a:t>
            </a:r>
            <a:r>
              <a:rPr lang="ru-RU" sz="1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содержанию, лечению, возврату, стерилизации, маркированию животных</a:t>
            </a:r>
            <a:endParaRPr lang="ru-RU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5CCED0E-3008-41DA-BC57-B793713FC9A0}"/>
              </a:ext>
            </a:extLst>
          </p:cNvPr>
          <p:cNvSpPr txBox="1"/>
          <p:nvPr/>
        </p:nvSpPr>
        <p:spPr>
          <a:xfrm>
            <a:off x="1664837" y="3769333"/>
            <a:ext cx="5034346" cy="54938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fontAlgn="t">
              <a:lnSpc>
                <a:spcPct val="80000"/>
              </a:lnSpc>
            </a:pP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Строительство 3 приютов</a:t>
            </a:r>
          </a:p>
          <a:p>
            <a:pPr fontAlgn="t">
              <a:lnSpc>
                <a:spcPct val="80000"/>
              </a:lnSpc>
            </a:pP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приют уже построен в г. Тверь</a:t>
            </a:r>
            <a:r>
              <a:rPr lang="ru-RU" sz="1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75CEAAA-F3B3-43A5-86AB-AB869AF2A66E}"/>
              </a:ext>
            </a:extLst>
          </p:cNvPr>
          <p:cNvSpPr txBox="1"/>
          <p:nvPr/>
        </p:nvSpPr>
        <p:spPr>
          <a:xfrm>
            <a:off x="1664837" y="4395194"/>
            <a:ext cx="5034346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Обеспечение деятельности приютов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FC5B5D9-ED7E-4DD9-B8DC-226CB597F5E7}"/>
              </a:ext>
            </a:extLst>
          </p:cNvPr>
          <p:cNvSpPr/>
          <p:nvPr/>
        </p:nvSpPr>
        <p:spPr>
          <a:xfrm>
            <a:off x="1664838" y="3480341"/>
            <a:ext cx="5034346" cy="282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2C2B761-B195-4556-B161-51A00231659C}"/>
              </a:ext>
            </a:extLst>
          </p:cNvPr>
          <p:cNvSpPr/>
          <p:nvPr/>
        </p:nvSpPr>
        <p:spPr>
          <a:xfrm>
            <a:off x="7441601" y="3486793"/>
            <a:ext cx="4513862" cy="265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Правовое поле</a:t>
            </a:r>
          </a:p>
        </p:txBody>
      </p:sp>
    </p:spTree>
    <p:extLst>
      <p:ext uri="{BB962C8B-B14F-4D97-AF65-F5344CB8AC3E}">
        <p14:creationId xmlns:p14="http://schemas.microsoft.com/office/powerpoint/2010/main" val="166355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2FBE774-3912-4EAC-BA61-B631287337FC}"/>
              </a:ext>
            </a:extLst>
          </p:cNvPr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04119" y="225759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E03107E0-E83F-4F60-8F67-C931773589E7}"/>
              </a:ext>
            </a:extLst>
          </p:cNvPr>
          <p:cNvSpPr/>
          <p:nvPr/>
        </p:nvSpPr>
        <p:spPr>
          <a:xfrm>
            <a:off x="1703795" y="1128199"/>
            <a:ext cx="10399357" cy="929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</a:p>
          <a:p>
            <a:pPr algn="ctr">
              <a:lnSpc>
                <a:spcPct val="85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(Мероприятия, осуществляемые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органами местного самоуправления </a:t>
            </a:r>
          </a:p>
          <a:p>
            <a:pPr algn="ctr">
              <a:lnSpc>
                <a:spcPct val="85000"/>
              </a:lnSpc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8AB3B281-9D4C-4265-8463-FCAA7FE42B2F}"/>
              </a:ext>
            </a:extLst>
          </p:cNvPr>
          <p:cNvSpPr/>
          <p:nvPr/>
        </p:nvSpPr>
        <p:spPr>
          <a:xfrm>
            <a:off x="1213030" y="1132101"/>
            <a:ext cx="981527" cy="92167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A66E281B-5770-40DE-ACD5-0FE471780909}"/>
              </a:ext>
            </a:extLst>
          </p:cNvPr>
          <p:cNvCxnSpPr>
            <a:cxnSpLocks/>
          </p:cNvCxnSpPr>
          <p:nvPr/>
        </p:nvCxnSpPr>
        <p:spPr>
          <a:xfrm>
            <a:off x="1703796" y="1130970"/>
            <a:ext cx="10342541" cy="109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C6B6CAC-2D8D-4181-9CA9-E92177753A7B}"/>
              </a:ext>
            </a:extLst>
          </p:cNvPr>
          <p:cNvSpPr/>
          <p:nvPr/>
        </p:nvSpPr>
        <p:spPr>
          <a:xfrm>
            <a:off x="1084996" y="246211"/>
            <a:ext cx="108000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РЕШЕНИЯ,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ПРЕДЛАГАЕМЫЕ ГЛАВНЫМ УПРАВЛЕНИЕМ          </a:t>
            </a:r>
            <a:r>
              <a:rPr lang="ru-RU" sz="2000" b="1" i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2000" b="1" i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82D797-6921-4DB0-9427-DC21B6284C83}"/>
              </a:ext>
            </a:extLst>
          </p:cNvPr>
          <p:cNvSpPr txBox="1"/>
          <p:nvPr/>
        </p:nvSpPr>
        <p:spPr>
          <a:xfrm>
            <a:off x="2261671" y="2008321"/>
            <a:ext cx="880381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Предложения по финансовому обеспечению мероприятий</a:t>
            </a:r>
          </a:p>
        </p:txBody>
      </p:sp>
      <p:graphicFrame>
        <p:nvGraphicFramePr>
          <p:cNvPr id="12" name="Таблица 17">
            <a:extLst>
              <a:ext uri="{FF2B5EF4-FFF2-40B4-BE49-F238E27FC236}">
                <a16:creationId xmlns:a16="http://schemas.microsoft.com/office/drawing/2014/main" xmlns="" id="{A7B41E52-762B-4843-AA80-E9290EA49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63425"/>
              </p:ext>
            </p:extLst>
          </p:nvPr>
        </p:nvGraphicFramePr>
        <p:xfrm>
          <a:off x="1063998" y="2350660"/>
          <a:ext cx="10982339" cy="385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9">
                  <a:extLst>
                    <a:ext uri="{9D8B030D-6E8A-4147-A177-3AD203B41FA5}">
                      <a16:colId xmlns:a16="http://schemas.microsoft.com/office/drawing/2014/main" xmlns="" val="3586209307"/>
                    </a:ext>
                  </a:extLst>
                </a:gridCol>
                <a:gridCol w="2805992">
                  <a:extLst>
                    <a:ext uri="{9D8B030D-6E8A-4147-A177-3AD203B41FA5}">
                      <a16:colId xmlns:a16="http://schemas.microsoft.com/office/drawing/2014/main" xmlns="" val="530283060"/>
                    </a:ext>
                  </a:extLst>
                </a:gridCol>
                <a:gridCol w="1588169">
                  <a:extLst>
                    <a:ext uri="{9D8B030D-6E8A-4147-A177-3AD203B41FA5}">
                      <a16:colId xmlns:a16="http://schemas.microsoft.com/office/drawing/2014/main" xmlns="" val="1728255642"/>
                    </a:ext>
                  </a:extLst>
                </a:gridCol>
                <a:gridCol w="2781225">
                  <a:extLst>
                    <a:ext uri="{9D8B030D-6E8A-4147-A177-3AD203B41FA5}">
                      <a16:colId xmlns:a16="http://schemas.microsoft.com/office/drawing/2014/main" xmlns="" val="3426359807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xmlns="" val="1276249270"/>
                    </a:ext>
                  </a:extLst>
                </a:gridCol>
                <a:gridCol w="1562163">
                  <a:extLst>
                    <a:ext uri="{9D8B030D-6E8A-4147-A177-3AD203B41FA5}">
                      <a16:colId xmlns:a16="http://schemas.microsoft.com/office/drawing/2014/main" xmlns="" val="2758675357"/>
                    </a:ext>
                  </a:extLst>
                </a:gridCol>
              </a:tblGrid>
              <a:tr h="660988"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Планируемые  расходы,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Предложение по обеспечению реализации мероприятия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Эффективность предложений, </a:t>
                      </a:r>
                    </a:p>
                    <a:p>
                      <a:pPr marL="0" marR="0" lvl="0" indent="0" algn="ctr" defTabSz="1104595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с учетом предложений, </a:t>
                      </a:r>
                    </a:p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7662037"/>
                  </a:ext>
                </a:extLst>
              </a:tr>
              <a:tr h="364408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699303"/>
                  </a:ext>
                </a:extLst>
              </a:tr>
              <a:tr h="443076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4595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деятельности приютов 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Выделение субсидий</a:t>
                      </a:r>
                    </a:p>
                    <a:p>
                      <a:pPr marL="0" marR="0" lvl="0" indent="0" algn="ctr" defTabSz="1104595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(постоянная основа)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5361872"/>
                  </a:ext>
                </a:extLst>
              </a:tr>
              <a:tr h="528392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ru-RU" sz="1800" b="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Отлов и содержание животных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Выделение субвенций,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 средства предусмотрены в бюджете на 2020-2022 годы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(постоянная основа)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9835192"/>
                  </a:ext>
                </a:extLst>
              </a:tr>
              <a:tr h="60998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3 приютов </a:t>
                      </a:r>
                      <a:r>
                        <a:rPr lang="ru-RU" sz="1800" b="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70000"/>
                        </a:lnSpc>
                      </a:pPr>
                      <a:r>
                        <a:rPr lang="ru-RU" sz="1800" b="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(в г. Твери приют имеется)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Выделение субсидий</a:t>
                      </a:r>
                    </a:p>
                    <a:p>
                      <a:pPr marL="0" marR="0" lvl="0" indent="0" algn="ctr" defTabSz="1104595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(разовое мероприятие)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1934312"/>
                  </a:ext>
                </a:extLst>
              </a:tr>
              <a:tr h="364408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2613540"/>
                  </a:ext>
                </a:extLst>
              </a:tr>
            </a:tbl>
          </a:graphicData>
        </a:graphic>
      </p:graphicFrame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xmlns="" id="{A23C45BE-40DE-412C-A9C5-E5F880046915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16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3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3"/>
            <a:ext cx="9530656" cy="185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7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E8DE99A7-8817-4D9C-AEEB-39A6EF0830A3}"/>
              </a:ext>
            </a:extLst>
          </p:cNvPr>
          <p:cNvSpPr/>
          <p:nvPr/>
        </p:nvSpPr>
        <p:spPr>
          <a:xfrm>
            <a:off x="1174437" y="110908"/>
            <a:ext cx="108000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МЕРОПРИЯТИЙ («ДОРОЖНАЯ КАРТА») </a:t>
            </a:r>
          </a:p>
          <a:p>
            <a:pPr algn="ctr"/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altLang="ru-RU" sz="2000" b="1" dirty="0">
                <a:solidFill>
                  <a:srgbClr val="BF9000"/>
                </a:solidFill>
                <a:latin typeface="Times New Roman" pitchFamily="18" charset="0"/>
                <a:cs typeface="Times New Roman" pitchFamily="18" charset="0"/>
              </a:rPr>
              <a:t>ОСУЩЕСТВЛЕНИЮ ДЕЯТЕЛЬНОСТИ ПО ОБРАЩЕНИЮ С ЖИВОТНЫМИ БЕЗ ВЛАДЕЛЬЦЕВ </a:t>
            </a: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ОРГАНАМИ МЕСТНОГО САМОУПРАВЛЕНИЯ ТВЕРСКОЙ ОБЛАСТИ</a:t>
            </a:r>
            <a:endParaRPr lang="ru-RU" sz="20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20E274F-567A-478E-8914-87421E4A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xmlns="" id="{978B24C0-6D48-4BCD-AE45-D8CB902CBCDA}"/>
              </a:ext>
            </a:extLst>
          </p:cNvPr>
          <p:cNvSpPr txBox="1">
            <a:spLocks/>
          </p:cNvSpPr>
          <p:nvPr/>
        </p:nvSpPr>
        <p:spPr bwMode="auto">
          <a:xfrm>
            <a:off x="9110663" y="631243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17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F6B018E8-CF76-4796-88DB-15F2BF230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55701"/>
              </p:ext>
            </p:extLst>
          </p:nvPr>
        </p:nvGraphicFramePr>
        <p:xfrm>
          <a:off x="938213" y="1114395"/>
          <a:ext cx="11017251" cy="5319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082">
                  <a:extLst>
                    <a:ext uri="{9D8B030D-6E8A-4147-A177-3AD203B41FA5}">
                      <a16:colId xmlns:a16="http://schemas.microsoft.com/office/drawing/2014/main" xmlns="" val="2608117935"/>
                    </a:ext>
                  </a:extLst>
                </a:gridCol>
                <a:gridCol w="6505922">
                  <a:extLst>
                    <a:ext uri="{9D8B030D-6E8A-4147-A177-3AD203B41FA5}">
                      <a16:colId xmlns:a16="http://schemas.microsoft.com/office/drawing/2014/main" xmlns="" val="176902368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xmlns="" val="1450990183"/>
                    </a:ext>
                  </a:extLst>
                </a:gridCol>
                <a:gridCol w="2680835">
                  <a:extLst>
                    <a:ext uri="{9D8B030D-6E8A-4147-A177-3AD203B41FA5}">
                      <a16:colId xmlns:a16="http://schemas.microsoft.com/office/drawing/2014/main" xmlns="" val="787135390"/>
                    </a:ext>
                  </a:extLst>
                </a:gridCol>
              </a:tblGrid>
              <a:tr h="39182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939017"/>
                  </a:ext>
                </a:extLst>
              </a:tr>
              <a:tr h="19724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1029225"/>
                  </a:ext>
                </a:extLst>
              </a:tr>
              <a:tr h="14184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 объема субвенций, необходимых для исполнения органами МО ТО, передаваемых государственных полномочий Тверской области по организации проведения мероприятий по осуществлению деятельности обращения с животными без владельцев на 2021 год и плановый период 2022-2023 года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Сентябрь 2020 года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8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Главное управление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42230"/>
                  </a:ext>
                </a:extLst>
              </a:tr>
              <a:tr h="47281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 земельных участков и выделение их под строительство приюта для животных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Октябрь 2020 года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МО, Главное управление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6382752"/>
                  </a:ext>
                </a:extLst>
              </a:tr>
              <a:tr h="7092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 объема работ и необходимых денежных средств для проведения мероприятий по строительству приютов для животных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2020год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Главное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606416"/>
                  </a:ext>
                </a:extLst>
              </a:tr>
              <a:tr h="39182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приютов для животных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 квартал  2021года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6846489"/>
                  </a:ext>
                </a:extLst>
              </a:tr>
              <a:tr h="58639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Введение в эксплуатацию приютов для животных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 квартал 2021года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3037273"/>
                  </a:ext>
                </a:extLst>
              </a:tr>
              <a:tr h="94562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муниципальными образованиями Тверской области переданных государственных полномочий Тверской области по организации проведения мероприятий по отлову, содержанию и возврату животных без владельцев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solidFill>
                            <a:srgbClr val="2D2D2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I-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 квартал 2021 года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191" marR="74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753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8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3"/>
            <a:ext cx="9530656" cy="185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7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59070B61-76C2-4609-97FA-9D94414672AB}"/>
              </a:ext>
            </a:extLst>
          </p:cNvPr>
          <p:cNvSpPr/>
          <p:nvPr/>
        </p:nvSpPr>
        <p:spPr>
          <a:xfrm>
            <a:off x="1264119" y="341721"/>
            <a:ext cx="10800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РЕШЕНИЯ НА ПЕРЕХОДНЫЙ ПЕРИОД</a:t>
            </a:r>
            <a:endParaRPr lang="ru-RU" sz="20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067129BE-FBC5-466D-BCD7-78661069BC85}"/>
              </a:ext>
            </a:extLst>
          </p:cNvPr>
          <p:cNvSpPr/>
          <p:nvPr/>
        </p:nvSpPr>
        <p:spPr>
          <a:xfrm>
            <a:off x="1971186" y="3545941"/>
            <a:ext cx="10093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DAB369C4-558F-4EED-9906-4CE01A2DD7CA}"/>
              </a:ext>
            </a:extLst>
          </p:cNvPr>
          <p:cNvSpPr/>
          <p:nvPr/>
        </p:nvSpPr>
        <p:spPr>
          <a:xfrm>
            <a:off x="1441990" y="1604929"/>
            <a:ext cx="102973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Переходный период 2020 год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6545522-9F77-48E5-B64B-40005969B17D}"/>
              </a:ext>
            </a:extLst>
          </p:cNvPr>
          <p:cNvSpPr txBox="1"/>
          <p:nvPr/>
        </p:nvSpPr>
        <p:spPr>
          <a:xfrm>
            <a:off x="1790964" y="2169577"/>
            <a:ext cx="1003816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Наделение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органов местного самоуправления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государственными полномочиями по обращению с животными без владельцев в части 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отлова, содержания, лечения, возврата животных.</a:t>
            </a:r>
          </a:p>
          <a:p>
            <a:pPr marL="457200" indent="-457200">
              <a:buAutoNum type="arabicPeriod"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государственными бюджетными учреждениями ветеринарии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мероприятий по обращению с животными без владельцев в части стерилизации, маркирования животных.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xmlns="" id="{7882C09A-2FCD-41A3-8E72-3D36355C4E5D}"/>
              </a:ext>
            </a:extLst>
          </p:cNvPr>
          <p:cNvSpPr/>
          <p:nvPr/>
        </p:nvSpPr>
        <p:spPr>
          <a:xfrm>
            <a:off x="1001633" y="1593572"/>
            <a:ext cx="704678" cy="704202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xmlns="" id="{37404A3A-13F0-4DA3-9400-5CC218D72882}"/>
              </a:ext>
            </a:extLst>
          </p:cNvPr>
          <p:cNvCxnSpPr>
            <a:cxnSpLocks/>
          </p:cNvCxnSpPr>
          <p:nvPr/>
        </p:nvCxnSpPr>
        <p:spPr>
          <a:xfrm>
            <a:off x="1265954" y="1607112"/>
            <a:ext cx="1047337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209268C0-E8DA-40F5-B321-49E63071F498}"/>
              </a:ext>
            </a:extLst>
          </p:cNvPr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04119" y="225759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xmlns="" id="{56DAB4A3-38C2-4D1D-A939-D6BC4F20F2B8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18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D8B87C-D30F-4E4B-A1A8-81CE2B6BCF33}"/>
              </a:ext>
            </a:extLst>
          </p:cNvPr>
          <p:cNvSpPr txBox="1"/>
          <p:nvPr/>
        </p:nvSpPr>
        <p:spPr>
          <a:xfrm>
            <a:off x="1706311" y="4778371"/>
            <a:ext cx="9930632" cy="369332"/>
          </a:xfrm>
          <a:prstGeom prst="rect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бюджете на 2020 год предусмотрено </a:t>
            </a:r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8,6 млн рублей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A9B01E2-9655-42EE-A413-42585B6FBD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89" y="4478788"/>
            <a:ext cx="686150" cy="8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9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4138" y="5029200"/>
            <a:ext cx="9529762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199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199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199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867" dirty="0">
              <a:latin typeface="+mn-lt"/>
              <a:cs typeface="+mn-cs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5613" y="657225"/>
            <a:ext cx="91503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667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73088" y="657225"/>
            <a:ext cx="10799762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10000"/>
              </a:spcBef>
              <a:spcAft>
                <a:spcPct val="10000"/>
              </a:spcAft>
              <a:defRPr/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  <a:cs typeface="+mn-cs"/>
              </a:rPr>
              <a:t> </a:t>
            </a:r>
          </a:p>
          <a:p>
            <a:pPr fontAlgn="auto">
              <a:spcBef>
                <a:spcPct val="10000"/>
              </a:spcBef>
              <a:spcAft>
                <a:spcPct val="10000"/>
              </a:spcAft>
              <a:buFontTx/>
              <a:buChar char="-"/>
              <a:defRPr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  <a:cs typeface="+mn-cs"/>
            </a:endParaRPr>
          </a:p>
          <a:p>
            <a:pPr fontAlgn="auto">
              <a:spcBef>
                <a:spcPct val="10000"/>
              </a:spcBef>
              <a:spcAft>
                <a:spcPct val="10000"/>
              </a:spcAft>
              <a:defRPr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  <a:cs typeface="+mn-cs"/>
            </a:endParaRPr>
          </a:p>
          <a:p>
            <a:pPr fontAlgn="auto">
              <a:spcBef>
                <a:spcPct val="10000"/>
              </a:spcBef>
              <a:spcAft>
                <a:spcPct val="10000"/>
              </a:spcAft>
              <a:buFontTx/>
              <a:buChar char="-"/>
              <a:defRPr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  <a:cs typeface="+mn-cs"/>
            </a:endParaRPr>
          </a:p>
          <a:p>
            <a:pPr fontAlgn="auto">
              <a:spcBef>
                <a:spcPct val="10000"/>
              </a:spcBef>
              <a:spcAft>
                <a:spcPct val="10000"/>
              </a:spcAft>
              <a:defRPr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28676" name="Rectangle 1"/>
          <p:cNvSpPr>
            <a:spLocks noChangeArrowheads="1"/>
          </p:cNvSpPr>
          <p:nvPr/>
        </p:nvSpPr>
        <p:spPr bwMode="auto">
          <a:xfrm>
            <a:off x="0" y="-1144588"/>
            <a:ext cx="8509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 anchor="ctr">
            <a:spAutoFit/>
          </a:bodyPr>
          <a:lstStyle/>
          <a:p>
            <a:pPr indent="598488" defTabSz="1217613"/>
            <a:endParaRPr lang="ru-RU" sz="800"/>
          </a:p>
          <a:p>
            <a:pPr indent="598488" defTabSz="1217613" eaLnBrk="0" hangingPunct="0"/>
            <a:endParaRPr lang="ru-RU" sz="2400"/>
          </a:p>
        </p:txBody>
      </p:sp>
      <p:pic>
        <p:nvPicPr>
          <p:cNvPr id="28678" name="Рисунок 4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04800" y="225425"/>
            <a:ext cx="719138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Rectangle 3"/>
          <p:cNvSpPr txBox="1">
            <a:spLocks noChangeArrowheads="1"/>
          </p:cNvSpPr>
          <p:nvPr/>
        </p:nvSpPr>
        <p:spPr bwMode="auto">
          <a:xfrm>
            <a:off x="1263650" y="80963"/>
            <a:ext cx="109283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altLang="ru-RU" sz="2000" b="1" dirty="0">
                <a:solidFill>
                  <a:srgbClr val="BF9000"/>
                </a:solidFill>
                <a:latin typeface="Times New Roman" pitchFamily="18" charset="0"/>
                <a:cs typeface="Times New Roman" pitchFamily="18" charset="0"/>
              </a:rPr>
              <a:t>СУБВЕНЦИИ МЕСТНЫМ БЮДЖЕТАМ НА ОСУЩЕСТВЛЕНИЕ </a:t>
            </a:r>
          </a:p>
          <a:p>
            <a:pPr algn="ctr"/>
            <a:r>
              <a:rPr lang="ru-RU" altLang="ru-RU" sz="2000" b="1" dirty="0">
                <a:solidFill>
                  <a:srgbClr val="BF9000"/>
                </a:solidFill>
                <a:latin typeface="Times New Roman" pitchFamily="18" charset="0"/>
                <a:cs typeface="Times New Roman" pitchFamily="18" charset="0"/>
              </a:rPr>
              <a:t>ГОСУДАРСТВЕННЫХ ПОЛНОМОЧИЙ НА ПЕРЕХОДНЫЙ ПЕРИОД</a:t>
            </a:r>
            <a:endParaRPr lang="ru-RU" sz="2000" b="1" dirty="0">
              <a:solidFill>
                <a:srgbClr val="BF9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94326"/>
              </p:ext>
            </p:extLst>
          </p:nvPr>
        </p:nvGraphicFramePr>
        <p:xfrm>
          <a:off x="1725613" y="1408113"/>
          <a:ext cx="9428026" cy="507277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77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29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30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77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62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473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410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b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Муниципальные образования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</a:t>
                      </a:r>
                      <a:b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животных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</a:p>
                    <a:p>
                      <a:pPr algn="ctr" fontAlgn="ctr"/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Муниципальные образования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</a:t>
                      </a:r>
                      <a:b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животных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680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 НА 2020 год, в том числе:  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1143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8 577,6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1 414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Конаковский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1304,2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215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Бологовский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182,0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г. Тверь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1073,7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177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Калязинский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182,0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Калининский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691,5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114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Кимрский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182,0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Вышневолоцкий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673,3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Лихославльский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182,0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г. Торжок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321,5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Спировский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182,0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Торопецкий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273,0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Старицкий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182,0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г. Кимры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242,6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ЗАТО «Озерный»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182,0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Удомельский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212,3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Рамешковский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169,9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Кувшиновский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200,2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Торжокский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163,8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Нелидовский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182,0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Сонковский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157,7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Осташковский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182,0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151,7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</a:rPr>
                        <a:t>Бежецкий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182,0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Ржев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139,5</a:t>
                      </a:r>
                    </a:p>
                  </a:txBody>
                  <a:tcPr marL="9525" marR="11430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3DC0CDCD-A26B-4205-9CED-FF39AE8BCD1F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19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47375" y="151538"/>
            <a:ext cx="950436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ПРАВОВЫЕ</a:t>
            </a:r>
            <a:r>
              <a:rPr lang="ru-RU" sz="2133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ОСНОВАНИЯ</a:t>
            </a:r>
            <a:endParaRPr lang="en-US" sz="2133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Прямоугольник 13"/>
          <p:cNvSpPr>
            <a:spLocks noChangeArrowheads="1"/>
          </p:cNvSpPr>
          <p:nvPr/>
        </p:nvSpPr>
        <p:spPr bwMode="auto">
          <a:xfrm>
            <a:off x="2941638" y="3057525"/>
            <a:ext cx="704215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>
              <a:latin typeface="Calibri" pitchFamily="34" charset="0"/>
            </a:endParaRPr>
          </a:p>
        </p:txBody>
      </p:sp>
      <p:sp>
        <p:nvSpPr>
          <p:cNvPr id="16387" name="Прямоугольник 12"/>
          <p:cNvSpPr>
            <a:spLocks noChangeArrowheads="1"/>
          </p:cNvSpPr>
          <p:nvPr/>
        </p:nvSpPr>
        <p:spPr bwMode="auto">
          <a:xfrm>
            <a:off x="2817813" y="622300"/>
            <a:ext cx="6862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Прямоугольник 13"/>
          <p:cNvSpPr>
            <a:spLocks noChangeArrowheads="1"/>
          </p:cNvSpPr>
          <p:nvPr/>
        </p:nvSpPr>
        <p:spPr bwMode="auto">
          <a:xfrm>
            <a:off x="2817813" y="1738313"/>
            <a:ext cx="71659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>
              <a:latin typeface="Calibri" pitchFamily="34" charset="0"/>
            </a:endParaRPr>
          </a:p>
        </p:txBody>
      </p:sp>
      <p:sp>
        <p:nvSpPr>
          <p:cNvPr id="16389" name="Прямоугольник 13"/>
          <p:cNvSpPr>
            <a:spLocks noChangeArrowheads="1"/>
          </p:cNvSpPr>
          <p:nvPr/>
        </p:nvSpPr>
        <p:spPr bwMode="auto">
          <a:xfrm>
            <a:off x="2314575" y="3057525"/>
            <a:ext cx="8428038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>
              <a:latin typeface="Calibri" pitchFamily="34" charset="0"/>
            </a:endParaRPr>
          </a:p>
        </p:txBody>
      </p:sp>
      <p:sp>
        <p:nvSpPr>
          <p:cNvPr id="16390" name="Прямоугольник 13"/>
          <p:cNvSpPr>
            <a:spLocks noChangeArrowheads="1"/>
          </p:cNvSpPr>
          <p:nvPr/>
        </p:nvSpPr>
        <p:spPr bwMode="auto">
          <a:xfrm>
            <a:off x="2297113" y="1700213"/>
            <a:ext cx="85756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>
              <a:latin typeface="Calibri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664573" y="1151038"/>
            <a:ext cx="9271837" cy="3377419"/>
          </a:xfrm>
          <a:prstGeom prst="roundRect">
            <a:avLst/>
          </a:prstGeom>
          <a:solidFill>
            <a:srgbClr val="E2F0D9"/>
          </a:solidFill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just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закон от 06.10.1999  № 184-ФЗ «Об общих принципах организации законодательных (представительных) и исполнительных органов государственной власти субъектов Российской Федерации»</a:t>
            </a:r>
          </a:p>
          <a:p>
            <a:pPr marL="342900" indent="-342900" algn="just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закон от 27.12.2018 № 498-ФЗ «Об ответственном обращении с животными и о внесении изменений в отдельные законодательные акты  Российской Федерации» (статья 23)</a:t>
            </a:r>
          </a:p>
          <a:p>
            <a:pPr marL="342900" indent="-342900" algn="just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Правительства Российской Федерации от 10.09.2019 № 1180 «Об утверждении методических указаний по осуществлению деятельности по обращению с животными без владельцев»</a:t>
            </a:r>
          </a:p>
        </p:txBody>
      </p:sp>
      <p:sp>
        <p:nvSpPr>
          <p:cNvPr id="16392" name="TextBox 6"/>
          <p:cNvSpPr txBox="1">
            <a:spLocks noChangeArrowheads="1"/>
          </p:cNvSpPr>
          <p:nvPr/>
        </p:nvSpPr>
        <p:spPr bwMode="auto">
          <a:xfrm>
            <a:off x="880223" y="4238637"/>
            <a:ext cx="1766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Цель</a:t>
            </a:r>
          </a:p>
        </p:txBody>
      </p:sp>
      <p:sp>
        <p:nvSpPr>
          <p:cNvPr id="16393" name="TextBox 18"/>
          <p:cNvSpPr txBox="1">
            <a:spLocks noChangeArrowheads="1"/>
          </p:cNvSpPr>
          <p:nvPr/>
        </p:nvSpPr>
        <p:spPr bwMode="auto">
          <a:xfrm>
            <a:off x="860428" y="1894625"/>
            <a:ext cx="17684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Правовые основания</a:t>
            </a:r>
          </a:p>
        </p:txBody>
      </p:sp>
      <p:sp>
        <p:nvSpPr>
          <p:cNvPr id="16394" name="Номер слайда 1"/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2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5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Скругленный прямоугольник 20"/>
          <p:cNvSpPr/>
          <p:nvPr/>
        </p:nvSpPr>
        <p:spPr>
          <a:xfrm>
            <a:off x="2664573" y="4625975"/>
            <a:ext cx="9341690" cy="1694600"/>
          </a:xfrm>
          <a:prstGeom prst="roundRect">
            <a:avLst/>
          </a:prstGeom>
          <a:solidFill>
            <a:srgbClr val="FEEEC8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качества жизни, прав и законных интересов граждан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регулирования и снижения численности животных без владельцев наиболее безопасными способами и гуманными методами для животных, исходя из необходимости сохранения жизни и здоровья животным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единительная линия 19"/>
          <p:cNvCxnSpPr>
            <a:cxnSpLocks/>
          </p:cNvCxnSpPr>
          <p:nvPr/>
        </p:nvCxnSpPr>
        <p:spPr>
          <a:xfrm flipV="1">
            <a:off x="2557463" y="1151040"/>
            <a:ext cx="0" cy="5108869"/>
          </a:xfrm>
          <a:prstGeom prst="line">
            <a:avLst/>
          </a:prstGeom>
          <a:noFill/>
          <a:ln w="19050" cap="flat" cmpd="sng" algn="ctr">
            <a:solidFill>
              <a:srgbClr val="D5A75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4138" y="5029200"/>
            <a:ext cx="9529762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199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199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199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867" dirty="0">
              <a:latin typeface="+mn-lt"/>
              <a:cs typeface="+mn-cs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5613" y="657225"/>
            <a:ext cx="91503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667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73088" y="657225"/>
            <a:ext cx="10799762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10000"/>
              </a:spcBef>
              <a:spcAft>
                <a:spcPct val="10000"/>
              </a:spcAft>
              <a:defRPr/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  <a:cs typeface="+mn-cs"/>
              </a:rPr>
              <a:t> </a:t>
            </a:r>
          </a:p>
          <a:p>
            <a:pPr fontAlgn="auto">
              <a:spcBef>
                <a:spcPct val="10000"/>
              </a:spcBef>
              <a:spcAft>
                <a:spcPct val="10000"/>
              </a:spcAft>
              <a:buFontTx/>
              <a:buChar char="-"/>
              <a:defRPr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  <a:cs typeface="+mn-cs"/>
            </a:endParaRPr>
          </a:p>
          <a:p>
            <a:pPr fontAlgn="auto">
              <a:spcBef>
                <a:spcPct val="10000"/>
              </a:spcBef>
              <a:spcAft>
                <a:spcPct val="10000"/>
              </a:spcAft>
              <a:defRPr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  <a:cs typeface="+mn-cs"/>
            </a:endParaRPr>
          </a:p>
          <a:p>
            <a:pPr fontAlgn="auto">
              <a:spcBef>
                <a:spcPct val="10000"/>
              </a:spcBef>
              <a:spcAft>
                <a:spcPct val="10000"/>
              </a:spcAft>
              <a:buFontTx/>
              <a:buChar char="-"/>
              <a:defRPr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  <a:cs typeface="+mn-cs"/>
            </a:endParaRPr>
          </a:p>
          <a:p>
            <a:pPr fontAlgn="auto">
              <a:spcBef>
                <a:spcPct val="10000"/>
              </a:spcBef>
              <a:spcAft>
                <a:spcPct val="10000"/>
              </a:spcAft>
              <a:defRPr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0" y="-1144588"/>
            <a:ext cx="8509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 anchor="ctr">
            <a:spAutoFit/>
          </a:bodyPr>
          <a:lstStyle/>
          <a:p>
            <a:pPr indent="598488" defTabSz="1217613"/>
            <a:endParaRPr lang="ru-RU" sz="800"/>
          </a:p>
          <a:p>
            <a:pPr indent="598488" defTabSz="1217613" eaLnBrk="0" hangingPunct="0"/>
            <a:endParaRPr lang="ru-RU" sz="2400"/>
          </a:p>
        </p:txBody>
      </p:sp>
      <p:pic>
        <p:nvPicPr>
          <p:cNvPr id="30726" name="Рисунок 4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04800" y="225425"/>
            <a:ext cx="719138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3"/>
          <p:cNvSpPr txBox="1">
            <a:spLocks noChangeArrowheads="1"/>
          </p:cNvSpPr>
          <p:nvPr/>
        </p:nvSpPr>
        <p:spPr bwMode="auto">
          <a:xfrm>
            <a:off x="1292226" y="153193"/>
            <a:ext cx="109283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altLang="ru-RU" sz="2000" b="1" dirty="0">
                <a:solidFill>
                  <a:srgbClr val="BF9000"/>
                </a:solidFill>
                <a:latin typeface="Times New Roman" pitchFamily="18" charset="0"/>
                <a:cs typeface="Times New Roman" pitchFamily="18" charset="0"/>
              </a:rPr>
              <a:t>СУБВЕНЦИИ МЕСТНЫМ БЮДЖЕТАМ НА ОСУЩЕСТВЛЕНИЕ </a:t>
            </a:r>
          </a:p>
          <a:p>
            <a:pPr algn="ctr"/>
            <a:r>
              <a:rPr lang="ru-RU" altLang="ru-RU" sz="2000" b="1" dirty="0">
                <a:solidFill>
                  <a:srgbClr val="BF9000"/>
                </a:solidFill>
                <a:latin typeface="Times New Roman" pitchFamily="18" charset="0"/>
                <a:cs typeface="Times New Roman" pitchFamily="18" charset="0"/>
              </a:rPr>
              <a:t>ГОСУДАРСТВЕННЫХ ПОЛНОМОЧИЙ НА ПЕРЕХОДНЫЙ ПЕРИОД </a:t>
            </a:r>
          </a:p>
          <a:p>
            <a:pPr algn="r"/>
            <a:r>
              <a:rPr lang="ru-RU" altLang="ru-RU" sz="2000" b="1" i="1" dirty="0">
                <a:solidFill>
                  <a:srgbClr val="BF9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2000" b="1" i="1" dirty="0">
              <a:solidFill>
                <a:srgbClr val="BF9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839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48887"/>
              </p:ext>
            </p:extLst>
          </p:nvPr>
        </p:nvGraphicFramePr>
        <p:xfrm>
          <a:off x="1717676" y="1463039"/>
          <a:ext cx="9158287" cy="4458789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8506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п/п</a:t>
                      </a:r>
                      <a:b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Муниципальные образования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Сумма,</a:t>
                      </a:r>
                      <a:b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тыс. руб.</a:t>
                      </a:r>
                    </a:p>
                  </a:txBody>
                  <a:tcPr marL="9525" marR="9525" marT="952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животных</a:t>
                      </a:r>
                    </a:p>
                  </a:txBody>
                  <a:tcPr marL="9525" marR="9525" marT="952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п/п</a:t>
                      </a:r>
                      <a:b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Муниципальные образования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Сумма,</a:t>
                      </a:r>
                      <a:b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тыс. руб.</a:t>
                      </a:r>
                    </a:p>
                  </a:txBody>
                  <a:tcPr marL="9525" marR="9525" marT="952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животных</a:t>
                      </a:r>
                    </a:p>
                  </a:txBody>
                  <a:tcPr marL="9525" marR="9525" marT="952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Фировский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127,4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Андреапольский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42,5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Западнодвинский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121,3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35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Бельский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30,3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27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Максатихинский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121,3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36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Жарковский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30,3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Пеновский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84,9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37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Ржевский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30,3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29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Краснохолмский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72,8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Кесовогорский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24,3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Весьегонский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60,7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39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Лесной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24,3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Зубцовский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60,7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40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Сандовский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18,2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32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Селижаровский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60,7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41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Оленинский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12,1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33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Молоковский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48,5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ЗАТО «Солнечный»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12,1</a:t>
                      </a:r>
                    </a:p>
                  </a:txBody>
                  <a:tcPr marL="9525" marR="114300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040B24C-D7B7-4C1B-8A86-384030DA5C84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20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D4BA1C80-B406-486E-8148-F05A186231EA}"/>
              </a:ext>
            </a:extLst>
          </p:cNvPr>
          <p:cNvSpPr/>
          <p:nvPr/>
        </p:nvSpPr>
        <p:spPr>
          <a:xfrm>
            <a:off x="938213" y="281356"/>
            <a:ext cx="11036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 РЕАЛИЗАЦИИ В СУБЪЕКТАХ РФ</a:t>
            </a:r>
            <a:endParaRPr lang="ru-RU" sz="20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20E73A2-5299-471C-919B-3119A51BB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D8E7C7C-CAD1-4363-B49F-E9D8AD220F53}"/>
              </a:ext>
            </a:extLst>
          </p:cNvPr>
          <p:cNvSpPr/>
          <p:nvPr/>
        </p:nvSpPr>
        <p:spPr>
          <a:xfrm>
            <a:off x="1307677" y="1025292"/>
            <a:ext cx="10297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Отловленные животные выпускаются в естественную среду обитания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15AAB63-5E82-427A-9460-8FD86469A825}"/>
              </a:ext>
            </a:extLst>
          </p:cNvPr>
          <p:cNvSpPr/>
          <p:nvPr/>
        </p:nvSpPr>
        <p:spPr>
          <a:xfrm>
            <a:off x="1693722" y="3940868"/>
            <a:ext cx="9525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Отловленные животные пожизненно содержатся в приютах </a:t>
            </a:r>
          </a:p>
          <a:p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(г. Москва, г. Санкт-Петербург)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xmlns="" id="{A0A0DD40-D382-4976-B52A-E4C7620C2914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21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DC59983-B4A9-46AF-B8F2-FC3002197C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/>
          <a:stretch/>
        </p:blipFill>
        <p:spPr>
          <a:xfrm>
            <a:off x="1535694" y="1413534"/>
            <a:ext cx="3614962" cy="2527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FF9C49A7-8C44-48C9-AA97-F5E7E21B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2" y="4437310"/>
            <a:ext cx="3398356" cy="22667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2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D4BA1C80-B406-486E-8148-F05A186231EA}"/>
              </a:ext>
            </a:extLst>
          </p:cNvPr>
          <p:cNvSpPr/>
          <p:nvPr/>
        </p:nvSpPr>
        <p:spPr>
          <a:xfrm>
            <a:off x="938213" y="281356"/>
            <a:ext cx="11036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РИСКИ, ВОЗНИКАЮЩИЕ ПРИ ОСУЩЕСТВЛЕНИИ ДЕ</a:t>
            </a:r>
            <a:r>
              <a:rPr lang="ru-RU" altLang="ru-RU" sz="2000" b="1" dirty="0">
                <a:solidFill>
                  <a:srgbClr val="BF9000"/>
                </a:solidFill>
                <a:latin typeface="Times New Roman" pitchFamily="18" charset="0"/>
                <a:cs typeface="Times New Roman" pitchFamily="18" charset="0"/>
              </a:rPr>
              <a:t>ЯТЕЛЬНОСТИ </a:t>
            </a:r>
          </a:p>
          <a:p>
            <a:pPr algn="ctr"/>
            <a:r>
              <a:rPr lang="ru-RU" altLang="ru-RU" sz="2000" b="1" dirty="0">
                <a:solidFill>
                  <a:srgbClr val="BF9000"/>
                </a:solidFill>
                <a:latin typeface="Times New Roman" pitchFamily="18" charset="0"/>
                <a:cs typeface="Times New Roman" pitchFamily="18" charset="0"/>
              </a:rPr>
              <a:t>ПО ОБРАЩЕНИЮ С ЖИВОТНЫМИ</a:t>
            </a:r>
            <a:endParaRPr lang="ru-RU" sz="20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20E73A2-5299-471C-919B-3119A51BB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D8E7C7C-CAD1-4363-B49F-E9D8AD220F53}"/>
              </a:ext>
            </a:extLst>
          </p:cNvPr>
          <p:cNvSpPr/>
          <p:nvPr/>
        </p:nvSpPr>
        <p:spPr>
          <a:xfrm>
            <a:off x="1570987" y="1136161"/>
            <a:ext cx="10297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Отловленные животные выпускаются в естественную среду обитания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15AAB63-5E82-427A-9460-8FD86469A825}"/>
              </a:ext>
            </a:extLst>
          </p:cNvPr>
          <p:cNvSpPr/>
          <p:nvPr/>
        </p:nvSpPr>
        <p:spPr>
          <a:xfrm>
            <a:off x="1724949" y="3700565"/>
            <a:ext cx="8834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Отловленные животные пожизненно содержатся в приютах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F37EA47-093E-4099-AE1D-B7644D1E5539}"/>
              </a:ext>
            </a:extLst>
          </p:cNvPr>
          <p:cNvSpPr/>
          <p:nvPr/>
        </p:nvSpPr>
        <p:spPr>
          <a:xfrm>
            <a:off x="1848473" y="1875993"/>
            <a:ext cx="9847845" cy="1200329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Низкие темпы снижения популяции животных без владельцев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количества обращений граждан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 заразных болезней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17FF26F3-5B6B-4A62-977B-145AEE72529F}"/>
              </a:ext>
            </a:extLst>
          </p:cNvPr>
          <p:cNvSpPr/>
          <p:nvPr/>
        </p:nvSpPr>
        <p:spPr>
          <a:xfrm>
            <a:off x="1848473" y="4370975"/>
            <a:ext cx="9847845" cy="1754326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заполняемость приютов (5 % естественная убыль)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нагрузки на бюджеты всех уровней для строительства и содержания приютов (строительство одного приюта на 100 мест – 5,0 млн. рублей (проект разработан),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оценка: на 200 мест – 9,0 млн. руб., на 300 мест – 13,0 млн. руб., на 500 мест – 21,0 млн. руб.,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содержание приюта на 100 мест в год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млн. рублей)</a:t>
            </a:r>
          </a:p>
        </p:txBody>
      </p:sp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xmlns="" id="{C912F9EF-296B-4F23-B7CC-4B9233390797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22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778491CE-9C91-4155-887F-1BB507A4C6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75" y="4833439"/>
            <a:ext cx="829398" cy="8293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4525C132-47DA-49E1-9B9F-0DABA23158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022800"/>
            <a:ext cx="829398" cy="8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89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5D1F13-2094-4CCC-9DB5-8317928F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35" y="2811011"/>
            <a:ext cx="4468813" cy="27987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управление «Государственная инспекция по ветеринарии» Тверской области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170028, г. Тверь,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проспект Победы, д. 53 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(4822) 3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7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ru-RU" sz="7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20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upr_veter@tverreg.ru 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Начальник  Главного управления «Государственная инспекция по ветеринарии» Тверской области </a:t>
            </a:r>
            <a:b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Строгонов Артем Игоревич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CC34ABD-701F-44C4-8B6F-2E7ED6BF4C49}"/>
              </a:ext>
            </a:extLst>
          </p:cNvPr>
          <p:cNvSpPr txBox="1">
            <a:spLocks/>
          </p:cNvSpPr>
          <p:nvPr/>
        </p:nvSpPr>
        <p:spPr bwMode="auto">
          <a:xfrm>
            <a:off x="9160997" y="6341546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23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9D026B4-0D99-45AD-B762-461758A1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2" name="Рисунок 4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04119" y="225759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D4BA1C80-B406-486E-8148-F05A186231EA}"/>
              </a:ext>
            </a:extLst>
          </p:cNvPr>
          <p:cNvSpPr/>
          <p:nvPr/>
        </p:nvSpPr>
        <p:spPr>
          <a:xfrm>
            <a:off x="957943" y="323579"/>
            <a:ext cx="11117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МЕРОПРИЯТИЯ, ПРЕДУСМОТРЕННЫЕ ФЕДЕРАЛЬНЫМ ЗАКОНОДАТЕЛЬСТВОМ</a:t>
            </a:r>
            <a:endParaRPr lang="en-US" sz="2133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341AB1FA-908B-44AD-969B-DFAA6B6BC798}"/>
              </a:ext>
            </a:extLst>
          </p:cNvPr>
          <p:cNvSpPr/>
          <p:nvPr/>
        </p:nvSpPr>
        <p:spPr>
          <a:xfrm>
            <a:off x="3385645" y="1017757"/>
            <a:ext cx="6511267" cy="77427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ОТЛОВ, ТРАНСПОРТИРОВКА,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В ПРИЮТ ДЛЯ ЖИВОТНЫХ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79E302D4-A9CC-46C4-A335-83E9F7D1CBD9}"/>
              </a:ext>
            </a:extLst>
          </p:cNvPr>
          <p:cNvSpPr/>
          <p:nvPr/>
        </p:nvSpPr>
        <p:spPr>
          <a:xfrm>
            <a:off x="2542903" y="2100831"/>
            <a:ext cx="8159931" cy="13773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В ПРИЮТЕ ДЛЯ ЖИВОТНЫХ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(кормление, поение, уборка, выгул животного и уход за ним, дезинфекция, дезинсекция и дератизация помещений приюта, содержание имущества и персонала, проведение осмотра и оказание ветеринарной помощи, стерилизация (кастрация), маркирование неснимаемыми и несмываемыми метками)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61425F1-705B-4CD0-AE8A-C87F9D81DD35}"/>
              </a:ext>
            </a:extLst>
          </p:cNvPr>
          <p:cNvSpPr/>
          <p:nvPr/>
        </p:nvSpPr>
        <p:spPr>
          <a:xfrm>
            <a:off x="8579980" y="3830531"/>
            <a:ext cx="2593223" cy="168676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в приюте до наступления естественной смерти животного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1" name="Стрелка: вправо с вырезом 20">
            <a:extLst>
              <a:ext uri="{FF2B5EF4-FFF2-40B4-BE49-F238E27FC236}">
                <a16:creationId xmlns:a16="http://schemas.microsoft.com/office/drawing/2014/main" xmlns="" id="{83CA3B5F-3C3E-4150-9749-8B63955F768A}"/>
              </a:ext>
            </a:extLst>
          </p:cNvPr>
          <p:cNvSpPr/>
          <p:nvPr/>
        </p:nvSpPr>
        <p:spPr>
          <a:xfrm rot="5400000">
            <a:off x="6521754" y="1811524"/>
            <a:ext cx="218267" cy="286837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Стрелка: вправо с вырезом 25">
            <a:extLst>
              <a:ext uri="{FF2B5EF4-FFF2-40B4-BE49-F238E27FC236}">
                <a16:creationId xmlns:a16="http://schemas.microsoft.com/office/drawing/2014/main" xmlns="" id="{D0AAF7A6-9CA9-44C6-BF67-F91D4EA0551F}"/>
              </a:ext>
            </a:extLst>
          </p:cNvPr>
          <p:cNvSpPr/>
          <p:nvPr/>
        </p:nvSpPr>
        <p:spPr>
          <a:xfrm rot="5400000">
            <a:off x="3348815" y="3498940"/>
            <a:ext cx="257018" cy="310356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трелка: вправо с вырезом 26">
            <a:extLst>
              <a:ext uri="{FF2B5EF4-FFF2-40B4-BE49-F238E27FC236}">
                <a16:creationId xmlns:a16="http://schemas.microsoft.com/office/drawing/2014/main" xmlns="" id="{4DF8A190-C8A7-4EB8-9B07-806367BA2D99}"/>
              </a:ext>
            </a:extLst>
          </p:cNvPr>
          <p:cNvSpPr/>
          <p:nvPr/>
        </p:nvSpPr>
        <p:spPr>
          <a:xfrm rot="5400000">
            <a:off x="9833109" y="3498941"/>
            <a:ext cx="257016" cy="310356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90A00064-4E28-4D70-A4B0-1C754FE8AA11}"/>
              </a:ext>
            </a:extLst>
          </p:cNvPr>
          <p:cNvSpPr/>
          <p:nvPr/>
        </p:nvSpPr>
        <p:spPr>
          <a:xfrm>
            <a:off x="2038214" y="3849499"/>
            <a:ext cx="2567863" cy="165346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 потерявшихся животных их владельцам, поиск новых владельцев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CEAD9EED-BC1B-4419-B159-6E963AB0872C}"/>
              </a:ext>
            </a:extLst>
          </p:cNvPr>
          <p:cNvSpPr/>
          <p:nvPr/>
        </p:nvSpPr>
        <p:spPr>
          <a:xfrm>
            <a:off x="5512526" y="3830531"/>
            <a:ext cx="2567863" cy="168676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00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 животных </a:t>
            </a:r>
          </a:p>
          <a:p>
            <a:pPr marL="28800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прежние места обитания (не проявляющих немотивированной агрессивности)</a:t>
            </a:r>
          </a:p>
        </p:txBody>
      </p:sp>
      <p:sp>
        <p:nvSpPr>
          <p:cNvPr id="28" name="Стрелка: вправо с вырезом 27">
            <a:extLst>
              <a:ext uri="{FF2B5EF4-FFF2-40B4-BE49-F238E27FC236}">
                <a16:creationId xmlns:a16="http://schemas.microsoft.com/office/drawing/2014/main" xmlns="" id="{907FFC71-1542-4224-84FA-639218F175A8}"/>
              </a:ext>
            </a:extLst>
          </p:cNvPr>
          <p:cNvSpPr/>
          <p:nvPr/>
        </p:nvSpPr>
        <p:spPr>
          <a:xfrm rot="5400000">
            <a:off x="6667948" y="3488233"/>
            <a:ext cx="257018" cy="310356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FF5F63F-559D-42C5-9B76-ECEA52A2EC51}"/>
              </a:ext>
            </a:extLst>
          </p:cNvPr>
          <p:cNvSpPr/>
          <p:nvPr/>
        </p:nvSpPr>
        <p:spPr>
          <a:xfrm>
            <a:off x="1652483" y="5517298"/>
            <a:ext cx="99568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умерщвление  проводится гуманными методами, гарантирующими быструю и безболезненную смерть в случаях необходимости прекращения непереносимых физических страданий нежизнеспособных животных при наличии достоверно установленных специалистом в области ветеринарии тяжелого неизлечимого заболевания животного или неизлечимых последствий острой травмы, не совместимых с жизнью животного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EC695923-EA3F-4B05-8EC8-02149F0CEAFE}"/>
              </a:ext>
            </a:extLst>
          </p:cNvPr>
          <p:cNvCxnSpPr/>
          <p:nvPr/>
        </p:nvCxnSpPr>
        <p:spPr>
          <a:xfrm>
            <a:off x="2664823" y="10203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7A37075-9E85-4E63-A0E4-3CA1ADEA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2096448"/>
            <a:ext cx="1520175" cy="146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Номер слайда 1">
            <a:extLst>
              <a:ext uri="{FF2B5EF4-FFF2-40B4-BE49-F238E27FC236}">
                <a16:creationId xmlns:a16="http://schemas.microsoft.com/office/drawing/2014/main" xmlns="" id="{C6B412D7-0DCE-42DF-AE15-E718CFC9B175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3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4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D4BA1C80-B406-486E-8148-F05A186231EA}"/>
              </a:ext>
            </a:extLst>
          </p:cNvPr>
          <p:cNvSpPr/>
          <p:nvPr/>
        </p:nvSpPr>
        <p:spPr>
          <a:xfrm>
            <a:off x="850832" y="143754"/>
            <a:ext cx="11123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ПО ОТЛОВУ ЖИВОТНЫХ БЕЗ ВЛАДЕЛЬЦЕВ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ТВЕРСКОЙ ОБЛАСТИ  ЗА ПЕРИОД 2016 - 2019 ГОДОВ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(ПОЛНОМОЧИЯ ОСУЩЕСТВЛЯЛИСЬ ОРГАНАМИ МЕСТНОГО САМОУПРАВЛЕНИЯ)</a:t>
            </a:r>
            <a:endParaRPr lang="ru-RU" sz="20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20E73A2-5299-471C-919B-3119A51BB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1E218057-F6A9-4C7C-8984-11F9017F5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44346"/>
              </p:ext>
            </p:extLst>
          </p:nvPr>
        </p:nvGraphicFramePr>
        <p:xfrm>
          <a:off x="1260675" y="1534818"/>
          <a:ext cx="10079268" cy="3929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051">
                  <a:extLst>
                    <a:ext uri="{9D8B030D-6E8A-4147-A177-3AD203B41FA5}">
                      <a16:colId xmlns:a16="http://schemas.microsoft.com/office/drawing/2014/main" xmlns="" val="2175507442"/>
                    </a:ext>
                  </a:extLst>
                </a:gridCol>
                <a:gridCol w="1577185">
                  <a:extLst>
                    <a:ext uri="{9D8B030D-6E8A-4147-A177-3AD203B41FA5}">
                      <a16:colId xmlns:a16="http://schemas.microsoft.com/office/drawing/2014/main" xmlns="" val="1441969083"/>
                    </a:ext>
                  </a:extLst>
                </a:gridCol>
                <a:gridCol w="1401066">
                  <a:extLst>
                    <a:ext uri="{9D8B030D-6E8A-4147-A177-3AD203B41FA5}">
                      <a16:colId xmlns:a16="http://schemas.microsoft.com/office/drawing/2014/main" xmlns="" val="492385562"/>
                    </a:ext>
                  </a:extLst>
                </a:gridCol>
                <a:gridCol w="1413528">
                  <a:extLst>
                    <a:ext uri="{9D8B030D-6E8A-4147-A177-3AD203B41FA5}">
                      <a16:colId xmlns:a16="http://schemas.microsoft.com/office/drawing/2014/main" xmlns="" val="2847313204"/>
                    </a:ext>
                  </a:extLst>
                </a:gridCol>
                <a:gridCol w="1610358">
                  <a:extLst>
                    <a:ext uri="{9D8B030D-6E8A-4147-A177-3AD203B41FA5}">
                      <a16:colId xmlns:a16="http://schemas.microsoft.com/office/drawing/2014/main" xmlns="" val="3174202254"/>
                    </a:ext>
                  </a:extLst>
                </a:gridCol>
                <a:gridCol w="1451465">
                  <a:extLst>
                    <a:ext uri="{9D8B030D-6E8A-4147-A177-3AD203B41FA5}">
                      <a16:colId xmlns:a16="http://schemas.microsoft.com/office/drawing/2014/main" xmlns="" val="1857348542"/>
                    </a:ext>
                  </a:extLst>
                </a:gridCol>
                <a:gridCol w="1723615">
                  <a:extLst>
                    <a:ext uri="{9D8B030D-6E8A-4147-A177-3AD203B41FA5}">
                      <a16:colId xmlns:a16="http://schemas.microsoft.com/office/drawing/2014/main" xmlns="" val="3161027720"/>
                    </a:ext>
                  </a:extLst>
                </a:gridCol>
              </a:tblGrid>
              <a:tr h="2775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Отлов животных </a:t>
                      </a:r>
                    </a:p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владельцев, ед.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 отловленных 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7917288"/>
                  </a:ext>
                </a:extLst>
              </a:tr>
              <a:tr h="10715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умерщвлено</a:t>
                      </a:r>
                      <a:b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животных без владельцев, ед.</a:t>
                      </a:r>
                      <a:b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возвращено потерявшихся животных их владельцам и передано животных без владельцев новым владельцам </a:t>
                      </a:r>
                      <a:endParaRPr lang="ru-RU" sz="1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16791"/>
                  </a:ext>
                </a:extLst>
              </a:tr>
              <a:tr h="7636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Подлежащие отлову 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Отловлено животных без владельцев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Факт,</a:t>
                      </a:r>
                      <a:b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уд. вес от отловленных, %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Факт,</a:t>
                      </a:r>
                      <a:b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уд. вес от отловленных, %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9439370"/>
                  </a:ext>
                </a:extLst>
              </a:tr>
              <a:tr h="2872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9035059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год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2 702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2 620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1 175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44,8</a:t>
                      </a:r>
                      <a:endParaRPr lang="ru-RU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</a:t>
                      </a:r>
                      <a:endParaRPr lang="ru-RU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10,8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9630074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год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2 941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2 239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633</a:t>
                      </a:r>
                      <a:endParaRPr lang="ru-RU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28,3</a:t>
                      </a:r>
                      <a:endParaRPr lang="ru-RU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414</a:t>
                      </a:r>
                      <a:endParaRPr lang="ru-RU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18,5</a:t>
                      </a:r>
                      <a:endParaRPr lang="ru-RU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1486287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2 756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2 042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602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29,5</a:t>
                      </a:r>
                      <a:endParaRPr lang="ru-RU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</a:t>
                      </a:r>
                      <a:endParaRPr lang="ru-RU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26,8</a:t>
                      </a:r>
                      <a:endParaRPr lang="ru-RU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7345355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2 522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1 480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22,1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28,1</a:t>
                      </a:r>
                      <a:endParaRPr lang="ru-RU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0134943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10 921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8 381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2 737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32,7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1 660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19,8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8578370"/>
                  </a:ext>
                </a:extLst>
              </a:tr>
            </a:tbl>
          </a:graphicData>
        </a:graphic>
      </p:graphicFrame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xmlns="" id="{159D3D3F-C271-4786-84E2-E8408EF485B2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4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0849B25-4867-45E5-B26B-27FFC4D60DCA}"/>
              </a:ext>
            </a:extLst>
          </p:cNvPr>
          <p:cNvSpPr txBox="1"/>
          <p:nvPr/>
        </p:nvSpPr>
        <p:spPr>
          <a:xfrm>
            <a:off x="1664837" y="3852139"/>
            <a:ext cx="104563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3"/>
            <a:ext cx="9530656" cy="185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7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1218" y="2029024"/>
            <a:ext cx="10093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мероприятий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обращению с животными без владельцев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государственными   бюджетными учреждениями ветеринарии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том числе создание  4 приютов на базе  государственных бюджетных учреждений ветеринарии</a:t>
            </a:r>
          </a:p>
        </p:txBody>
      </p:sp>
      <p:cxnSp>
        <p:nvCxnSpPr>
          <p:cNvPr id="19" name="Прямая соединительная линия 18"/>
          <p:cNvCxnSpPr>
            <a:cxnSpLocks/>
          </p:cNvCxnSpPr>
          <p:nvPr/>
        </p:nvCxnSpPr>
        <p:spPr>
          <a:xfrm>
            <a:off x="1565372" y="3852139"/>
            <a:ext cx="1055486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59070B61-76C2-4609-97FA-9D94414672AB}"/>
              </a:ext>
            </a:extLst>
          </p:cNvPr>
          <p:cNvSpPr/>
          <p:nvPr/>
        </p:nvSpPr>
        <p:spPr>
          <a:xfrm>
            <a:off x="1264119" y="341721"/>
            <a:ext cx="108000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РЕШЕНИЯ,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ПРЕДЛАГАЕМЫЕ ГЛАВНЫМ УПРАВЛЕНИЕМ</a:t>
            </a:r>
            <a:endParaRPr lang="ru-RU" sz="20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067129BE-FBC5-466D-BCD7-78661069BC85}"/>
              </a:ext>
            </a:extLst>
          </p:cNvPr>
          <p:cNvSpPr/>
          <p:nvPr/>
        </p:nvSpPr>
        <p:spPr>
          <a:xfrm>
            <a:off x="1941218" y="3855025"/>
            <a:ext cx="10093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AAD1B43D-F1C5-487C-A3AA-8BEE9A473A1C}"/>
              </a:ext>
            </a:extLst>
          </p:cNvPr>
          <p:cNvSpPr/>
          <p:nvPr/>
        </p:nvSpPr>
        <p:spPr>
          <a:xfrm>
            <a:off x="1664837" y="1720252"/>
            <a:ext cx="103993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E5C0C25-2320-406F-84C2-6C0B6E101209}"/>
              </a:ext>
            </a:extLst>
          </p:cNvPr>
          <p:cNvSpPr txBox="1"/>
          <p:nvPr/>
        </p:nvSpPr>
        <p:spPr>
          <a:xfrm>
            <a:off x="1863519" y="4179199"/>
            <a:ext cx="10038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Наделение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органов местного самоуправления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государственными полномочиями по обращению с животными без владельцев, кроме того, создание 3 муниципальных приютов в 2021 году (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приют уже построен в г. Тверь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xmlns="" id="{EFDD4EFF-61BF-4B0F-AC9F-FFED8ADC733F}"/>
              </a:ext>
            </a:extLst>
          </p:cNvPr>
          <p:cNvSpPr/>
          <p:nvPr/>
        </p:nvSpPr>
        <p:spPr>
          <a:xfrm>
            <a:off x="1186808" y="3852139"/>
            <a:ext cx="704678" cy="704202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xmlns="" id="{B8E60676-705B-49E1-87A0-DB26F79B7213}"/>
              </a:ext>
            </a:extLst>
          </p:cNvPr>
          <p:cNvSpPr/>
          <p:nvPr/>
        </p:nvSpPr>
        <p:spPr>
          <a:xfrm>
            <a:off x="1193560" y="1717367"/>
            <a:ext cx="704678" cy="704202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xmlns="" id="{D487584E-F0DD-4DD3-B728-0AB0A85538EA}"/>
              </a:ext>
            </a:extLst>
          </p:cNvPr>
          <p:cNvCxnSpPr>
            <a:cxnSpLocks/>
          </p:cNvCxnSpPr>
          <p:nvPr/>
        </p:nvCxnSpPr>
        <p:spPr>
          <a:xfrm>
            <a:off x="1509329" y="1717367"/>
            <a:ext cx="1055486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209268C0-E8DA-40F5-B321-49E63071F498}"/>
              </a:ext>
            </a:extLst>
          </p:cNvPr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04119" y="225759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xmlns="" id="{56DAB4A3-38C2-4D1D-A939-D6BC4F20F2B8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5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2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D4BA1C80-B406-486E-8148-F05A186231EA}"/>
              </a:ext>
            </a:extLst>
          </p:cNvPr>
          <p:cNvSpPr/>
          <p:nvPr/>
        </p:nvSpPr>
        <p:spPr>
          <a:xfrm>
            <a:off x="1264119" y="341721"/>
            <a:ext cx="108000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РЕШЕНИЯ,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ПРЕДЛАГАЕМЫЕ ГЛАВНЫМ УПРАВЛЕНИЕМ          </a:t>
            </a:r>
            <a:r>
              <a:rPr lang="ru-RU" sz="2000" b="1" i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2000" b="1" i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224575B-EA82-4D56-85F5-D5448F4C7AB9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6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2FBE774-3912-4EAC-BA61-B631287337FC}"/>
              </a:ext>
            </a:extLst>
          </p:cNvPr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04119" y="225759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E03107E0-E83F-4F60-8F67-C931773589E7}"/>
              </a:ext>
            </a:extLst>
          </p:cNvPr>
          <p:cNvSpPr/>
          <p:nvPr/>
        </p:nvSpPr>
        <p:spPr>
          <a:xfrm>
            <a:off x="1664837" y="1313057"/>
            <a:ext cx="10399357" cy="929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</a:p>
          <a:p>
            <a:pPr algn="ctr">
              <a:lnSpc>
                <a:spcPct val="85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(Обеспечение мероприятий, осуществляемых государственными бюджетными учреждениями ветеринарии Тверской области)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8AB3B281-9D4C-4265-8463-FCAA7FE42B2F}"/>
              </a:ext>
            </a:extLst>
          </p:cNvPr>
          <p:cNvSpPr/>
          <p:nvPr/>
        </p:nvSpPr>
        <p:spPr>
          <a:xfrm>
            <a:off x="1213032" y="1314701"/>
            <a:ext cx="981527" cy="92167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A66E281B-5770-40DE-ACD5-0FE471780909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1703796" y="1314701"/>
            <a:ext cx="10342541" cy="109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9B964E9-E5B7-4BA4-ACA7-39C5BA73EDAD}"/>
              </a:ext>
            </a:extLst>
          </p:cNvPr>
          <p:cNvSpPr txBox="1"/>
          <p:nvPr/>
        </p:nvSpPr>
        <p:spPr>
          <a:xfrm>
            <a:off x="1811382" y="4225578"/>
            <a:ext cx="5166932" cy="77098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fontAlgn="t">
              <a:lnSpc>
                <a:spcPct val="80000"/>
              </a:lnSpc>
            </a:pP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Строительство 4 приютов</a:t>
            </a:r>
          </a:p>
          <a:p>
            <a:pPr fontAlgn="t">
              <a:lnSpc>
                <a:spcPct val="80000"/>
              </a:lnSpc>
            </a:pP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(приют</a:t>
            </a:r>
            <a:r>
              <a:rPr lang="ru-RU" sz="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структурным подразделением</a:t>
            </a:r>
          </a:p>
          <a:p>
            <a:pPr fontAlgn="t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учреждения)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D3B0CAD-71AD-4B08-84B8-1A15A2C2B6D0}"/>
              </a:ext>
            </a:extLst>
          </p:cNvPr>
          <p:cNvSpPr txBox="1"/>
          <p:nvPr/>
        </p:nvSpPr>
        <p:spPr>
          <a:xfrm>
            <a:off x="1811382" y="3594359"/>
            <a:ext cx="5166931" cy="54938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marL="342900" marR="0" lvl="0" indent="-342900" defTabSz="1104595" rtl="0" eaLnBrk="1" fontAlgn="t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Закупка спецтранспорта для отлова животных (11 единиц)</a:t>
            </a:r>
            <a:endParaRPr lang="ru-R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C967D63-28A7-4FF9-85BB-9026F608790D}"/>
              </a:ext>
            </a:extLst>
          </p:cNvPr>
          <p:cNvSpPr txBox="1"/>
          <p:nvPr/>
        </p:nvSpPr>
        <p:spPr>
          <a:xfrm>
            <a:off x="1811382" y="5078396"/>
            <a:ext cx="5166933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Обеспечение деятельности приютов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97669EF-D671-4534-B147-F119C111EF6F}"/>
              </a:ext>
            </a:extLst>
          </p:cNvPr>
          <p:cNvSpPr txBox="1"/>
          <p:nvPr/>
        </p:nvSpPr>
        <p:spPr>
          <a:xfrm>
            <a:off x="4569744" y="2460520"/>
            <a:ext cx="4188824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Требуется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E5B218-40F9-43B9-A5E0-6A3EBC502A5E}"/>
              </a:ext>
            </a:extLst>
          </p:cNvPr>
          <p:cNvSpPr txBox="1"/>
          <p:nvPr/>
        </p:nvSpPr>
        <p:spPr>
          <a:xfrm>
            <a:off x="1811382" y="5517275"/>
            <a:ext cx="5166933" cy="77098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defTabSz="1104595" rtl="0" eaLnBrk="1" fontAlgn="t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Увеличение штатной численности учреждений,</a:t>
            </a:r>
          </a:p>
          <a:p>
            <a:pPr marL="0" marR="0" lvl="0" indent="0" defTabSz="1104595" rtl="0" eaLnBrk="1" fontAlgn="t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том числе для обеспечения деятельности </a:t>
            </a:r>
          </a:p>
          <a:p>
            <a:pPr marL="0" marR="0" lvl="0" indent="0" defTabSz="1104595" rtl="0" eaLnBrk="1" fontAlgn="t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приютов для животных (144 человек)</a:t>
            </a:r>
            <a:endParaRPr lang="ru-RU" sz="1800" dirty="0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xmlns="" id="{3E8B6E1D-5E77-4B4C-B090-B208365E40E4}"/>
              </a:ext>
            </a:extLst>
          </p:cNvPr>
          <p:cNvSpPr/>
          <p:nvPr/>
        </p:nvSpPr>
        <p:spPr>
          <a:xfrm rot="8382606">
            <a:off x="5326653" y="2874506"/>
            <a:ext cx="646026" cy="2312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5D615F-CF78-46A5-A198-1CBABD1D97FF}"/>
              </a:ext>
            </a:extLst>
          </p:cNvPr>
          <p:cNvSpPr txBox="1"/>
          <p:nvPr/>
        </p:nvSpPr>
        <p:spPr>
          <a:xfrm>
            <a:off x="7441600" y="3592800"/>
            <a:ext cx="4622593" cy="32778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defTabSz="1104595" rtl="0" eaLnBrk="1" fontAlgn="t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Внесение изменений в Уставы учреждений</a:t>
            </a:r>
            <a:endParaRPr lang="ru-RU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C89B732-4577-4570-A8BD-F240149B488A}"/>
              </a:ext>
            </a:extLst>
          </p:cNvPr>
          <p:cNvSpPr txBox="1"/>
          <p:nvPr/>
        </p:nvSpPr>
        <p:spPr>
          <a:xfrm>
            <a:off x="7441601" y="3990737"/>
            <a:ext cx="4622592" cy="54938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defTabSz="1104595" rtl="0" eaLnBrk="1" fontAlgn="t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Внесение изменений в региональный</a:t>
            </a:r>
          </a:p>
          <a:p>
            <a:pPr marL="0" marR="0" lvl="0" indent="0" defTabSz="1104595" rtl="0" eaLnBrk="1" fontAlgn="t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перечень государственных услуг</a:t>
            </a:r>
            <a:endParaRPr lang="ru-RU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147A656-92DD-4105-B1A0-586CF62CE53C}"/>
              </a:ext>
            </a:extLst>
          </p:cNvPr>
          <p:cNvSpPr txBox="1"/>
          <p:nvPr/>
        </p:nvSpPr>
        <p:spPr>
          <a:xfrm>
            <a:off x="7441601" y="4598477"/>
            <a:ext cx="4622592" cy="32778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defTabSz="1104595" rtl="0" eaLnBrk="1" fontAlgn="t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Формирование государственного задания</a:t>
            </a:r>
            <a:endParaRPr lang="ru-RU" sz="1800" dirty="0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xmlns="" id="{2CCE3100-493D-4481-9535-4E8A589B0157}"/>
              </a:ext>
            </a:extLst>
          </p:cNvPr>
          <p:cNvSpPr/>
          <p:nvPr/>
        </p:nvSpPr>
        <p:spPr>
          <a:xfrm rot="2402680">
            <a:off x="7387927" y="2903659"/>
            <a:ext cx="698305" cy="2312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C8D4867-84DB-40E0-9ACA-41241CA5A409}"/>
              </a:ext>
            </a:extLst>
          </p:cNvPr>
          <p:cNvSpPr/>
          <p:nvPr/>
        </p:nvSpPr>
        <p:spPr>
          <a:xfrm>
            <a:off x="1811382" y="3305367"/>
            <a:ext cx="5166931" cy="282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3867EA7-26C9-485F-A8FA-57B5C174C87E}"/>
              </a:ext>
            </a:extLst>
          </p:cNvPr>
          <p:cNvSpPr/>
          <p:nvPr/>
        </p:nvSpPr>
        <p:spPr>
          <a:xfrm>
            <a:off x="7441601" y="3319228"/>
            <a:ext cx="4604736" cy="265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Правовое поле</a:t>
            </a:r>
          </a:p>
        </p:txBody>
      </p:sp>
    </p:spTree>
    <p:extLst>
      <p:ext uri="{BB962C8B-B14F-4D97-AF65-F5344CB8AC3E}">
        <p14:creationId xmlns:p14="http://schemas.microsoft.com/office/powerpoint/2010/main" val="161935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D4BA1C80-B406-486E-8148-F05A186231EA}"/>
              </a:ext>
            </a:extLst>
          </p:cNvPr>
          <p:cNvSpPr/>
          <p:nvPr/>
        </p:nvSpPr>
        <p:spPr>
          <a:xfrm>
            <a:off x="1084996" y="246211"/>
            <a:ext cx="108000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РЕШЕНИЯ,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ПРЕДЛАГАЕМЫЕ ГЛАВНЫМ УПРАВЛЕНИЕМ          </a:t>
            </a:r>
            <a:r>
              <a:rPr lang="ru-RU" sz="2000" b="1" i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2000" b="1" i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224575B-EA82-4D56-85F5-D5448F4C7AB9}"/>
              </a:ext>
            </a:extLst>
          </p:cNvPr>
          <p:cNvSpPr txBox="1">
            <a:spLocks/>
          </p:cNvSpPr>
          <p:nvPr/>
        </p:nvSpPr>
        <p:spPr bwMode="auto">
          <a:xfrm>
            <a:off x="9177683" y="632334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7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2FBE774-3912-4EAC-BA61-B631287337FC}"/>
              </a:ext>
            </a:extLst>
          </p:cNvPr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04119" y="225759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xmlns="" id="{8D52718B-5417-486A-BD90-537FC55FFDEA}"/>
              </a:ext>
            </a:extLst>
          </p:cNvPr>
          <p:cNvGrpSpPr/>
          <p:nvPr/>
        </p:nvGrpSpPr>
        <p:grpSpPr>
          <a:xfrm>
            <a:off x="966383" y="1019066"/>
            <a:ext cx="11040075" cy="937545"/>
            <a:chOff x="1024119" y="1313057"/>
            <a:chExt cx="11040075" cy="937545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E03107E0-E83F-4F60-8F67-C931773589E7}"/>
                </a:ext>
              </a:extLst>
            </p:cNvPr>
            <p:cNvSpPr/>
            <p:nvPr/>
          </p:nvSpPr>
          <p:spPr>
            <a:xfrm>
              <a:off x="1664837" y="1313057"/>
              <a:ext cx="10399357" cy="8333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вариант </a:t>
              </a:r>
            </a:p>
            <a:p>
              <a:pPr algn="ctr">
                <a:lnSpc>
                  <a:spcPct val="75000"/>
                </a:lnSpc>
              </a:pPr>
              <a:r>
                <a:rPr lang="ru-RU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(Обеспечение мероприятий, осуществляемых государственными бюджетными учреждениями ветеринарии Тверской области)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xmlns="" id="{8AB3B281-9D4C-4265-8463-FCAA7FE42B2F}"/>
                </a:ext>
              </a:extLst>
            </p:cNvPr>
            <p:cNvSpPr/>
            <p:nvPr/>
          </p:nvSpPr>
          <p:spPr>
            <a:xfrm>
              <a:off x="1024119" y="1328923"/>
              <a:ext cx="981527" cy="921679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xmlns="" id="{A66E281B-5770-40DE-ACD5-0FE471780909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514883" y="1320443"/>
              <a:ext cx="10549311" cy="848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9B964E9-E5B7-4BA4-ACA7-39C5BA73EDAD}"/>
              </a:ext>
            </a:extLst>
          </p:cNvPr>
          <p:cNvSpPr txBox="1"/>
          <p:nvPr/>
        </p:nvSpPr>
        <p:spPr>
          <a:xfrm>
            <a:off x="3749136" y="2145024"/>
            <a:ext cx="2255626" cy="54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ru-RU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Строительство приютов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D3B0CAD-71AD-4B08-84B8-1A15A2C2B6D0}"/>
              </a:ext>
            </a:extLst>
          </p:cNvPr>
          <p:cNvSpPr txBox="1"/>
          <p:nvPr/>
        </p:nvSpPr>
        <p:spPr>
          <a:xfrm>
            <a:off x="880561" y="2123892"/>
            <a:ext cx="3042056" cy="54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1104595" rtl="0" eaLnBrk="1" fontAlgn="t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Закупка спецтранспорта для отлова животных</a:t>
            </a:r>
            <a:endParaRPr lang="ru-RU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C967D63-28A7-4FF9-85BB-9026F608790D}"/>
              </a:ext>
            </a:extLst>
          </p:cNvPr>
          <p:cNvSpPr txBox="1"/>
          <p:nvPr/>
        </p:nvSpPr>
        <p:spPr>
          <a:xfrm>
            <a:off x="6020100" y="2075519"/>
            <a:ext cx="2601891" cy="50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Отлов и обеспечение деятельности приютов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E5B218-40F9-43B9-A5E0-6A3EBC502A5E}"/>
              </a:ext>
            </a:extLst>
          </p:cNvPr>
          <p:cNvSpPr txBox="1"/>
          <p:nvPr/>
        </p:nvSpPr>
        <p:spPr>
          <a:xfrm>
            <a:off x="8729364" y="2061723"/>
            <a:ext cx="3293119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104595" rtl="0" eaLnBrk="1" fontAlgn="t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Увеличение штатной численности учреждений для отлова животных и содержания приюта</a:t>
            </a:r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492C09-B16B-4634-A3B7-FB0DB5DC9732}"/>
              </a:ext>
            </a:extLst>
          </p:cNvPr>
          <p:cNvSpPr txBox="1"/>
          <p:nvPr/>
        </p:nvSpPr>
        <p:spPr>
          <a:xfrm>
            <a:off x="2769776" y="1788316"/>
            <a:ext cx="706106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Необходимое финансовое и кадровое обеспечение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1ECDE24-D86F-4AA9-A6BF-EBAC35EB9B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30447"/>
          <a:stretch/>
        </p:blipFill>
        <p:spPr>
          <a:xfrm rot="10800000">
            <a:off x="3705824" y="2638268"/>
            <a:ext cx="2008600" cy="12993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8FA31D2-5CED-4C2A-84C3-A60D71A78B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" r="30617" b="40848"/>
          <a:stretch/>
        </p:blipFill>
        <p:spPr>
          <a:xfrm>
            <a:off x="1384039" y="2854137"/>
            <a:ext cx="2173792" cy="138555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7E24F82-A1F7-4371-ACF0-B40275BADB0F}"/>
              </a:ext>
            </a:extLst>
          </p:cNvPr>
          <p:cNvSpPr txBox="1"/>
          <p:nvPr/>
        </p:nvSpPr>
        <p:spPr>
          <a:xfrm>
            <a:off x="3647938" y="3892133"/>
            <a:ext cx="1986397" cy="252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Сметная стоимость строительства одного приюта на 100 мест </a:t>
            </a:r>
          </a:p>
          <a:p>
            <a:pPr algn="ctr">
              <a:lnSpc>
                <a:spcPct val="9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5,0 млн рублей</a:t>
            </a:r>
          </a:p>
          <a:p>
            <a:pPr algn="ctr">
              <a:lnSpc>
                <a:spcPct val="80000"/>
              </a:lnSpc>
            </a:pPr>
            <a:endParaRPr lang="ru-RU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</a:t>
            </a:r>
          </a:p>
          <a:p>
            <a:pPr algn="ct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4 приюта</a:t>
            </a:r>
            <a:endParaRPr lang="ru-RU" dirty="0"/>
          </a:p>
          <a:p>
            <a:pPr algn="ctr">
              <a:lnSpc>
                <a:spcPct val="90000"/>
              </a:lnSpc>
            </a:pP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76064DE-089F-47EE-B2D5-303D1EEFD94F}"/>
              </a:ext>
            </a:extLst>
          </p:cNvPr>
          <p:cNvSpPr txBox="1"/>
          <p:nvPr/>
        </p:nvSpPr>
        <p:spPr>
          <a:xfrm>
            <a:off x="3641762" y="6127751"/>
            <a:ext cx="2344374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Всего – 20,0 млн руб.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936156E-23E5-4369-A4FE-8C120597197D}"/>
              </a:ext>
            </a:extLst>
          </p:cNvPr>
          <p:cNvSpPr txBox="1"/>
          <p:nvPr/>
        </p:nvSpPr>
        <p:spPr>
          <a:xfrm>
            <a:off x="1134713" y="4146223"/>
            <a:ext cx="2560768" cy="197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одного автомобиля на базе ГАЗ 2705 – </a:t>
            </a:r>
          </a:p>
          <a:p>
            <a:pPr algn="ct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1,7 млн рублей</a:t>
            </a:r>
          </a:p>
          <a:p>
            <a:pPr algn="ctr">
              <a:lnSpc>
                <a:spcPct val="80000"/>
              </a:lnSpc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обеспечить каждое учреждения одним автомобилем, </a:t>
            </a:r>
          </a:p>
          <a:p>
            <a:pPr algn="ct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закупить 11 единиц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849EBFE-0844-4F23-AF83-BCC99E90B278}"/>
              </a:ext>
            </a:extLst>
          </p:cNvPr>
          <p:cNvSpPr txBox="1"/>
          <p:nvPr/>
        </p:nvSpPr>
        <p:spPr>
          <a:xfrm>
            <a:off x="1331432" y="6103994"/>
            <a:ext cx="2471624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Всего – 18,7 млн руб.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A5AE254-D9A9-467C-8DC0-8452992F6260}"/>
              </a:ext>
            </a:extLst>
          </p:cNvPr>
          <p:cNvSpPr txBox="1"/>
          <p:nvPr/>
        </p:nvSpPr>
        <p:spPr>
          <a:xfrm>
            <a:off x="8740210" y="2939911"/>
            <a:ext cx="3514427" cy="147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отлова животных в одном учреждении 2 смены необходимо: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Ловец – 4 чел., водитель – 2 чел., Ветеринарный врач – 2 чел.</a:t>
            </a:r>
          </a:p>
          <a:p>
            <a:pPr>
              <a:lnSpc>
                <a:spcPct val="80000"/>
              </a:lnSpc>
            </a:pPr>
            <a:endParaRPr lang="ru-RU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 для 11 учреждений – </a:t>
            </a:r>
          </a:p>
          <a:p>
            <a:pPr>
              <a:lnSpc>
                <a:spcPct val="8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 штатных единиц</a:t>
            </a:r>
            <a:endParaRPr lang="ru-RU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A287829-8B7F-48EB-840A-6F2296011F2D}"/>
              </a:ext>
            </a:extLst>
          </p:cNvPr>
          <p:cNvSpPr txBox="1"/>
          <p:nvPr/>
        </p:nvSpPr>
        <p:spPr>
          <a:xfrm>
            <a:off x="8764132" y="4395466"/>
            <a:ext cx="3438345" cy="1893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содержания одного приюта  в 3 смены необходимо:</a:t>
            </a:r>
          </a:p>
          <a:p>
            <a:pPr algn="ctr">
              <a:lnSpc>
                <a:spcPct val="80000"/>
              </a:lnSpc>
            </a:pPr>
            <a:endParaRPr lang="ru-RU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Штатная численность – 14 чел.,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(административный персонал 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 чел., 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вспомогательный персонал 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12 чел.</a:t>
            </a:r>
          </a:p>
          <a:p>
            <a:pPr>
              <a:lnSpc>
                <a:spcPct val="8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 для 4 приютов – 56 чел.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8DB8475-17E5-450E-82BB-73D577E40488}"/>
              </a:ext>
            </a:extLst>
          </p:cNvPr>
          <p:cNvSpPr txBox="1"/>
          <p:nvPr/>
        </p:nvSpPr>
        <p:spPr>
          <a:xfrm>
            <a:off x="8793145" y="6228073"/>
            <a:ext cx="323515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Всего –  144 штатных единиц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A64E912-9D5D-45D3-AB15-56553529726C}"/>
              </a:ext>
            </a:extLst>
          </p:cNvPr>
          <p:cNvSpPr txBox="1"/>
          <p:nvPr/>
        </p:nvSpPr>
        <p:spPr>
          <a:xfrm>
            <a:off x="6108401" y="6157953"/>
            <a:ext cx="23913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Всего – 49,9 млн руб.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D35BEA1-55CC-4770-AE4A-42FB6786D312}"/>
              </a:ext>
            </a:extLst>
          </p:cNvPr>
          <p:cNvSpPr txBox="1"/>
          <p:nvPr/>
        </p:nvSpPr>
        <p:spPr>
          <a:xfrm>
            <a:off x="5858917" y="2460016"/>
            <a:ext cx="3001669" cy="363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деятельности </a:t>
            </a:r>
          </a:p>
          <a:p>
            <a:pPr algn="ctr">
              <a:lnSpc>
                <a:spcPct val="75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приюта на 100 мест при штате 14 человек необходимо: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 оплаты труда 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4,2 млн руб.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Начисления на него 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1,3 млн руб.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Коммунальные услуги 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1,2 млн руб.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Хозяйственные нужды </a:t>
            </a: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0,6 млн руб.</a:t>
            </a:r>
          </a:p>
          <a:p>
            <a:pPr>
              <a:lnSpc>
                <a:spcPct val="8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 </a:t>
            </a: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7,3 млн руб.</a:t>
            </a:r>
          </a:p>
          <a:p>
            <a:pPr>
              <a:lnSpc>
                <a:spcPct val="8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 по 4 приютам </a:t>
            </a:r>
          </a:p>
          <a:p>
            <a:pPr>
              <a:lnSpc>
                <a:spcPct val="80000"/>
              </a:lnSpc>
            </a:pP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29,2 млн руб.</a:t>
            </a:r>
          </a:p>
          <a:p>
            <a:pPr>
              <a:lnSpc>
                <a:spcPct val="80000"/>
              </a:lnSpc>
            </a:pP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xmlns="" id="{18B05697-DCEC-4FF1-A7DC-DF68779E8EA1}"/>
              </a:ext>
            </a:extLst>
          </p:cNvPr>
          <p:cNvCxnSpPr>
            <a:cxnSpLocks/>
          </p:cNvCxnSpPr>
          <p:nvPr/>
        </p:nvCxnSpPr>
        <p:spPr>
          <a:xfrm flipH="1" flipV="1">
            <a:off x="5802932" y="2555452"/>
            <a:ext cx="47344" cy="3522676"/>
          </a:xfrm>
          <a:prstGeom prst="line">
            <a:avLst/>
          </a:prstGeom>
          <a:noFill/>
          <a:ln w="19050" cap="flat" cmpd="sng" algn="ctr">
            <a:solidFill>
              <a:srgbClr val="D5A75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xmlns="" id="{711B81A4-77CC-440A-ACB1-784ED41C7FB2}"/>
              </a:ext>
            </a:extLst>
          </p:cNvPr>
          <p:cNvCxnSpPr>
            <a:cxnSpLocks/>
          </p:cNvCxnSpPr>
          <p:nvPr/>
        </p:nvCxnSpPr>
        <p:spPr>
          <a:xfrm flipH="1" flipV="1">
            <a:off x="8765955" y="2673273"/>
            <a:ext cx="27190" cy="3732471"/>
          </a:xfrm>
          <a:prstGeom prst="line">
            <a:avLst/>
          </a:prstGeom>
          <a:noFill/>
          <a:ln w="19050" cap="flat" cmpd="sng" algn="ctr">
            <a:solidFill>
              <a:srgbClr val="D5A75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xmlns="" id="{6B70C427-FCD1-4C14-8998-2FEC3770B1FC}"/>
              </a:ext>
            </a:extLst>
          </p:cNvPr>
          <p:cNvCxnSpPr>
            <a:cxnSpLocks/>
          </p:cNvCxnSpPr>
          <p:nvPr/>
        </p:nvCxnSpPr>
        <p:spPr>
          <a:xfrm>
            <a:off x="9629077" y="4388130"/>
            <a:ext cx="1680754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EEF3B911-20D7-4855-82D7-D0C9D8E62644}"/>
              </a:ext>
            </a:extLst>
          </p:cNvPr>
          <p:cNvCxnSpPr>
            <a:cxnSpLocks/>
          </p:cNvCxnSpPr>
          <p:nvPr/>
        </p:nvCxnSpPr>
        <p:spPr>
          <a:xfrm flipH="1" flipV="1">
            <a:off x="3658480" y="2560558"/>
            <a:ext cx="47344" cy="3522676"/>
          </a:xfrm>
          <a:prstGeom prst="line">
            <a:avLst/>
          </a:prstGeom>
          <a:noFill/>
          <a:ln w="19050" cap="flat" cmpd="sng" algn="ctr">
            <a:solidFill>
              <a:srgbClr val="D5A75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Левая фигурная скобка 14">
            <a:extLst>
              <a:ext uri="{FF2B5EF4-FFF2-40B4-BE49-F238E27FC236}">
                <a16:creationId xmlns:a16="http://schemas.microsoft.com/office/drawing/2014/main" xmlns="" id="{BB47B279-EF4F-4A38-B0E5-560CCA2FFD55}"/>
              </a:ext>
            </a:extLst>
          </p:cNvPr>
          <p:cNvSpPr/>
          <p:nvPr/>
        </p:nvSpPr>
        <p:spPr>
          <a:xfrm rot="16200000">
            <a:off x="4902737" y="2680984"/>
            <a:ext cx="195115" cy="747983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E406BFB-EC83-4A3C-9CCF-186F3F38972F}"/>
              </a:ext>
            </a:extLst>
          </p:cNvPr>
          <p:cNvSpPr txBox="1"/>
          <p:nvPr/>
        </p:nvSpPr>
        <p:spPr>
          <a:xfrm>
            <a:off x="3922617" y="6430825"/>
            <a:ext cx="2976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 – 88,6 млн руб.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B908D33-3B08-490B-98CC-D23C1932F1E1}"/>
              </a:ext>
            </a:extLst>
          </p:cNvPr>
          <p:cNvSpPr txBox="1"/>
          <p:nvPr/>
        </p:nvSpPr>
        <p:spPr>
          <a:xfrm>
            <a:off x="5898680" y="5712855"/>
            <a:ext cx="275675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Отлов и содержание животных – 20,7 млн руб.</a:t>
            </a:r>
          </a:p>
        </p:txBody>
      </p:sp>
    </p:spTree>
    <p:extLst>
      <p:ext uri="{BB962C8B-B14F-4D97-AF65-F5344CB8AC3E}">
        <p14:creationId xmlns:p14="http://schemas.microsoft.com/office/powerpoint/2010/main" val="328204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D4BA1C80-B406-486E-8148-F05A186231EA}"/>
              </a:ext>
            </a:extLst>
          </p:cNvPr>
          <p:cNvSpPr/>
          <p:nvPr/>
        </p:nvSpPr>
        <p:spPr>
          <a:xfrm>
            <a:off x="1084996" y="246211"/>
            <a:ext cx="108000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РЕШЕНИЯ,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ПРЕДЛАГАЕМЫЕ ГЛАВНЫМ УПРАВЛЕНИЕМ          </a:t>
            </a:r>
            <a:r>
              <a:rPr lang="ru-RU" sz="2000" b="1" i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2000" b="1" i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224575B-EA82-4D56-85F5-D5448F4C7AB9}"/>
              </a:ext>
            </a:extLst>
          </p:cNvPr>
          <p:cNvSpPr txBox="1">
            <a:spLocks/>
          </p:cNvSpPr>
          <p:nvPr/>
        </p:nvSpPr>
        <p:spPr bwMode="auto">
          <a:xfrm>
            <a:off x="9167917" y="6393544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8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2FBE774-3912-4EAC-BA61-B631287337FC}"/>
              </a:ext>
            </a:extLst>
          </p:cNvPr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04119" y="225759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xmlns="" id="{8D52718B-5417-486A-BD90-537FC55FFDEA}"/>
              </a:ext>
            </a:extLst>
          </p:cNvPr>
          <p:cNvGrpSpPr/>
          <p:nvPr/>
        </p:nvGrpSpPr>
        <p:grpSpPr>
          <a:xfrm>
            <a:off x="966383" y="1019066"/>
            <a:ext cx="11040075" cy="937545"/>
            <a:chOff x="1024119" y="1313057"/>
            <a:chExt cx="11040075" cy="937545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E03107E0-E83F-4F60-8F67-C931773589E7}"/>
                </a:ext>
              </a:extLst>
            </p:cNvPr>
            <p:cNvSpPr/>
            <p:nvPr/>
          </p:nvSpPr>
          <p:spPr>
            <a:xfrm>
              <a:off x="1664837" y="1313057"/>
              <a:ext cx="10399357" cy="8333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вариант </a:t>
              </a:r>
            </a:p>
            <a:p>
              <a:pPr algn="ctr">
                <a:lnSpc>
                  <a:spcPct val="75000"/>
                </a:lnSpc>
              </a:pPr>
              <a:r>
                <a:rPr lang="ru-RU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(Обеспечение мероприятий, </a:t>
              </a:r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осуществляемых</a:t>
              </a:r>
              <a:r>
                <a:rPr lang="ru-RU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государственными бюджетными учреждениями ветеринарии Тверской области)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xmlns="" id="{8AB3B281-9D4C-4265-8463-FCAA7FE42B2F}"/>
                </a:ext>
              </a:extLst>
            </p:cNvPr>
            <p:cNvSpPr/>
            <p:nvPr/>
          </p:nvSpPr>
          <p:spPr>
            <a:xfrm>
              <a:off x="1024119" y="1328923"/>
              <a:ext cx="981527" cy="921679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xmlns="" id="{A66E281B-5770-40DE-ACD5-0FE471780909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514883" y="1320443"/>
              <a:ext cx="10549311" cy="848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492C09-B16B-4634-A3B7-FB0DB5DC9732}"/>
              </a:ext>
            </a:extLst>
          </p:cNvPr>
          <p:cNvSpPr txBox="1"/>
          <p:nvPr/>
        </p:nvSpPr>
        <p:spPr>
          <a:xfrm>
            <a:off x="2097864" y="1762712"/>
            <a:ext cx="880381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Предложения по финансовому обеспечению мероприятий</a:t>
            </a:r>
          </a:p>
        </p:txBody>
      </p:sp>
      <p:graphicFrame>
        <p:nvGraphicFramePr>
          <p:cNvPr id="12" name="Таблица 17">
            <a:extLst>
              <a:ext uri="{FF2B5EF4-FFF2-40B4-BE49-F238E27FC236}">
                <a16:creationId xmlns:a16="http://schemas.microsoft.com/office/drawing/2014/main" xmlns="" id="{6C02DFB6-80E7-4B2C-87DC-4DBFF3F37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91416"/>
              </p:ext>
            </p:extLst>
          </p:nvPr>
        </p:nvGraphicFramePr>
        <p:xfrm>
          <a:off x="1024118" y="2093802"/>
          <a:ext cx="10982339" cy="4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9">
                  <a:extLst>
                    <a:ext uri="{9D8B030D-6E8A-4147-A177-3AD203B41FA5}">
                      <a16:colId xmlns:a16="http://schemas.microsoft.com/office/drawing/2014/main" xmlns="" val="3586209307"/>
                    </a:ext>
                  </a:extLst>
                </a:gridCol>
                <a:gridCol w="2225882">
                  <a:extLst>
                    <a:ext uri="{9D8B030D-6E8A-4147-A177-3AD203B41FA5}">
                      <a16:colId xmlns:a16="http://schemas.microsoft.com/office/drawing/2014/main" xmlns="" val="530283060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xmlns="" val="1728255642"/>
                    </a:ext>
                  </a:extLst>
                </a:gridCol>
                <a:gridCol w="3380763">
                  <a:extLst>
                    <a:ext uri="{9D8B030D-6E8A-4147-A177-3AD203B41FA5}">
                      <a16:colId xmlns:a16="http://schemas.microsoft.com/office/drawing/2014/main" xmlns="" val="3426359807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xmlns="" val="1276249270"/>
                    </a:ext>
                  </a:extLst>
                </a:gridCol>
                <a:gridCol w="1562163">
                  <a:extLst>
                    <a:ext uri="{9D8B030D-6E8A-4147-A177-3AD203B41FA5}">
                      <a16:colId xmlns:a16="http://schemas.microsoft.com/office/drawing/2014/main" xmlns="" val="2758675357"/>
                    </a:ext>
                  </a:extLst>
                </a:gridCol>
              </a:tblGrid>
              <a:tr h="799903"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Планируемые  расходы,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Предложение по обеспечению реализации мероприятия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Эффективность предложений, </a:t>
                      </a:r>
                    </a:p>
                    <a:p>
                      <a:pPr marL="0" marR="0" lvl="0" indent="0" algn="ctr" defTabSz="1104595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с учетом предложений, </a:t>
                      </a:r>
                    </a:p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7662037"/>
                  </a:ext>
                </a:extLst>
              </a:tr>
              <a:tr h="338186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699303"/>
                  </a:ext>
                </a:extLst>
              </a:tr>
              <a:tr h="622356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4595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деятельности приютов 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 штатной численности сети учреждений ветеринарии*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22,0</a:t>
                      </a:r>
                    </a:p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7,2*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8407600"/>
                  </a:ext>
                </a:extLst>
              </a:tr>
              <a:tr h="693281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ru-RU" sz="1800" b="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Отлов и содержание животных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 средства предусмотрены в бюджете на 2020-2022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9835192"/>
                  </a:ext>
                </a:extLst>
              </a:tr>
              <a:tr h="622356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Закупка спецтранспорта для отлова животных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Выделение </a:t>
                      </a:r>
                    </a:p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дополнительных средств</a:t>
                      </a:r>
                    </a:p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(разовое мероприятие)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623242"/>
                  </a:ext>
                </a:extLst>
              </a:tr>
              <a:tr h="693281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приютов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Выделение </a:t>
                      </a:r>
                    </a:p>
                    <a:p>
                      <a:pPr marL="0" marR="0" lvl="0" indent="0" algn="ctr" defTabSz="1104595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дополнительных средств</a:t>
                      </a:r>
                    </a:p>
                    <a:p>
                      <a:pPr marL="0" marR="0" lvl="0" indent="0" algn="ctr" defTabSz="1104595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(разовое мероприятие)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1934312"/>
                  </a:ext>
                </a:extLst>
              </a:tr>
              <a:tr h="33818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4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261354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B92D10D-47B0-498D-B9ED-439399857742}"/>
              </a:ext>
            </a:extLst>
          </p:cNvPr>
          <p:cNvSpPr txBox="1"/>
          <p:nvPr/>
        </p:nvSpPr>
        <p:spPr>
          <a:xfrm>
            <a:off x="966383" y="6475972"/>
            <a:ext cx="10786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Дополнительные штатные единицы не потребуются.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45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xmlns="" id="{47CD5B43-ACE6-4F7A-B415-58A86F91211A}"/>
              </a:ext>
            </a:extLst>
          </p:cNvPr>
          <p:cNvSpPr/>
          <p:nvPr/>
        </p:nvSpPr>
        <p:spPr>
          <a:xfrm>
            <a:off x="1047750" y="2847975"/>
            <a:ext cx="11016444" cy="3638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xmlns="" id="{3FC1028E-F18F-40AF-8873-77C24CEFE150}"/>
              </a:ext>
            </a:extLst>
          </p:cNvPr>
          <p:cNvSpPr/>
          <p:nvPr/>
        </p:nvSpPr>
        <p:spPr>
          <a:xfrm>
            <a:off x="6206831" y="2942297"/>
            <a:ext cx="2712415" cy="1476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Помещения для постоянного содержания  животных (клетки,  вольеры </a:t>
            </a:r>
          </a:p>
          <a:p>
            <a:pPr algn="ctr"/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будками)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xmlns="" id="{EC6BC808-8C31-474B-96CB-4D250012901C}"/>
              </a:ext>
            </a:extLst>
          </p:cNvPr>
          <p:cNvSpPr/>
          <p:nvPr/>
        </p:nvSpPr>
        <p:spPr>
          <a:xfrm>
            <a:off x="1183677" y="2935410"/>
            <a:ext cx="2436448" cy="14762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Помещение </a:t>
            </a:r>
          </a:p>
          <a:p>
            <a:pPr algn="ctr"/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приема животных</a:t>
            </a:r>
            <a:endParaRPr lang="ru-RU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724949" y="656651"/>
            <a:ext cx="915072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667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4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898" defTabSz="1218956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598898" defTabSz="1218956" eaLnBrk="0" hangingPunct="0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D4BA1C80-B406-486E-8148-F05A186231EA}"/>
              </a:ext>
            </a:extLst>
          </p:cNvPr>
          <p:cNvSpPr/>
          <p:nvPr/>
        </p:nvSpPr>
        <p:spPr>
          <a:xfrm>
            <a:off x="1264119" y="534618"/>
            <a:ext cx="10800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ТРЕБОВАНИЯ, ПРЕДЪЯВЛЯЕМЫЕ К ПРИЮТАМ ДЛЯ ЖИВОТНЫХ</a:t>
            </a:r>
            <a:endParaRPr lang="ru-RU" sz="20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12">
            <a:extLst>
              <a:ext uri="{FF2B5EF4-FFF2-40B4-BE49-F238E27FC236}">
                <a16:creationId xmlns:a16="http://schemas.microsoft.com/office/drawing/2014/main" xmlns="" id="{41A0DA51-CCE5-4522-8461-2F3B7C48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677" y="1281450"/>
            <a:ext cx="10800075" cy="1481476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50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lIns="91440" tIns="45720" rIns="91440" bIns="45720" anchor="ctr"/>
          <a:lstStyle/>
          <a:p>
            <a:pPr algn="ctr" fontAlgn="base">
              <a:spcAft>
                <a:spcPts val="0"/>
              </a:spcAft>
            </a:pPr>
            <a:r>
              <a:rPr lang="ru-RU" sz="2000" b="1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Приют для животных -  специально оборудованный имущественный комплекс, имеющий системы водоснабжения и водоотведения, </a:t>
            </a:r>
            <a:r>
              <a:rPr lang="ru-RU" sz="2000" b="1" spc="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электротеплоснабжения</a:t>
            </a:r>
            <a:r>
              <a:rPr lang="ru-RU" sz="2000" b="1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наружного освещения.</a:t>
            </a:r>
            <a:br>
              <a:rPr lang="ru-RU" sz="2000" b="1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Приют для животных размещается в специально предназначенных для этого зданиях, строениях, сооружениях и должен располагать: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xmlns="" id="{223CACD7-A59B-4A58-B0F4-3F54DD6BB37F}"/>
              </a:ext>
            </a:extLst>
          </p:cNvPr>
          <p:cNvSpPr/>
          <p:nvPr/>
        </p:nvSpPr>
        <p:spPr>
          <a:xfrm>
            <a:off x="3759665" y="2954324"/>
            <a:ext cx="2365044" cy="1457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Площадка </a:t>
            </a:r>
          </a:p>
          <a:p>
            <a:pPr algn="ctr"/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выгула собак</a:t>
            </a:r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xmlns="" id="{76169D52-9947-4468-B388-24FE21F9C77E}"/>
              </a:ext>
            </a:extLst>
          </p:cNvPr>
          <p:cNvSpPr/>
          <p:nvPr/>
        </p:nvSpPr>
        <p:spPr>
          <a:xfrm>
            <a:off x="9001368" y="2952017"/>
            <a:ext cx="2915709" cy="14980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Помещения для временного содержания  животных (ветеринарный пункт, карантинное помещение,  стационар)</a:t>
            </a:r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xmlns="" id="{28BE0058-910C-42F0-8E14-2EC122082485}"/>
              </a:ext>
            </a:extLst>
          </p:cNvPr>
          <p:cNvSpPr/>
          <p:nvPr/>
        </p:nvSpPr>
        <p:spPr>
          <a:xfrm>
            <a:off x="1183677" y="4861067"/>
            <a:ext cx="3075957" cy="14762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Бытовое помещение</a:t>
            </a:r>
          </a:p>
          <a:p>
            <a:pPr algn="ctr"/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для обслуживающего персонала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xmlns="" id="{2880DA35-45EB-478F-9E5F-DE53B99C72EA}"/>
              </a:ext>
            </a:extLst>
          </p:cNvPr>
          <p:cNvSpPr/>
          <p:nvPr/>
        </p:nvSpPr>
        <p:spPr>
          <a:xfrm>
            <a:off x="4538721" y="4918606"/>
            <a:ext cx="4089985" cy="1476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Место (площадка) накопления твердых коммунальных отходов и контейнеров для твердых коммунальных отходов</a:t>
            </a:r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xmlns="" id="{81FF4E49-085C-4E89-96B3-3826AAFA4907}"/>
              </a:ext>
            </a:extLst>
          </p:cNvPr>
          <p:cNvSpPr/>
          <p:nvPr/>
        </p:nvSpPr>
        <p:spPr>
          <a:xfrm>
            <a:off x="8841120" y="4902466"/>
            <a:ext cx="3075957" cy="14762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Хозяйственное помещение для хранения кормов, инвентаря, подстилочного материала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AF77EFA9-AD3D-4950-B004-525B38E3D149}"/>
              </a:ext>
            </a:extLst>
          </p:cNvPr>
          <p:cNvCxnSpPr>
            <a:cxnSpLocks/>
          </p:cNvCxnSpPr>
          <p:nvPr/>
        </p:nvCxnSpPr>
        <p:spPr>
          <a:xfrm>
            <a:off x="2391550" y="4636526"/>
            <a:ext cx="8484120" cy="0"/>
          </a:xfrm>
          <a:prstGeom prst="line">
            <a:avLst/>
          </a:prstGeom>
          <a:noFill/>
          <a:ln w="19050" cap="flat" cmpd="sng" algn="ctr">
            <a:solidFill>
              <a:srgbClr val="D5A75D"/>
            </a:solidFill>
            <a:prstDash val="solid"/>
          </a:ln>
          <a:effectLst/>
        </p:spPr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xmlns="" id="{AB948B86-0051-459F-928C-CC82A86F210C}"/>
              </a:ext>
            </a:extLst>
          </p:cNvPr>
          <p:cNvCxnSpPr>
            <a:cxnSpLocks/>
          </p:cNvCxnSpPr>
          <p:nvPr/>
        </p:nvCxnSpPr>
        <p:spPr>
          <a:xfrm flipV="1">
            <a:off x="2391550" y="4411644"/>
            <a:ext cx="0" cy="449423"/>
          </a:xfrm>
          <a:prstGeom prst="line">
            <a:avLst/>
          </a:prstGeom>
          <a:noFill/>
          <a:ln w="19050" cap="flat" cmpd="sng" algn="ctr">
            <a:solidFill>
              <a:srgbClr val="D5A75D"/>
            </a:solidFill>
            <a:prstDash val="solid"/>
          </a:ln>
          <a:effectLst/>
        </p:spPr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xmlns="" id="{7FF5EFB6-17A0-4030-B7CC-B8C5315720A6}"/>
              </a:ext>
            </a:extLst>
          </p:cNvPr>
          <p:cNvCxnSpPr>
            <a:cxnSpLocks/>
          </p:cNvCxnSpPr>
          <p:nvPr/>
        </p:nvCxnSpPr>
        <p:spPr>
          <a:xfrm flipV="1">
            <a:off x="10885970" y="4453043"/>
            <a:ext cx="0" cy="449423"/>
          </a:xfrm>
          <a:prstGeom prst="line">
            <a:avLst/>
          </a:prstGeom>
          <a:noFill/>
          <a:ln w="19050" cap="flat" cmpd="sng" algn="ctr">
            <a:solidFill>
              <a:srgbClr val="D5A75D"/>
            </a:solidFill>
            <a:prstDash val="solid"/>
          </a:ln>
          <a:effectLst/>
        </p:spPr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FE994B8D-0323-42BD-AD98-FEF4B8B50CC8}"/>
              </a:ext>
            </a:extLst>
          </p:cNvPr>
          <p:cNvCxnSpPr>
            <a:cxnSpLocks/>
          </p:cNvCxnSpPr>
          <p:nvPr/>
        </p:nvCxnSpPr>
        <p:spPr>
          <a:xfrm flipV="1">
            <a:off x="6635456" y="4636527"/>
            <a:ext cx="0" cy="282079"/>
          </a:xfrm>
          <a:prstGeom prst="line">
            <a:avLst/>
          </a:prstGeom>
          <a:noFill/>
          <a:ln w="19050" cap="flat" cmpd="sng" algn="ctr">
            <a:solidFill>
              <a:srgbClr val="D5A75D"/>
            </a:solidFill>
            <a:prstDash val="solid"/>
          </a:ln>
          <a:effectLst/>
        </p:spPr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xmlns="" id="{FD748E41-74DC-4DE8-9630-4D712E2D0A4A}"/>
              </a:ext>
            </a:extLst>
          </p:cNvPr>
          <p:cNvCxnSpPr>
            <a:cxnSpLocks/>
          </p:cNvCxnSpPr>
          <p:nvPr/>
        </p:nvCxnSpPr>
        <p:spPr>
          <a:xfrm flipV="1">
            <a:off x="5016206" y="4411644"/>
            <a:ext cx="0" cy="224883"/>
          </a:xfrm>
          <a:prstGeom prst="line">
            <a:avLst/>
          </a:prstGeom>
          <a:noFill/>
          <a:ln w="19050" cap="flat" cmpd="sng" algn="ctr">
            <a:solidFill>
              <a:srgbClr val="D5A75D"/>
            </a:solidFill>
            <a:prstDash val="solid"/>
          </a:ln>
          <a:effectLst/>
        </p:spPr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1446A3CF-505C-4382-954D-88E307913ECD}"/>
              </a:ext>
            </a:extLst>
          </p:cNvPr>
          <p:cNvCxnSpPr>
            <a:cxnSpLocks/>
          </p:cNvCxnSpPr>
          <p:nvPr/>
        </p:nvCxnSpPr>
        <p:spPr>
          <a:xfrm flipV="1">
            <a:off x="7673681" y="4411644"/>
            <a:ext cx="0" cy="224883"/>
          </a:xfrm>
          <a:prstGeom prst="line">
            <a:avLst/>
          </a:prstGeom>
          <a:noFill/>
          <a:ln w="19050" cap="flat" cmpd="sng" algn="ctr">
            <a:solidFill>
              <a:srgbClr val="D5A75D"/>
            </a:solidFill>
            <a:prstDash val="solid"/>
          </a:ln>
          <a:effectLst/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57E7B8C5-2158-4CD6-B203-EDEE12BE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17488" y="157163"/>
            <a:ext cx="72072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xmlns="" id="{D8B36B61-D2F3-424A-A541-C4A65464CD8E}"/>
              </a:ext>
            </a:extLst>
          </p:cNvPr>
          <p:cNvSpPr txBox="1">
            <a:spLocks/>
          </p:cNvSpPr>
          <p:nvPr/>
        </p:nvSpPr>
        <p:spPr bwMode="auto">
          <a:xfrm>
            <a:off x="9110663" y="62277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/>
            <a:fld id="{918EAEA1-3ECC-45A6-8085-9264F6681FB3}" type="slidenum">
              <a:rPr lang="ru-RU" sz="1600">
                <a:latin typeface="Times New Roman" pitchFamily="18" charset="0"/>
                <a:cs typeface="Times New Roman" pitchFamily="18" charset="0"/>
              </a:rPr>
              <a:pPr algn="r" defTabSz="914400"/>
              <a:t>9</a:t>
            </a:fld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4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2369</Words>
  <Application>Microsoft Office PowerPoint</Application>
  <PresentationFormat>Произвольный</PresentationFormat>
  <Paragraphs>791</Paragraphs>
  <Slides>23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Пользователь Windows</dc:creator>
  <cp:lastModifiedBy>Румянцева Ксения Алексеевна</cp:lastModifiedBy>
  <cp:revision>406</cp:revision>
  <cp:lastPrinted>2020-09-03T12:00:56Z</cp:lastPrinted>
  <dcterms:created xsi:type="dcterms:W3CDTF">2020-02-11T06:33:20Z</dcterms:created>
  <dcterms:modified xsi:type="dcterms:W3CDTF">2020-09-03T12:04:08Z</dcterms:modified>
</cp:coreProperties>
</file>