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2"/>
  </p:notesMasterIdLst>
  <p:handoutMasterIdLst>
    <p:handoutMasterId r:id="rId23"/>
  </p:handoutMasterIdLst>
  <p:sldIdLst>
    <p:sldId id="280" r:id="rId2"/>
    <p:sldId id="599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597" r:id="rId12"/>
    <p:sldId id="598" r:id="rId13"/>
    <p:sldId id="596" r:id="rId14"/>
    <p:sldId id="600" r:id="rId15"/>
    <p:sldId id="601" r:id="rId16"/>
    <p:sldId id="602" r:id="rId17"/>
    <p:sldId id="611" r:id="rId18"/>
    <p:sldId id="608" r:id="rId19"/>
    <p:sldId id="609" r:id="rId20"/>
    <p:sldId id="610" r:id="rId21"/>
  </p:sldIdLst>
  <p:sldSz cx="9144000" cy="5143500" type="screen16x9"/>
  <p:notesSz cx="6735763" cy="98694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438" userDrawn="1">
          <p15:clr>
            <a:srgbClr val="A4A3A4"/>
          </p15:clr>
        </p15:guide>
        <p15:guide id="3" pos="2881" userDrawn="1">
          <p15:clr>
            <a:srgbClr val="A4A3A4"/>
          </p15:clr>
        </p15:guide>
        <p15:guide id="4" pos="243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8EBE4"/>
    <a:srgbClr val="FFFFCC"/>
    <a:srgbClr val="CCFFCC"/>
    <a:srgbClr val="FFFFE7"/>
    <a:srgbClr val="808000"/>
    <a:srgbClr val="CC9900"/>
    <a:srgbClr val="F0F5FA"/>
    <a:srgbClr val="FF9999"/>
    <a:srgbClr val="D2DFEE"/>
    <a:srgbClr val="BCCF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1954" autoAdjust="0"/>
  </p:normalViewPr>
  <p:slideViewPr>
    <p:cSldViewPr>
      <p:cViewPr varScale="1">
        <p:scale>
          <a:sx n="118" d="100"/>
          <a:sy n="118" d="100"/>
        </p:scale>
        <p:origin x="-274" y="-72"/>
      </p:cViewPr>
      <p:guideLst>
        <p:guide orient="horz" pos="1620"/>
        <p:guide pos="2438"/>
        <p:guide pos="2881"/>
        <p:guide pos="2437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02" y="-86"/>
      </p:cViewPr>
      <p:guideLst>
        <p:guide orient="horz" pos="3108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BE6FC44-C8D5-4DC8-8D22-518AB1F1B30B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4188"/>
            <a:ext cx="2919413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C06CE2E2-B9B1-449E-A554-6D4E231F9F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0807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17993" cy="494027"/>
          </a:xfrm>
          <a:prstGeom prst="rect">
            <a:avLst/>
          </a:prstGeom>
        </p:spPr>
        <p:txBody>
          <a:bodyPr vert="horz" lIns="91368" tIns="45685" rIns="91368" bIns="456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6200" y="4"/>
            <a:ext cx="2917993" cy="494027"/>
          </a:xfrm>
          <a:prstGeom prst="rect">
            <a:avLst/>
          </a:prstGeom>
        </p:spPr>
        <p:txBody>
          <a:bodyPr vert="horz" lIns="91368" tIns="45685" rIns="91368" bIns="456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867077-82B8-4CB3-9B96-67ED2514EDAE}" type="datetimeFigureOut">
              <a:rPr lang="ru-RU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6200" y="738188"/>
            <a:ext cx="6583363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8" tIns="45685" rIns="91368" bIns="45685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266" y="4689314"/>
            <a:ext cx="5389240" cy="443992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3883"/>
            <a:ext cx="2917993" cy="494026"/>
          </a:xfrm>
          <a:prstGeom prst="rect">
            <a:avLst/>
          </a:prstGeom>
        </p:spPr>
        <p:txBody>
          <a:bodyPr vert="horz" lIns="91368" tIns="45685" rIns="91368" bIns="456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6200" y="9373883"/>
            <a:ext cx="2917993" cy="494026"/>
          </a:xfrm>
          <a:prstGeom prst="rect">
            <a:avLst/>
          </a:prstGeom>
        </p:spPr>
        <p:txBody>
          <a:bodyPr vert="horz" lIns="91368" tIns="45685" rIns="91368" bIns="456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2BC9BD-59E7-48F0-931E-FF7C752973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72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6200" y="738188"/>
            <a:ext cx="6583363" cy="37036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  <p:extLst>
      <p:ext uri="{BB962C8B-B14F-4D97-AF65-F5344CB8AC3E}">
        <p14:creationId xmlns="" xmlns:p14="http://schemas.microsoft.com/office/powerpoint/2010/main" val="164686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245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245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74664" y="9306072"/>
            <a:ext cx="2887320" cy="49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05" tIns="45552" rIns="91105" bIns="45552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32563" cy="36750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03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200" y="749300"/>
            <a:ext cx="6669088" cy="3752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4" y="1597836"/>
            <a:ext cx="7772401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4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6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9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99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1F33E0-6AD7-4C9C-85D3-F8AC9650F290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2581-FCDC-41C9-822B-D42157705E8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E9273-BDB9-4A47-A6FE-BED0CA8E3FF4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5450A-15DD-44DA-960C-E2B8118BAE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4" y="20598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9B8DFA-D96C-41E7-8FFB-ED53A47ABAA8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B6FB0-308A-4B80-9B80-D5EB934B7D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33C50-6DBD-4FF3-B88B-AF239778D2BC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6" y="3305193"/>
            <a:ext cx="7772401" cy="1021556"/>
          </a:xfrm>
        </p:spPr>
        <p:txBody>
          <a:bodyPr anchor="t"/>
          <a:lstStyle>
            <a:lvl1pPr algn="l">
              <a:defRPr sz="4665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1" cy="1125140"/>
          </a:xfrm>
        </p:spPr>
        <p:txBody>
          <a:bodyPr anchor="b"/>
          <a:lstStyle>
            <a:lvl1pPr marL="0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1pPr>
            <a:lvl2pPr marL="5332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65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3pPr>
            <a:lvl4pPr marL="159978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4pPr>
            <a:lvl5pPr marL="2133050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5pPr>
            <a:lvl6pPr marL="266631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6pPr>
            <a:lvl7pPr marL="319957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7pPr>
            <a:lvl8pPr marL="373283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8pPr>
            <a:lvl9pPr marL="4266100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9F0DB-08C0-4C00-B0D7-6FDA243CF626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5216B-FBE3-4402-96D0-968C571EFDF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10" y="1200155"/>
            <a:ext cx="4038600" cy="3394472"/>
          </a:xfrm>
        </p:spPr>
        <p:txBody>
          <a:bodyPr/>
          <a:lstStyle>
            <a:lvl1pPr>
              <a:defRPr sz="3266"/>
            </a:lvl1pPr>
            <a:lvl2pPr>
              <a:defRPr sz="2799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8" y="1200155"/>
            <a:ext cx="4038600" cy="3394472"/>
          </a:xfrm>
        </p:spPr>
        <p:txBody>
          <a:bodyPr/>
          <a:lstStyle>
            <a:lvl1pPr>
              <a:defRPr sz="3266"/>
            </a:lvl1pPr>
            <a:lvl2pPr>
              <a:defRPr sz="2799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11E83-3629-4184-92EF-C14BA34080DC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D9F47-930F-4360-B180-BADCD95AFDB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7" y="1151335"/>
            <a:ext cx="4040187" cy="479822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262" indent="0">
              <a:buNone/>
              <a:defRPr sz="2333" b="1"/>
            </a:lvl2pPr>
            <a:lvl3pPr marL="1066525" indent="0">
              <a:buNone/>
              <a:defRPr sz="2100" b="1"/>
            </a:lvl3pPr>
            <a:lvl4pPr marL="1599787" indent="0">
              <a:buNone/>
              <a:defRPr sz="1866" b="1"/>
            </a:lvl4pPr>
            <a:lvl5pPr marL="2133050" indent="0">
              <a:buNone/>
              <a:defRPr sz="1866" b="1"/>
            </a:lvl5pPr>
            <a:lvl6pPr marL="2666312" indent="0">
              <a:buNone/>
              <a:defRPr sz="1866" b="1"/>
            </a:lvl6pPr>
            <a:lvl7pPr marL="3199574" indent="0">
              <a:buNone/>
              <a:defRPr sz="1866" b="1"/>
            </a:lvl7pPr>
            <a:lvl8pPr marL="3732837" indent="0">
              <a:buNone/>
              <a:defRPr sz="1866" b="1"/>
            </a:lvl8pPr>
            <a:lvl9pPr marL="4266100" indent="0">
              <a:buNone/>
              <a:defRPr sz="186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7" y="1631156"/>
            <a:ext cx="4040187" cy="2963466"/>
          </a:xfrm>
        </p:spPr>
        <p:txBody>
          <a:bodyPr/>
          <a:lstStyle>
            <a:lvl1pPr>
              <a:defRPr sz="2799"/>
            </a:lvl1pPr>
            <a:lvl2pPr>
              <a:defRPr sz="2333"/>
            </a:lvl2pPr>
            <a:lvl3pPr>
              <a:defRPr sz="2100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262" indent="0">
              <a:buNone/>
              <a:defRPr sz="2333" b="1"/>
            </a:lvl2pPr>
            <a:lvl3pPr marL="1066525" indent="0">
              <a:buNone/>
              <a:defRPr sz="2100" b="1"/>
            </a:lvl3pPr>
            <a:lvl4pPr marL="1599787" indent="0">
              <a:buNone/>
              <a:defRPr sz="1866" b="1"/>
            </a:lvl4pPr>
            <a:lvl5pPr marL="2133050" indent="0">
              <a:buNone/>
              <a:defRPr sz="1866" b="1"/>
            </a:lvl5pPr>
            <a:lvl6pPr marL="2666312" indent="0">
              <a:buNone/>
              <a:defRPr sz="1866" b="1"/>
            </a:lvl6pPr>
            <a:lvl7pPr marL="3199574" indent="0">
              <a:buNone/>
              <a:defRPr sz="1866" b="1"/>
            </a:lvl7pPr>
            <a:lvl8pPr marL="3732837" indent="0">
              <a:buNone/>
              <a:defRPr sz="1866" b="1"/>
            </a:lvl8pPr>
            <a:lvl9pPr marL="4266100" indent="0">
              <a:buNone/>
              <a:defRPr sz="186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799"/>
            </a:lvl1pPr>
            <a:lvl2pPr>
              <a:defRPr sz="2333"/>
            </a:lvl2pPr>
            <a:lvl3pPr>
              <a:defRPr sz="2100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843BA-FDC5-4DC2-A160-AE10D847230A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02866-9273-42D0-A651-8933EB5C32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767EA-FFE7-44AB-8A66-D410C5558480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C8331-BF73-4D0F-991C-09E394811C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1CA3F-AFB7-4FFD-BA8D-DE81CB9637B5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D0E3F-4107-48CC-BD5A-67774F81DFA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3732"/>
            </a:lvl1pPr>
            <a:lvl2pPr>
              <a:defRPr sz="3266"/>
            </a:lvl2pPr>
            <a:lvl3pPr>
              <a:defRPr sz="2799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633"/>
            </a:lvl1pPr>
            <a:lvl2pPr marL="533262" indent="0">
              <a:buNone/>
              <a:defRPr sz="1400"/>
            </a:lvl2pPr>
            <a:lvl3pPr marL="1066525" indent="0">
              <a:buNone/>
              <a:defRPr sz="1166"/>
            </a:lvl3pPr>
            <a:lvl4pPr marL="1599787" indent="0">
              <a:buNone/>
              <a:defRPr sz="1050"/>
            </a:lvl4pPr>
            <a:lvl5pPr marL="2133050" indent="0">
              <a:buNone/>
              <a:defRPr sz="1050"/>
            </a:lvl5pPr>
            <a:lvl6pPr marL="2666312" indent="0">
              <a:buNone/>
              <a:defRPr sz="1050"/>
            </a:lvl6pPr>
            <a:lvl7pPr marL="3199574" indent="0">
              <a:buNone/>
              <a:defRPr sz="1050"/>
            </a:lvl7pPr>
            <a:lvl8pPr marL="3732837" indent="0">
              <a:buNone/>
              <a:defRPr sz="1050"/>
            </a:lvl8pPr>
            <a:lvl9pPr marL="4266100" indent="0">
              <a:buNone/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400EE-29D4-4836-B65B-3F25F331BC26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68874-EFDE-45F3-A115-B639719378B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732"/>
            </a:lvl1pPr>
            <a:lvl2pPr marL="533262" indent="0">
              <a:buNone/>
              <a:defRPr sz="3266"/>
            </a:lvl2pPr>
            <a:lvl3pPr marL="1066525" indent="0">
              <a:buNone/>
              <a:defRPr sz="2799"/>
            </a:lvl3pPr>
            <a:lvl4pPr marL="1599787" indent="0">
              <a:buNone/>
              <a:defRPr sz="2333"/>
            </a:lvl4pPr>
            <a:lvl5pPr marL="2133050" indent="0">
              <a:buNone/>
              <a:defRPr sz="2333"/>
            </a:lvl5pPr>
            <a:lvl6pPr marL="2666312" indent="0">
              <a:buNone/>
              <a:defRPr sz="2333"/>
            </a:lvl6pPr>
            <a:lvl7pPr marL="3199574" indent="0">
              <a:buNone/>
              <a:defRPr sz="2333"/>
            </a:lvl7pPr>
            <a:lvl8pPr marL="3732837" indent="0">
              <a:buNone/>
              <a:defRPr sz="2333"/>
            </a:lvl8pPr>
            <a:lvl9pPr marL="4266100" indent="0">
              <a:buNone/>
              <a:defRPr sz="2333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633"/>
            </a:lvl1pPr>
            <a:lvl2pPr marL="533262" indent="0">
              <a:buNone/>
              <a:defRPr sz="1400"/>
            </a:lvl2pPr>
            <a:lvl3pPr marL="1066525" indent="0">
              <a:buNone/>
              <a:defRPr sz="1166"/>
            </a:lvl3pPr>
            <a:lvl4pPr marL="1599787" indent="0">
              <a:buNone/>
              <a:defRPr sz="1050"/>
            </a:lvl4pPr>
            <a:lvl5pPr marL="2133050" indent="0">
              <a:buNone/>
              <a:defRPr sz="1050"/>
            </a:lvl5pPr>
            <a:lvl6pPr marL="2666312" indent="0">
              <a:buNone/>
              <a:defRPr sz="1050"/>
            </a:lvl6pPr>
            <a:lvl7pPr marL="3199574" indent="0">
              <a:buNone/>
              <a:defRPr sz="1050"/>
            </a:lvl7pPr>
            <a:lvl8pPr marL="3732837" indent="0">
              <a:buNone/>
              <a:defRPr sz="1050"/>
            </a:lvl8pPr>
            <a:lvl9pPr marL="4266100" indent="0">
              <a:buNone/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7C215-567F-4650-8836-6D0B67E48AAF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83A3-5310-42EB-8B88-09E0EC1FFBA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11" y="476728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F89D83-249E-4C55-9023-4A476B6DC190}" type="datetime1">
              <a:rPr lang="ru-RU" smtClean="0"/>
              <a:pPr>
                <a:defRPr/>
              </a:pPr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4" y="47672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10" y="476728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C926C0-738E-4B1E-88C6-AC445093ED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1066525" rtl="0" eaLnBrk="1" latinLnBrk="0" hangingPunct="1">
        <a:spcBef>
          <a:spcPct val="0"/>
        </a:spcBef>
        <a:buNone/>
        <a:defRPr sz="5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947" indent="-399947" algn="l" defTabSz="1066525" rtl="0" eaLnBrk="1" latinLnBrk="0" hangingPunct="1">
        <a:spcBef>
          <a:spcPct val="20000"/>
        </a:spcBef>
        <a:buFont typeface="Arial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866551" indent="-333289" algn="l" defTabSz="1066525" rtl="0" eaLnBrk="1" latinLnBrk="0" hangingPunct="1">
        <a:spcBef>
          <a:spcPct val="20000"/>
        </a:spcBef>
        <a:buFont typeface="Arial" pitchFamily="34" charset="0"/>
        <a:buChar char="–"/>
        <a:defRPr sz="3266" kern="1200">
          <a:solidFill>
            <a:schemeClr val="tx1"/>
          </a:solidFill>
          <a:latin typeface="+mn-lt"/>
          <a:ea typeface="+mn-ea"/>
          <a:cs typeface="+mn-cs"/>
        </a:defRPr>
      </a:lvl2pPr>
      <a:lvl3pPr marL="1333156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1866418" indent="-266631" algn="l" defTabSz="1066525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399681" indent="-266631" algn="l" defTabSz="1066525" rtl="0" eaLnBrk="1" latinLnBrk="0" hangingPunct="1">
        <a:spcBef>
          <a:spcPct val="20000"/>
        </a:spcBef>
        <a:buFont typeface="Arial" pitchFamily="34" charset="0"/>
        <a:buChar char="»"/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2932943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466207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3999469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4532732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262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525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87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05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6312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574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2837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610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8299" y="276301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Pct val="100000"/>
              <a:defRPr/>
            </a:pPr>
            <a:r>
              <a:rPr lang="ru-RU" alt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</a:t>
            </a: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alt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9" name="Прямоугольник 5"/>
          <p:cNvSpPr>
            <a:spLocks noChangeArrowheads="1"/>
          </p:cNvSpPr>
          <p:nvPr/>
        </p:nvSpPr>
        <p:spPr bwMode="auto">
          <a:xfrm>
            <a:off x="2411760" y="4297425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spcBef>
                <a:spcPts val="0"/>
              </a:spcBef>
              <a:buNone/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августа 2020 года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7737" y="1491630"/>
            <a:ext cx="6912768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 строительстве (реновации) стационарных учреждений социального обслуживания населения «нового типа» 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Тверской области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-1726105" y="-812752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211710"/>
            <a:ext cx="4756361" cy="253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Наб. р. Лазури,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20, г. Тверь, 170100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dep_soczashity@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tverreg.ru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И.о. Министра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Боброва Татьяна Вячеславовна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143592" y="4716128"/>
            <a:ext cx="2834148" cy="365125"/>
          </a:xfrm>
        </p:spPr>
        <p:txBody>
          <a:bodyPr/>
          <a:lstStyle/>
          <a:p>
            <a:fld id="{20C744D8-5D24-40B5-8211-596EBBEF60D4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9357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2.vectorstock.com/i/1000x1000/56/91/school-building-front-yard-for-school-children-vector-182656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2" t="656" r="-230" b="13244"/>
          <a:stretch/>
        </p:blipFill>
        <p:spPr bwMode="auto">
          <a:xfrm>
            <a:off x="6847544" y="2560507"/>
            <a:ext cx="1561365" cy="7961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03" y="194750"/>
            <a:ext cx="8086018" cy="73286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ПОРЯДОК НАПРАВЛЕНИЯ ГРАЖДАН В СТАЦИОНАРНЫЕ УЧРЕЖДЕНИЯ СОЦИАЛЬНОГО ОБСЛУЖИВАНИЯ НАСЕЛЕНИЯ ТВЕРСКОЙ ОБЛАСТИ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84168" y="4709249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mtdata.ru/u25/photoAF54/20009164778-0/orig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585" t="11349" r="21829" b="1722"/>
          <a:stretch/>
        </p:blipFill>
        <p:spPr bwMode="auto">
          <a:xfrm>
            <a:off x="4594837" y="989014"/>
            <a:ext cx="959500" cy="952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848" y="2313344"/>
            <a:ext cx="657512" cy="691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477" y="1356434"/>
            <a:ext cx="23969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  <a:spcAft>
                <a:spcPts val="6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КЦСОН </a:t>
            </a:r>
          </a:p>
          <a:p>
            <a:pPr marL="179388" indent="-179388">
              <a:lnSpc>
                <a:spcPts val="1400"/>
              </a:lnSpc>
              <a:spcAft>
                <a:spcPts val="400"/>
              </a:spcAft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документов (медицинская карта, заключение ВК, копия паспорта и полиса ОМС, справка о доходах, справка об инвалидности,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ИПРА);</a:t>
            </a:r>
          </a:p>
          <a:p>
            <a:pPr marL="179388" indent="-179388">
              <a:lnSpc>
                <a:spcPts val="1400"/>
              </a:lnSpc>
              <a:spcAft>
                <a:spcPts val="400"/>
              </a:spcAft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признание гражданина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нуждающимся в предоставлении социальных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79388">
              <a:lnSpc>
                <a:spcPts val="1400"/>
              </a:lnSpc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личного дела для направление на стационарное обслуживание.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 cstate="print"/>
          <a:srcRect l="-231" t="12200" r="-1" b="10801"/>
          <a:stretch/>
        </p:blipFill>
        <p:spPr>
          <a:xfrm>
            <a:off x="4519794" y="3201300"/>
            <a:ext cx="1310295" cy="6518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91880" y="3879731"/>
            <a:ext cx="37917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</a:t>
            </a:r>
          </a:p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Тверской области</a:t>
            </a:r>
          </a:p>
          <a:p>
            <a:pPr marL="216000" indent="-216000">
              <a:lnSpc>
                <a:spcPts val="14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документов;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ts val="14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выписка путевки на стационарное социальное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обслуживание.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Выгнутая вниз стрелка 26"/>
          <p:cNvSpPr/>
          <p:nvPr/>
        </p:nvSpPr>
        <p:spPr>
          <a:xfrm rot="15724249">
            <a:off x="5222540" y="2116953"/>
            <a:ext cx="1663457" cy="580371"/>
          </a:xfrm>
          <a:prstGeom prst="curvedUp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Путевка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Выгнутая вверх стрелка 20"/>
          <p:cNvSpPr/>
          <p:nvPr/>
        </p:nvSpPr>
        <p:spPr>
          <a:xfrm rot="19767513" flipH="1">
            <a:off x="2999881" y="1559594"/>
            <a:ext cx="1436852" cy="407614"/>
          </a:xfrm>
          <a:prstGeom prst="curvedDownArrow">
            <a:avLst>
              <a:gd name="adj1" fmla="val 21576"/>
              <a:gd name="adj2" fmla="val 50000"/>
              <a:gd name="adj3" fmla="val 2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Заявление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5098" y="1897004"/>
            <a:ext cx="262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Стационарное учреждение социального обслуживания населения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 flipH="1">
            <a:off x="3035670" y="3266448"/>
            <a:ext cx="1542884" cy="476463"/>
            <a:chOff x="4915672" y="2913659"/>
            <a:chExt cx="1487804" cy="590436"/>
          </a:xfrm>
        </p:grpSpPr>
        <p:sp>
          <p:nvSpPr>
            <p:cNvPr id="26" name="Выгнутая вверх стрелка 25"/>
            <p:cNvSpPr/>
            <p:nvPr/>
          </p:nvSpPr>
          <p:spPr>
            <a:xfrm rot="8786589">
              <a:off x="5086941" y="3041876"/>
              <a:ext cx="1316535" cy="462219"/>
            </a:xfrm>
            <a:prstGeom prst="curvedDownArrow">
              <a:avLst>
                <a:gd name="adj1" fmla="val 25000"/>
                <a:gd name="adj2" fmla="val 50000"/>
                <a:gd name="adj3" fmla="val 23100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9718490">
              <a:off x="4915672" y="2913659"/>
              <a:ext cx="1275827" cy="419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Личное дело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Стрелка углом 6"/>
          <p:cNvSpPr/>
          <p:nvPr/>
        </p:nvSpPr>
        <p:spPr>
          <a:xfrm rot="16200000" flipH="1" flipV="1">
            <a:off x="6461656" y="729939"/>
            <a:ext cx="542048" cy="1795039"/>
          </a:xfrm>
          <a:prstGeom prst="bentArrow">
            <a:avLst>
              <a:gd name="adj1" fmla="val 25000"/>
              <a:gd name="adj2" fmla="val 24576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9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25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752" t="1269" r="5336" b="69542"/>
          <a:stretch/>
        </p:blipFill>
        <p:spPr>
          <a:xfrm>
            <a:off x="2367394" y="3076200"/>
            <a:ext cx="864096" cy="964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220" y="190180"/>
            <a:ext cx="8100779" cy="761842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КРИТЕРИИ, КОТОРЫЕ УЧИТЫВАЮТСЯ ПРИ ПОДБОРЕ УЧРЕЖДЕНИЯ СТАЦИОНАРНОГО ОБСЛУЖИВАНИЯ ДЛЯ ПОЖИЛЫХ ГРАЖДАН И ИНВАЛИДОВ</a:t>
            </a:r>
            <a:endParaRPr lang="ru-RU" sz="20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442" y="1299219"/>
            <a:ext cx="7915966" cy="91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здоровья гражданина (полная или частичная утрата способности либо возможности осуществлять самообслуживание, самостоятельно передвигаться, обеспечивать основные жизненные потребности в силу заболевания, травмы, возраста или наличия инвалидности);</a:t>
            </a:r>
          </a:p>
        </p:txBody>
      </p:sp>
      <p:pic>
        <p:nvPicPr>
          <p:cNvPr id="7" name="Picture 4" descr="https://cdn2.vectorstock.com/i/1000x1000/56/91/school-building-front-yard-for-school-children-vector-1826569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2" t="656" r="-230" b="13244"/>
          <a:stretch/>
        </p:blipFill>
        <p:spPr bwMode="auto">
          <a:xfrm>
            <a:off x="4140673" y="2749432"/>
            <a:ext cx="2049553" cy="1054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1840" y="2989205"/>
            <a:ext cx="658425" cy="69500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 cstate="print"/>
          <a:srcRect l="69897" r="2692" b="70238"/>
          <a:stretch/>
        </p:blipFill>
        <p:spPr>
          <a:xfrm>
            <a:off x="6622178" y="3076200"/>
            <a:ext cx="792088" cy="83530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94" t="60413" r="72127" b="7812"/>
          <a:stretch/>
        </p:blipFill>
        <p:spPr>
          <a:xfrm>
            <a:off x="3328053" y="3042158"/>
            <a:ext cx="576064" cy="9006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3329" y="2215694"/>
            <a:ext cx="31773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 самостоятельно, передвигающиеся с трудом, находящиеся на постельном режиме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5" cstate="print"/>
          <a:srcRect l="69897" r="2692" b="70238"/>
          <a:stretch/>
        </p:blipFill>
        <p:spPr>
          <a:xfrm>
            <a:off x="1555367" y="3119005"/>
            <a:ext cx="792088" cy="8353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01070" y="2357634"/>
            <a:ext cx="21899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 самостоятельно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3102" y="3967186"/>
            <a:ext cx="1152127" cy="90576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62146" y="4196309"/>
            <a:ext cx="679126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родственников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(10% пожилых людей навещают родственники)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9568" y="936748"/>
            <a:ext cx="36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направлении учитываются:</a:t>
            </a:r>
          </a:p>
        </p:txBody>
      </p:sp>
      <p:pic>
        <p:nvPicPr>
          <p:cNvPr id="21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72383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22154" y="4850866"/>
            <a:ext cx="2057400" cy="205383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8460" y="166497"/>
            <a:ext cx="8255540" cy="70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СЕТЬ СТАЦИОНАРНЫХ УЧРЕЖДЕНИЙ</a:t>
            </a:r>
          </a:p>
          <a:p>
            <a:pPr algn="ctr">
              <a:lnSpc>
                <a:spcPts val="2400"/>
              </a:lnSpc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СОЦИАЛЬНОГО ОБСЛУЖИВАНИЯ ДЛЯ ПОЖИЛЫХ И ИНВАЛИДОВ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01578" y="952614"/>
            <a:ext cx="7348152" cy="2483231"/>
          </a:xfrm>
          <a:prstGeom prst="roundRect">
            <a:avLst>
              <a:gd name="adj" fmla="val 228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457200" indent="-457200" algn="just">
              <a:lnSpc>
                <a:spcPts val="2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marL="457200" indent="-4572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13 многопрофильных учреждений: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дома-интерната для престарелых и инвалидов большой вместимости на 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076 мест;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геронтологический центр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 мест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специальный дом-интернат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психоневрологических интернатов на 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485 мест;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дом милосердия на 40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мест;</a:t>
            </a:r>
          </a:p>
          <a:p>
            <a:pPr marL="342900" indent="-3429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Всего: 3 876 мест</a:t>
            </a:r>
          </a:p>
          <a:p>
            <a:pPr marL="457200" indent="-457200" algn="just">
              <a:lnSpc>
                <a:spcPts val="2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25547" y="83813"/>
            <a:ext cx="828675" cy="771525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1301578" y="3651870"/>
            <a:ext cx="7348152" cy="1198996"/>
          </a:xfrm>
          <a:prstGeom prst="roundRect">
            <a:avLst>
              <a:gd name="adj" fmla="val 228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just">
              <a:lnSpc>
                <a:spcPts val="24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27 </a:t>
            </a:r>
            <a:r>
              <a:rPr lang="ru-RU" sz="2000" b="1" spc="100" dirty="0" smtClean="0">
                <a:latin typeface="Times New Roman" pitchFamily="18" charset="0"/>
                <a:cs typeface="Times New Roman" pitchFamily="18" charset="0"/>
              </a:rPr>
              <a:t>стационарных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отделений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Комплексных центрах  социального обслуживания населения (по 20 – 30 мест)  </a:t>
            </a:r>
          </a:p>
          <a:p>
            <a:pPr algn="just">
              <a:lnSpc>
                <a:spcPts val="24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Всего: 728 мест</a:t>
            </a:r>
            <a:endParaRPr lang="ru-RU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СТАЦИОНАРНЫЕ ОТДЕЛЕНИЯ </a:t>
            </a:r>
          </a:p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 ЗДАНИЯХ 4 – 5 СТЕПЕНИ ОГНЕСТОЙКОСТИ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0853599"/>
              </p:ext>
            </p:extLst>
          </p:nvPr>
        </p:nvGraphicFramePr>
        <p:xfrm>
          <a:off x="1003353" y="1057952"/>
          <a:ext cx="7884000" cy="3637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стационарного отделения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ввода в эксплуатацию жилых зданий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</a:t>
                      </a: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огнестойкости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износа здания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 район,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Погорелое-Городище,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Школьная, д.17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Красный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Холм, 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Красноармейская, д. 73/21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с.Прямухино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 д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3а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д. 3а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97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Центральная,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0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248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Больничная, д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06742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район,д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Пожня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9521804"/>
                  </a:ext>
                </a:extLst>
              </a:tr>
            </a:tbl>
          </a:graphicData>
        </a:graphic>
      </p:graphicFrame>
      <p:pic>
        <p:nvPicPr>
          <p:cNvPr id="7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60988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ЗАКРЫТИЮ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03807" y="4776988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0372750"/>
              </p:ext>
            </p:extLst>
          </p:nvPr>
        </p:nvGraphicFramePr>
        <p:xfrm>
          <a:off x="989257" y="1066110"/>
          <a:ext cx="7776000" cy="3794300"/>
        </p:xfrm>
        <a:graphic>
          <a:graphicData uri="http://schemas.openxmlformats.org/drawingml/2006/table">
            <a:tbl>
              <a:tblPr firstRow="1" firstCol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00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10.08.2020)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2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93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Зубцовский район, 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с. Погорелое-Городище, 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Школьная, д.17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89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Красный Холм,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Красноармейская, д. 73/21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район,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Прямухино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30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район,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2*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55516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ЗАКРЫТИЮ (продолжение)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4593476"/>
              </p:ext>
            </p:extLst>
          </p:nvPr>
        </p:nvGraphicFramePr>
        <p:xfrm>
          <a:off x="989257" y="1022849"/>
          <a:ext cx="7920000" cy="2905764"/>
        </p:xfrm>
        <a:graphic>
          <a:graphicData uri="http://schemas.openxmlformats.org/drawingml/2006/table">
            <a:tbl>
              <a:tblPr firstRow="1" firstCol="1" bandRow="1"/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10.08.2020)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Центральная, д.10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18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ул. Больничная,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д.1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40 км</a:t>
                      </a: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2596649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район, д.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Пожня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2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171**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71600" y="4011413"/>
            <a:ext cx="3386918" cy="980235"/>
          </a:xfrm>
          <a:prstGeom prst="roundRect">
            <a:avLst>
              <a:gd name="adj" fmla="val 7496"/>
            </a:avLst>
          </a:prstGeom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tIns="18000" bIns="0" anchor="ctr" anchorCtr="0">
            <a:noAutofit/>
          </a:bodyPr>
          <a:lstStyle/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Передвигаются с ходунками, тростью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человека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на инвалидной коляске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4155926"/>
            <a:ext cx="4312108" cy="71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1 человек в возрасте 101 года;</a:t>
            </a:r>
          </a:p>
          <a:p>
            <a:pPr>
              <a:lnSpc>
                <a:spcPts val="1400"/>
              </a:lnSpc>
              <a:spcAft>
                <a:spcPts val="300"/>
              </a:spcAft>
              <a:buFont typeface="Arial" charset="0"/>
              <a:buChar char="•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 185- количество штатных единиц.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48242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6068944"/>
              </p:ext>
            </p:extLst>
          </p:nvPr>
        </p:nvGraphicFramePr>
        <p:xfrm>
          <a:off x="1008641" y="1076991"/>
          <a:ext cx="7920000" cy="34928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63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кв.м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собственности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ул.Маршала Конева, д. 73А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ru-RU" sz="16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14 718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Тверь, ул.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Кривичская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д.18</a:t>
                      </a:r>
                      <a:endParaRPr lang="ru-RU" sz="16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Торжок, ул. Раннее утро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27 544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Тверь, ул. Крайняя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115 135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д.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Бобачево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21780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ул.Константина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Заслонова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д. 4А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13 577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пр.Чайковского, д. 17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55 300 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район, п.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Литвинки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40 770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Беляковский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переулок, д. 9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9 141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с/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Кушалинское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Кушалино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с/п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Бурашевское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b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Захарьино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109 927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2798794"/>
              </p:ext>
            </p:extLst>
          </p:nvPr>
        </p:nvGraphicFramePr>
        <p:xfrm>
          <a:off x="1008641" y="1076991"/>
          <a:ext cx="7919335" cy="310702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663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ул.Маршала Конева, д. 73А</a:t>
                      </a:r>
                      <a:endParaRPr lang="ru-RU" dirty="0"/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19 718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вырубка деревьев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Тверь, ул.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Кривичская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д.18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39 344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 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вырубка деревьев, выравнивание участка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01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Торжок, ул. Раннее утро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27 544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отсутствии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газа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2129" y="339502"/>
            <a:ext cx="8171871" cy="609407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258949"/>
              </p:ext>
            </p:extLst>
          </p:nvPr>
        </p:nvGraphicFramePr>
        <p:xfrm>
          <a:off x="1008641" y="1131591"/>
          <a:ext cx="7884088" cy="366916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5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885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2714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Ад8рес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576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86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Тверь, ул. Крайняя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115135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трансфор-маторная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подстанция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96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д.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Бобачево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21 780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 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рядом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промзона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отсутствие газа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911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ул.Константина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Заслонова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д. 4А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13 577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здания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пр.Чайковского, д. 17</a:t>
                      </a:r>
                    </a:p>
                  </a:txBody>
                  <a:tcPr marL="6858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55 300 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Запланировано построить на данном участке школу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74" y="73120"/>
            <a:ext cx="6368735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10619" y="1150455"/>
            <a:ext cx="3600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452" y="4754293"/>
            <a:ext cx="2057400" cy="273844"/>
          </a:xfrm>
        </p:spPr>
        <p:txBody>
          <a:bodyPr/>
          <a:lstStyle/>
          <a:p>
            <a:fld id="{20C744D8-5D24-40B5-8211-596EBBEF60D4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09305" y="268226"/>
            <a:ext cx="6986832" cy="5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572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КОЕЧНАЯ СЕТЬ В 2020 ГОДУ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8803" y="1150455"/>
            <a:ext cx="319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Дома-интернаты-1246 мест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6" y="1218467"/>
            <a:ext cx="253554" cy="2535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84704" y="1608307"/>
            <a:ext cx="213554" cy="184666"/>
          </a:xfrm>
          <a:prstGeom prst="rect">
            <a:avLst/>
          </a:prstGeom>
          <a:solidFill>
            <a:srgbClr val="B8EDA9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5889" y="1574737"/>
            <a:ext cx="396563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отделения </a:t>
            </a:r>
          </a:p>
          <a:p>
            <a:pPr indent="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комплексных центрах- 728 мест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87906" y="2866814"/>
            <a:ext cx="213554" cy="86176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6121" y="2768394"/>
            <a:ext cx="2119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мест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стационарных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отделениях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комплексных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центрах,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закрытию </a:t>
            </a:r>
          </a:p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- 201 место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82329" y="2117828"/>
            <a:ext cx="213554" cy="1846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6998" y="2067198"/>
            <a:ext cx="185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</a:t>
            </a:r>
          </a:p>
        </p:txBody>
      </p:sp>
      <p:pic>
        <p:nvPicPr>
          <p:cNvPr id="17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8092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21976"/>
              </p:ext>
            </p:extLst>
          </p:nvPr>
        </p:nvGraphicFramePr>
        <p:xfrm>
          <a:off x="1008641" y="1076991"/>
          <a:ext cx="7880078" cy="355610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59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0623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п.</a:t>
                      </a:r>
                      <a:r>
                        <a:rPr lang="ru-RU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Литвинки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40 770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территории участка пролегают трубы теплоснабжения, земельный участок расположен в непосредственной близости от МОУ СОШ № 47 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8744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Беляковский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переулок, д. 9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9 141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Маленькая площадь участка. Не подходит для строительства.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с/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Кушалинское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Кушалино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Участок расположен в сельской местности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с/п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Бурашевское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b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Захарьино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109 927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Участок расположен в сельской местности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СОГЛАСОВАННЫХ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6068944"/>
              </p:ext>
            </p:extLst>
          </p:nvPr>
        </p:nvGraphicFramePr>
        <p:xfrm>
          <a:off x="1008641" y="1076991"/>
          <a:ext cx="7811831" cy="309715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38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63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кв.м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собственности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79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ул. Авиаторов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ул.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Куровская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Бежецк, ул.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Государственная собственность до разграничения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Государственная собственность до разграничения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Кашин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СОГЛАСОВАННЫХ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2798794"/>
              </p:ext>
            </p:extLst>
          </p:nvPr>
        </p:nvGraphicFramePr>
        <p:xfrm>
          <a:off x="1008641" y="1076991"/>
          <a:ext cx="7919335" cy="376261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Межевание за счет МО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Бежецк, ул.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Межевание проведено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9307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  <a:endParaRPr lang="ru-RU" sz="1600" dirty="0"/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Кашин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ул.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Куровская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 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(проходят транзитные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сети)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ОТКЛОНЕННЫХ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2798794"/>
              </p:ext>
            </p:extLst>
          </p:nvPr>
        </p:nvGraphicFramePr>
        <p:xfrm>
          <a:off x="1008641" y="1076991"/>
          <a:ext cx="7919335" cy="342749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/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(п.Чистые пруды 1 км от города)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участок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за чертой города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Белый,  ул. Смирнова, д.4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объекта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Белый,  ул. Смирнова, д.2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5 857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объекта,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маленький участок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3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Бологое 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661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КНС,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ливневка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недалеко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от участка болото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Весьегонск, ул. Серова,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д. 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ОТКЛОНЕННЫХ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2798794"/>
              </p:ext>
            </p:extLst>
          </p:nvPr>
        </p:nvGraphicFramePr>
        <p:xfrm>
          <a:off x="1008641" y="1076991"/>
          <a:ext cx="7919335" cy="380109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/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лесной массив;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3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Западная Двина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маленькая площадь,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Красный Холм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7091785"/>
              </p:ext>
            </p:extLst>
          </p:nvPr>
        </p:nvGraphicFramePr>
        <p:xfrm>
          <a:off x="1017031" y="1054570"/>
          <a:ext cx="7704000" cy="38880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проектной организации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здания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здания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м2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ctr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классического проектирования, тыс.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проектирования с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применением технологии BIM,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7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7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Гипроздрав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13 000,00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13 000,00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18 000,00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18 000,00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7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7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Техномед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10 683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40 061,25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46 471,05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10 373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38 898,75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45 122,55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7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«СДМ»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14 372,00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14 372,00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Заголовок 20"/>
          <p:cNvSpPr>
            <a:spLocks noGrp="1"/>
          </p:cNvSpPr>
          <p:nvPr>
            <p:ph type="title"/>
          </p:nvPr>
        </p:nvSpPr>
        <p:spPr>
          <a:xfrm>
            <a:off x="1010405" y="205908"/>
            <a:ext cx="8097207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ОРИЕНТИРОВОЧНЫЙ РАСЧЕТ СТОИМОСТИ ВЫПОЛНЕНИЯ ПРОЕКТНЫХ РАБОТ И ПРОВЕДЕНИЯ ИНЖЕНЕРНЫХ ИЗЫСКАНИЙ 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3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10953" y="199508"/>
            <a:ext cx="8133047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ОРИЕНТИРОВОЧНЫЙ РАСЧЕТ СТОИМОСТИ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ВЫПОЛНЕНИЯ ПРОЕКТНЫХ РАБОТ И ПРОВЕДЕНИЯ ИНЖЕНЕРНЫХ ИЗЫСКАНИЙ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05548" y="4786445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071" y="105459"/>
            <a:ext cx="829128" cy="1030313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2047532"/>
              </p:ext>
            </p:extLst>
          </p:nvPr>
        </p:nvGraphicFramePr>
        <p:xfrm>
          <a:off x="1010953" y="1059582"/>
          <a:ext cx="7776000" cy="367768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92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8649"/>
              </a:tblGrid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здания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сооружения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</a:p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(на 100 мест)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150 мест)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строительства здания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4 959,04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5 898,54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Телефонная канализация, протяженностью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164,19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164,19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Кабельная линия, протяженностью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50,35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50,35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38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МВт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515,31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2 489,41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Водозабор из подземных источников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912,14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6314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Водопровод из полиэтиленовых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труб 100м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118,55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118,55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биологической очистки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ЭКО-Р-25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4 952,25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4 952,25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Насосная станция пожаротушения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Пожарные резервуары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шт. по V=100 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Гараж на 2 автомобиля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S=111,61 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 ГО и ЧС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инженерных изысканий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600,00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570,00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Стоимость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экспертиз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НДС: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18 184, 7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18 056,45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812360" y="771550"/>
            <a:ext cx="961545" cy="275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lnSpc>
                <a:spcPts val="14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843558"/>
            <a:ext cx="6048672" cy="28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предоставлена КГУ 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Тверьоблстройзаказчик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1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АДРЕСНАЯ ИНВЕСТИЦИОННАЯ ПРОГРАММА ТВЕРСКОЙ ОБЛАСТИ НА 2020 ГОД И НА ПЛАНОВЫЙ ПЕРИОД 2021 И 2022 ГОДОВ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7702372"/>
              </p:ext>
            </p:extLst>
          </p:nvPr>
        </p:nvGraphicFramePr>
        <p:xfrm>
          <a:off x="1010926" y="1118647"/>
          <a:ext cx="7846129" cy="30186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8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56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государственной программы и мероприятия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 реализации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запланированных средств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78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Государственная программа Тверской области «Социальная поддержка и защита населения Тверской области» </a:t>
                      </a:r>
                      <a:b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2017 - 2022 годы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09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Строительство домов-интернатов для престарелых и инвалидов 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(разработка проектной документации)</a:t>
                      </a:r>
                      <a:endParaRPr lang="ru-RU" sz="1800" b="0" i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12 569,7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5763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66525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Строительство домов-интернатов для престарелых и инвалидов 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(строительно-монтажные работы)</a:t>
                      </a:r>
                      <a:endParaRPr lang="ru-RU" sz="1800" b="0" i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21 000,00 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93279" y="4209413"/>
            <a:ext cx="778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В соответствии с распоряжением Правительства РФ  от 18.10.2019 </a:t>
            </a:r>
            <a: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№ </a:t>
            </a: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2468-р предельный уровень </a:t>
            </a:r>
            <a:r>
              <a:rPr lang="ru-RU" i="1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софинансирования</a:t>
            </a: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из федерального бюджета на строительство составляет 97%</a:t>
            </a:r>
          </a:p>
        </p:txBody>
      </p:sp>
      <p:pic>
        <p:nvPicPr>
          <p:cNvPr id="8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60988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14585</TotalTime>
  <Words>2132</Words>
  <Application>Microsoft Office PowerPoint</Application>
  <PresentationFormat>Экран (16:9)</PresentationFormat>
  <Paragraphs>754</Paragraphs>
  <Slides>20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Слайд 2</vt:lpstr>
      <vt:lpstr>ИНФОРМАЦИЯ О ПРЕДЛОЖЕННЫХ  И СОГЛАСОВАННЫХ РАБОЧЕЙ ГРУППОЙ ЗЕМЕЛЬНЫХ УЧАСТКАХ ДЛЯ РАЗМЕЩЕНИЯ УЧРЕЖДЕНИЙ СОЦИАЛЬНОГО ОБСЛУЖИВАНИЯ</vt:lpstr>
      <vt:lpstr>ИНФОРМАЦИЯ О ПРЕДЛОЖЕННЫХ  И СОГЛАСОВАННЫХ РАБОЧЕЙ ГРУППОЙ ЗЕМЕЛЬНЫХ УЧАСТКАХ ДЛЯ РАЗМЕЩЕНИЯ УЧРЕЖДЕНИЙ СОЦИАЛЬНОГО ОБСЛУЖИВАНИЯ</vt:lpstr>
      <vt:lpstr>ИНФОРМАЦИЯ О ПРЕДЛОЖЕННЫХ  И ОТКЛОНЕННЫХ РАБОЧЕЙ ГРУППОЙ ЗЕМЕЛЬНЫХ УЧАСТКАХ ДЛЯ РАЗМЕЩЕНИЯ УЧРЕЖДЕНИЙ СОЦИАЛЬНОГО ОБСЛУЖИВАНИЯ</vt:lpstr>
      <vt:lpstr>ИНФОРМАЦИЯ О ПРЕДЛОЖЕННЫХ  И ОТКЛОНЕННЫХ РАБОЧЕЙ ГРУППОЙ ЗЕМЕЛЬНЫХ УЧАСТКАХ ДЛЯ РАЗМЕЩЕНИЯ УЧРЕЖДЕНИЙ СОЦИАЛЬНОГО ОБСЛУЖИВАНИЯ</vt:lpstr>
      <vt:lpstr>ОРИЕНТИРОВОЧНЫЙ РАСЧЕТ СТОИМОСТИ ВЫПОЛНЕНИЯ ПРОЕКТНЫХ РАБОТ И ПРОВЕДЕНИЯ ИНЖЕНЕРНЫХ ИЗЫСКАНИЙ (продолжение)</vt:lpstr>
      <vt:lpstr>ОРИЕНТИРОВОЧНЫЙ РАСЧЕТ СТОИМОСТИ ВЫПОЛНЕНИЯ ПРОЕКТНЫХ РАБОТ И ПРОВЕДЕНИЯ ИНЖЕНЕРНЫХ ИЗЫСКАНИЙ</vt:lpstr>
      <vt:lpstr>Слайд 9</vt:lpstr>
      <vt:lpstr>Слайд 10</vt:lpstr>
      <vt:lpstr>ПОРЯДОК НАПРАВЛЕНИЯ ГРАЖДАН В СТАЦИОНАРНЫЕ УЧРЕЖДЕНИЯ СОЦИАЛЬНОГО ОБСЛУЖИВАНИЯ НАСЕЛЕНИЯ ТВЕРСКОЙ ОБЛАСТИ</vt:lpstr>
      <vt:lpstr>КРИТЕРИИ, КОТОРЫЕ УЧИТЫВАЮТСЯ ПРИ ПОДБОРЕ УЧРЕЖДЕНИЯ СТАЦИОНАРНОГО ОБСЛУЖИВАНИЯ ДЛЯ ПОЖИЛЫХ ГРАЖДАН И ИНВАЛИДОВ</vt:lpstr>
      <vt:lpstr>Слайд 13</vt:lpstr>
      <vt:lpstr>Слайд 14</vt:lpstr>
      <vt:lpstr>ИНФОРМАЦИЯ О ПРОЖИВАЮЩИХ И ПЕРСОНАЛЕ СТАЦИОНАРНЫХ ОТДЕЛЕНИЙ ГБУ «КЦСОН»,  ПРЕДПОЛАГАЕМЫХ К ЗАКРЫТИЮ</vt:lpstr>
      <vt:lpstr>ИНФОРМАЦИЯ О ПРОЖИВАЮЩИХ И ПЕРСОНАЛЕ СТАЦИОНАРНЫХ ОТДЕЛЕНИЙ ГБУ «КЦСОН»,  ПРЕДПОЛАГАЕМЫХ К ЗАКРЫТИЮ (продолжение)</vt:lpstr>
      <vt:lpstr>ИНФОРМАЦИЯ О  РАНЕЕ ПРЕДЛОЖЕННЫХ ЗЕМЕЛЬНЫХ УЧАСТКАХ ДЛЯ РАЗМЕЩЕНИЯ УЧРЕЖДЕНИЙ СОЦИАЛЬНОГО ОБСЛУЖИВАНИЯ</vt:lpstr>
      <vt:lpstr>ИНФОРМАЦИЯ О РАНЕЕ ПРЕДЛОЖЕННЫХ ЗЕМЕЛЬНЫХ УЧАСТКАХ ДЛЯ РАЗМЕЩЕНИЯ УЧРЕЖДЕНИЙ СОЦИАЛЬНОГО ОБСЛУЖИВАНИЯ</vt:lpstr>
      <vt:lpstr>ИНФОРМАЦИЯ О  РАНЕЕ ПРЕДЛОЖЕННЫХ ЗЕМЕЛЬНЫХ УЧАСТКАХ ДЛЯ РАЗМЕЩЕНИЯ УЧРЕЖДЕНИЙ СОЦИАЛЬНОГО ОБСЛУЖИВАНИЯ</vt:lpstr>
      <vt:lpstr>ИНФОРМАЦИЯ О РАНЕЕ ПРЕДЛОЖЕННЫХ ЗЕМЕЛЬНЫХ УЧАСТКАХ ДЛЯ РАЗМЕЩЕНИЯ УЧРЕЖДЕНИЙ СОЦИАЛЬНОГО ОБСЛУЖИВАНИЯ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Муравьев</dc:creator>
  <cp:lastModifiedBy>Гл сп-эксп ОКДУСОП</cp:lastModifiedBy>
  <cp:revision>1580</cp:revision>
  <cp:lastPrinted>2020-02-25T17:15:21Z</cp:lastPrinted>
  <dcterms:created xsi:type="dcterms:W3CDTF">2013-02-11T10:47:34Z</dcterms:created>
  <dcterms:modified xsi:type="dcterms:W3CDTF">2020-08-11T11:45:24Z</dcterms:modified>
</cp:coreProperties>
</file>