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handoutMasterIdLst>
    <p:handoutMasterId r:id="rId28"/>
  </p:handoutMasterIdLst>
  <p:sldIdLst>
    <p:sldId id="339" r:id="rId2"/>
    <p:sldId id="439" r:id="rId3"/>
    <p:sldId id="416" r:id="rId4"/>
    <p:sldId id="429" r:id="rId5"/>
    <p:sldId id="430" r:id="rId6"/>
    <p:sldId id="454" r:id="rId7"/>
    <p:sldId id="455" r:id="rId8"/>
    <p:sldId id="456" r:id="rId9"/>
    <p:sldId id="457" r:id="rId10"/>
    <p:sldId id="367" r:id="rId11"/>
    <p:sldId id="412" r:id="rId12"/>
    <p:sldId id="413" r:id="rId13"/>
    <p:sldId id="414" r:id="rId14"/>
    <p:sldId id="415" r:id="rId15"/>
    <p:sldId id="394" r:id="rId16"/>
    <p:sldId id="451" r:id="rId17"/>
    <p:sldId id="395" r:id="rId18"/>
    <p:sldId id="446" r:id="rId19"/>
    <p:sldId id="393" r:id="rId20"/>
    <p:sldId id="458" r:id="rId21"/>
    <p:sldId id="398" r:id="rId22"/>
    <p:sldId id="445" r:id="rId23"/>
    <p:sldId id="459" r:id="rId24"/>
    <p:sldId id="365" r:id="rId25"/>
    <p:sldId id="391" r:id="rId26"/>
  </p:sldIdLst>
  <p:sldSz cx="9144000" cy="5143500" type="screen16x9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авел" initials="С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E90900"/>
    <a:srgbClr val="FFC000"/>
    <a:srgbClr val="6CAB67"/>
    <a:srgbClr val="92D050"/>
    <a:srgbClr val="E48906"/>
    <a:srgbClr val="F3B079"/>
    <a:srgbClr val="C0504D"/>
    <a:srgbClr val="4A7E46"/>
    <a:srgbClr val="D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7" autoAdjust="0"/>
    <p:restoredTop sz="72161" autoAdjust="0"/>
  </p:normalViewPr>
  <p:slideViewPr>
    <p:cSldViewPr snapToGrid="0">
      <p:cViewPr varScale="1">
        <p:scale>
          <a:sx n="149" d="100"/>
          <a:sy n="149" d="100"/>
        </p:scale>
        <p:origin x="642" y="12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9"/>
            <a:ext cx="2945659" cy="495427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3" y="9"/>
            <a:ext cx="2945659" cy="495427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B35225-48BE-4B29-AC65-41663FADE18E}" type="datetimeFigureOut">
              <a:rPr lang="ru-RU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8" y="9378824"/>
            <a:ext cx="2945659" cy="495426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3" y="9378824"/>
            <a:ext cx="2945659" cy="495426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235756-EA8D-4A79-928F-A88F57244B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9"/>
            <a:ext cx="2945659" cy="495427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3" y="9"/>
            <a:ext cx="2945659" cy="495427"/>
          </a:xfrm>
          <a:prstGeom prst="rect">
            <a:avLst/>
          </a:prstGeom>
        </p:spPr>
        <p:txBody>
          <a:bodyPr vert="horz" lIns="92071" tIns="46035" rIns="92071" bIns="460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68AE6A-67DC-41F3-BDD2-1DFB7E40AFEB}" type="datetimeFigureOut">
              <a:rPr lang="ru-RU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71" tIns="46035" rIns="92071" bIns="46035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8"/>
            <a:ext cx="5438140" cy="3887986"/>
          </a:xfrm>
          <a:prstGeom prst="rect">
            <a:avLst/>
          </a:prstGeom>
        </p:spPr>
        <p:txBody>
          <a:bodyPr vert="horz" lIns="92071" tIns="46035" rIns="92071" bIns="46035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8" y="9378824"/>
            <a:ext cx="2945659" cy="495426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3" y="9378824"/>
            <a:ext cx="2945659" cy="495426"/>
          </a:xfrm>
          <a:prstGeom prst="rect">
            <a:avLst/>
          </a:prstGeom>
        </p:spPr>
        <p:txBody>
          <a:bodyPr vert="horz" lIns="92071" tIns="46035" rIns="92071" bIns="460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590592-A18A-4927-98B4-C4D369032D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88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17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8714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18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21397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21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2063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6098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377945"/>
            <a:ext cx="2945450" cy="49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23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39775"/>
            <a:ext cx="6591300" cy="37084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2890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9437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777816" y="9420159"/>
            <a:ext cx="2889733" cy="4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2950"/>
            <a:ext cx="6616700" cy="37211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161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0419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10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3736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495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12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7102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13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3075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14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634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15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8547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71447" y="9313558"/>
            <a:ext cx="2961356" cy="4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16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35013"/>
            <a:ext cx="6548438" cy="3683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3760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3EF75-ACDF-4A60-BE8B-09B7D30D5CD5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4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DB3E4-93A6-47E0-9B69-0333A751703E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E4CEC-1696-4F84-931A-9A13DC925E9A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8E7B7-27B2-4A74-95B7-708D88623EF2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85D837-CFDD-456E-BC1E-A2F27DB9C0EF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370DE-757B-4E30-AB14-D6008EF80BF5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70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DDBEC-5DCF-4035-A1C3-94FF2634C0B4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3875E-2732-4D57-9118-C635C0EEBE93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675D9-FFCA-4CEB-ABAC-92AD8AAAFECD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995E3-4BBE-432E-92CE-F51E988A7BEE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9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5C0F6-3C87-4616-BF47-7EF6FD929A78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B0DA4-24A5-4838-9DAD-CCDFC932151F}" type="datetime1">
              <a:rPr lang="ru-RU" smtClean="0"/>
              <a:pPr>
                <a:defRPr/>
              </a:pPr>
              <a:t>10.08.2020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3FE2E9-0186-461F-8F65-C75150765F8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8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3339" y="79225"/>
            <a:ext cx="7182366" cy="6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КОМИТЕТ ГОСУДАРСТВЕННОГО ЗАКАЗА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8" name="Содержимое 4"/>
          <p:cNvSpPr txBox="1">
            <a:spLocks/>
          </p:cNvSpPr>
          <p:nvPr/>
        </p:nvSpPr>
        <p:spPr>
          <a:xfrm>
            <a:off x="1108835" y="1483385"/>
            <a:ext cx="7184376" cy="294090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 исполнении плана-графика закупок товаров, работ и услуг заказчиками за первое полугодие 2020 года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80432" y="4159044"/>
            <a:ext cx="5050631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endParaRPr lang="ru-RU" sz="1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ru-RU" sz="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11 августа 2020 года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57158" y="14285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88464" y="240847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ЗА СЧЕТ СРЕДСТВ 2020 ГОДА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47037"/>
              </p:ext>
            </p:extLst>
          </p:nvPr>
        </p:nvGraphicFramePr>
        <p:xfrm>
          <a:off x="948088" y="1195976"/>
          <a:ext cx="7570289" cy="330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308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млн руб.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11 822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43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Минрегион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1,48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46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Главархив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794840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Комитет госзаказа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076002"/>
                  </a:ext>
                </a:extLst>
              </a:tr>
              <a:tr h="470614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Минэнерго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27,02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955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КДМ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37,8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85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Минлес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146,2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748621" y="1777168"/>
            <a:ext cx="3769754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748622" y="2260609"/>
            <a:ext cx="3769753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4748621" y="2734210"/>
            <a:ext cx="3769754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4748622" y="3188761"/>
            <a:ext cx="369179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440414" y="3188761"/>
            <a:ext cx="77962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4748622" y="3678879"/>
            <a:ext cx="3557176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36,8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8305800" y="3678879"/>
            <a:ext cx="21257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4748621" y="4145803"/>
            <a:ext cx="330000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140,4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8048624" y="4145803"/>
            <a:ext cx="469751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5,8</a:t>
            </a:r>
          </a:p>
        </p:txBody>
      </p:sp>
      <p:sp>
        <p:nvSpPr>
          <p:cNvPr id="119" name="Прямоугольник 118"/>
          <p:cNvSpPr/>
          <p:nvPr/>
        </p:nvSpPr>
        <p:spPr>
          <a:xfrm>
            <a:off x="4748621" y="1298647"/>
            <a:ext cx="2433227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8 148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181848" y="1298647"/>
            <a:ext cx="1336527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3 674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48088" y="4657725"/>
            <a:ext cx="280637" cy="2762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04925" y="4611171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Исполнено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4748621" y="4657725"/>
            <a:ext cx="280637" cy="276225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/>
          <p:cNvSpPr txBox="1"/>
          <p:nvPr/>
        </p:nvSpPr>
        <p:spPr>
          <a:xfrm>
            <a:off x="5105458" y="4611171"/>
            <a:ext cx="16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 исполнено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3438" y="123602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69 %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53438" y="17135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53438" y="219229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753438" y="267061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753438" y="31350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98 %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47537" y="3125161"/>
            <a:ext cx="94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26,4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748621" y="35999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97 %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748621" y="40797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96 %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53523" y="31229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0,62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5234" y="914545"/>
            <a:ext cx="262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01.07.2020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2094" y="964277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31679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88461" y="336768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ЗА СЧЕТ СРЕДСТВ 2020 ГОДА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89200"/>
              </p:ext>
            </p:extLst>
          </p:nvPr>
        </p:nvGraphicFramePr>
        <p:xfrm>
          <a:off x="963476" y="1246927"/>
          <a:ext cx="7570289" cy="365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30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Госохранкультура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31,8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43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Инспекция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Гостехнадзора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46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Минсоцзащиты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195,9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794840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Управление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ветеринарии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076002"/>
                  </a:ext>
                </a:extLst>
              </a:tr>
              <a:tr h="470614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Минтранс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2 234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955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Управление по труду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85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Спорткомитет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670660" y="1871957"/>
            <a:ext cx="321604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4,7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670660" y="2421638"/>
            <a:ext cx="3149365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183,3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4699084" y="3001945"/>
            <a:ext cx="302569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16,1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699086" y="3483970"/>
            <a:ext cx="302569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7724775" y="3483970"/>
            <a:ext cx="744064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4699084" y="4032607"/>
            <a:ext cx="2978066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5,6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7698582" y="4032607"/>
            <a:ext cx="770256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0,86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4699085" y="4561470"/>
            <a:ext cx="2959013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131,7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7658098" y="4561470"/>
            <a:ext cx="810741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23,2</a:t>
            </a:r>
          </a:p>
        </p:txBody>
      </p:sp>
      <p:sp>
        <p:nvSpPr>
          <p:cNvPr id="119" name="Прямоугольник 118"/>
          <p:cNvSpPr/>
          <p:nvPr/>
        </p:nvSpPr>
        <p:spPr>
          <a:xfrm>
            <a:off x="4670659" y="1393436"/>
            <a:ext cx="321604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30,1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886700" y="1393436"/>
            <a:ext cx="55371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76" y="133080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95 %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5476" y="18083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94 %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75476" y="235332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94 %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703902" y="2938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703901" y="343025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90 %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40322" y="3414202"/>
            <a:ext cx="94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2 013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99084" y="395366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87 %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99085" y="449538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85 %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886700" y="1871142"/>
            <a:ext cx="588869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820025" y="2421638"/>
            <a:ext cx="64881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12,6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724775" y="3001945"/>
            <a:ext cx="78076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4775" y="990309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</p:spTree>
    <p:extLst>
      <p:ext uri="{BB962C8B-B14F-4D97-AF65-F5344CB8AC3E}">
        <p14:creationId xmlns:p14="http://schemas.microsoft.com/office/powerpoint/2010/main" val="3176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73159"/>
              </p:ext>
            </p:extLst>
          </p:nvPr>
        </p:nvGraphicFramePr>
        <p:xfrm>
          <a:off x="963476" y="1246927"/>
          <a:ext cx="7570289" cy="341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6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30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Минфин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61,3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43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Госжилинспекция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46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РЭК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1,85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794840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 ГУРБ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117,2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076002"/>
                  </a:ext>
                </a:extLst>
              </a:tr>
              <a:tr h="470614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 Аппарат Правительства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467,7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955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Минтуризма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85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Минимущество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0" name="Прямоугольник 69"/>
          <p:cNvSpPr/>
          <p:nvPr/>
        </p:nvSpPr>
        <p:spPr>
          <a:xfrm>
            <a:off x="4670659" y="2274439"/>
            <a:ext cx="2836787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1,49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4656222" y="2756274"/>
            <a:ext cx="281614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91,8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674904" y="3301165"/>
            <a:ext cx="2797089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365,4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7471993" y="3301165"/>
            <a:ext cx="972664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102,3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4652875" y="3827135"/>
            <a:ext cx="2730416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23,9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7383291" y="3827135"/>
            <a:ext cx="1039337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4652874" y="4317070"/>
            <a:ext cx="2635165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6,6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7288039" y="4317070"/>
            <a:ext cx="1134589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2,32</a:t>
            </a:r>
          </a:p>
        </p:txBody>
      </p:sp>
      <p:sp>
        <p:nvSpPr>
          <p:cNvPr id="119" name="Прямоугольник 118"/>
          <p:cNvSpPr/>
          <p:nvPr/>
        </p:nvSpPr>
        <p:spPr>
          <a:xfrm>
            <a:off x="4670659" y="1841044"/>
            <a:ext cx="2901715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572374" y="1841044"/>
            <a:ext cx="868039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76" y="17784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83 %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75476" y="220148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32185" y="269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632185" y="322889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78 %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52874" y="374818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52874" y="425098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74 %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531894" y="2274439"/>
            <a:ext cx="93694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0,36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472363" y="2756274"/>
            <a:ext cx="99031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25,4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88464" y="338400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ЗА СЧЕТ СРЕДСТВ 2020 ГОДА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24775" y="990309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4670659" y="1383416"/>
            <a:ext cx="2959013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52,2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629672" y="1383416"/>
            <a:ext cx="810741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7491" y="131458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85 %</a:t>
            </a:r>
          </a:p>
        </p:txBody>
      </p:sp>
    </p:spTree>
    <p:extLst>
      <p:ext uri="{BB962C8B-B14F-4D97-AF65-F5344CB8AC3E}">
        <p14:creationId xmlns:p14="http://schemas.microsoft.com/office/powerpoint/2010/main" val="2166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07797"/>
              </p:ext>
            </p:extLst>
          </p:nvPr>
        </p:nvGraphicFramePr>
        <p:xfrm>
          <a:off x="963476" y="1246927"/>
          <a:ext cx="7570289" cy="330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9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30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Минцифра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21,7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43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 Минздрав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5 498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46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 Минсельхоз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794840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 Минстрой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1 211,9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076002"/>
                  </a:ext>
                </a:extLst>
              </a:tr>
              <a:tr h="470614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Минконтроль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955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 Минприроды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68,3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85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Минобразования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502,0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670660" y="2275206"/>
            <a:ext cx="2482615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23,4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670660" y="2758212"/>
            <a:ext cx="2482615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791,8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4680035" y="3243269"/>
            <a:ext cx="205414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0,9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699086" y="3706244"/>
            <a:ext cx="1970163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35,6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6669249" y="3706244"/>
            <a:ext cx="1799590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32,7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4699085" y="4184678"/>
            <a:ext cx="112069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5819775" y="4184678"/>
            <a:ext cx="264906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367,3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5476" y="221160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66 %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75476" y="268990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84852" y="31796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703901" y="36525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52 %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80035" y="41056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27 %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153275" y="2274391"/>
            <a:ext cx="132229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12,3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153275" y="2758212"/>
            <a:ext cx="131556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420,1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6734175" y="3243269"/>
            <a:ext cx="175231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0,8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88464" y="338400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ЗА СЧЕТ СРЕДСТВ 2020 ГОДА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663928" y="1844213"/>
            <a:ext cx="2651422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3 924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315350" y="1844213"/>
            <a:ext cx="1171139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1 574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5475" y="17772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24775" y="990309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7928" y="410770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134,7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4651760" y="1374929"/>
            <a:ext cx="2663591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15,4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315351" y="1374929"/>
            <a:ext cx="1125063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6577" y="131230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71 %</a:t>
            </a:r>
          </a:p>
        </p:txBody>
      </p:sp>
    </p:spTree>
    <p:extLst>
      <p:ext uri="{BB962C8B-B14F-4D97-AF65-F5344CB8AC3E}">
        <p14:creationId xmlns:p14="http://schemas.microsoft.com/office/powerpoint/2010/main" val="897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12675"/>
              </p:ext>
            </p:extLst>
          </p:nvPr>
        </p:nvGraphicFramePr>
        <p:xfrm>
          <a:off x="963476" y="1246927"/>
          <a:ext cx="7570289" cy="284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2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1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3308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 Комитет культуры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197,3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43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Минпромторг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46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 Отдел ЗАГС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5794840"/>
                  </a:ext>
                </a:extLst>
              </a:tr>
              <a:tr h="443417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 Минэкономразвития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076002"/>
                  </a:ext>
                </a:extLst>
              </a:tr>
              <a:tr h="470614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Минсемьи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4955"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Главархитектура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670660" y="1814807"/>
            <a:ext cx="732463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670661" y="2297813"/>
            <a:ext cx="39664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4670660" y="2805801"/>
            <a:ext cx="26344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670660" y="3257778"/>
            <a:ext cx="3798179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2,17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4677392" y="3724955"/>
            <a:ext cx="3798178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50,6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5476" y="17512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684871" y="318339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0 %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99083" y="365281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0 %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403123" y="1813992"/>
            <a:ext cx="3072447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9,7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081511" y="2297813"/>
            <a:ext cx="3387327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14,2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943475" y="2809746"/>
            <a:ext cx="3543015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84871" y="223951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99083" y="27278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6 %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88464" y="338400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ОБ 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ЗА СЧЕТ СРЕДСТВ 2020 ГОДА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4775" y="990309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710312" y="1389282"/>
            <a:ext cx="2744314" cy="242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145,7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667272" y="1387160"/>
            <a:ext cx="1025440" cy="2421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9672" y="131716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7715" y="13227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51,6</a:t>
            </a:r>
          </a:p>
        </p:txBody>
      </p:sp>
    </p:spTree>
    <p:extLst>
      <p:ext uri="{BB962C8B-B14F-4D97-AF65-F5344CB8AC3E}">
        <p14:creationId xmlns:p14="http://schemas.microsoft.com/office/powerpoint/2010/main" val="15312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982" y="2181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ОТРАСЛИ ЗДРАВООХРАНЕНИЯ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4831173" y="1444696"/>
            <a:ext cx="10593" cy="2577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8246" y="1288180"/>
            <a:ext cx="2972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исполнении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плана-графика.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1130" y="1970344"/>
            <a:ext cx="1594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3,9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5149" y="3022397"/>
            <a:ext cx="2203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  <a:p>
            <a:pPr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приоритетные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 и ремонты).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21" y="1392925"/>
            <a:ext cx="370156" cy="3701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96678" y="1313828"/>
            <a:ext cx="28941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</a:p>
          <a:p>
            <a:pPr algn="ctr">
              <a:lnSpc>
                <a:spcPts val="1700"/>
              </a:lnSpc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средств 2020 года: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96431" y="1899714"/>
            <a:ext cx="2727413" cy="287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Приоритетные закупки 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446,2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Медицинские изделия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Ремонтные работы 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191,4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  <a:p>
            <a:endParaRPr lang="ru-RU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Лекарственные средства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61" y="1842178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598000" y="1900800"/>
            <a:ext cx="3437801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Строительство «под ключ»</a:t>
            </a:r>
          </a:p>
          <a:p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173,9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Строительно-монтажные работы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объекту «Гребная база»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122,3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Ремонтно-реставрационные работы</a:t>
            </a:r>
          </a:p>
          <a:p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Квартиры для переселения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 из аварийного фонда</a:t>
            </a:r>
          </a:p>
          <a:p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41,2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05" y="1842178"/>
            <a:ext cx="1328400" cy="1328400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982" y="2181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СФЕРЫ СТРОИТЕЛЬСТВА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9600" y="2138400"/>
            <a:ext cx="27231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0,9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счет средств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года 0,79 млрд руб.)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4400" y="3546000"/>
            <a:ext cx="286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0,42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(за счет средств 2020 года).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21" y="1392925"/>
            <a:ext cx="370156" cy="3701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96678" y="1313828"/>
            <a:ext cx="28941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</a:p>
          <a:p>
            <a:pPr algn="ctr">
              <a:lnSpc>
                <a:spcPts val="1700"/>
              </a:lnSpc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средств 2020 года: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4831173" y="1444696"/>
            <a:ext cx="10593" cy="2577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8246" y="1288180"/>
            <a:ext cx="2972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исполнении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плана-графика.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982" y="2181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ОТРАСЛИ ОБРАЗОВАНИЯ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9600" y="1969200"/>
            <a:ext cx="1748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0,13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4400" y="3024000"/>
            <a:ext cx="2260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0,37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</a:p>
          <a:p>
            <a:pPr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приоритетные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 и ремонты).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000" y="1900800"/>
            <a:ext cx="26583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Компьютерная техника 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Приоритетные закупки 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49,8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Ремонтные работы 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61" y="1842178"/>
            <a:ext cx="1328400" cy="13284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21" y="1392925"/>
            <a:ext cx="370156" cy="3701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96678" y="1313828"/>
            <a:ext cx="28941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</a:p>
          <a:p>
            <a:pPr algn="ctr">
              <a:lnSpc>
                <a:spcPts val="1700"/>
              </a:lnSpc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средств 2020 года: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4831173" y="1444696"/>
            <a:ext cx="10593" cy="2577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8246" y="1288180"/>
            <a:ext cx="2972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исполнении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плана-графика.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705" y="1842178"/>
            <a:ext cx="1328400" cy="1328400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982" y="2181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СФЕРЫ ДОРОЖНОГО ХОЗЯЙСТВА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9600" y="2138806"/>
            <a:ext cx="26077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счет средств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года 2,2 млрд руб.)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4400" y="3547567"/>
            <a:ext cx="286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(за счет средств 2020 года).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21" y="1392925"/>
            <a:ext cx="370156" cy="3701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96678" y="1313828"/>
            <a:ext cx="289412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</a:t>
            </a:r>
          </a:p>
          <a:p>
            <a:pPr algn="ctr">
              <a:lnSpc>
                <a:spcPts val="1700"/>
              </a:lnSpc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средств 2020 года: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831173" y="1444696"/>
            <a:ext cx="10593" cy="25772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8246" y="1288180"/>
            <a:ext cx="2972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исполнении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плана-графика.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8000" y="1900800"/>
            <a:ext cx="3342453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Строительство площадок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стоянки транспортных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на автомобильных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дорогах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  <a:p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площадок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обустройства передвижного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пункта весового контроля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сумму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31,2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6991" y="220538"/>
            <a:ext cx="8084890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СРОКИ ПЛАНИРОВАНИЯ И ПРОВЕДЕНИЯ ЗАКУПОК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НА ВЫПОЛНЕНИЕ РЕМОНТНЫХ РАБОТ В 2020 ГОДУ</a:t>
            </a:r>
          </a:p>
        </p:txBody>
      </p:sp>
      <p:sp>
        <p:nvSpPr>
          <p:cNvPr id="6" name="Пятиугольник 5"/>
          <p:cNvSpPr/>
          <p:nvPr/>
        </p:nvSpPr>
        <p:spPr>
          <a:xfrm>
            <a:off x="1032649" y="1140532"/>
            <a:ext cx="3964445" cy="724157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Закупки в целях текущего и капитального ремонта, капитальных вложений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027402" y="1499831"/>
            <a:ext cx="3582275" cy="945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1743" y="1877406"/>
            <a:ext cx="246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до 30 апреля 2020 года</a:t>
            </a:r>
          </a:p>
        </p:txBody>
      </p:sp>
      <p:cxnSp>
        <p:nvCxnSpPr>
          <p:cNvPr id="29" name="Shape 28"/>
          <p:cNvCxnSpPr>
            <a:cxnSpLocks/>
          </p:cNvCxnSpPr>
          <p:nvPr/>
        </p:nvCxnSpPr>
        <p:spPr>
          <a:xfrm rot="10800000" flipH="1" flipV="1">
            <a:off x="1021216" y="1502113"/>
            <a:ext cx="7588461" cy="864697"/>
          </a:xfrm>
          <a:prstGeom prst="bentConnector3">
            <a:avLst>
              <a:gd name="adj1" fmla="val -301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266320" y="1910205"/>
            <a:ext cx="5576191" cy="3038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100 % </a:t>
            </a:r>
            <a:r>
              <a:rPr lang="ru-RU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(3,6 млрд руб.)</a:t>
            </a:r>
          </a:p>
        </p:txBody>
      </p:sp>
      <p:pic>
        <p:nvPicPr>
          <p:cNvPr id="28" name="Рисунок 27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2609" y="470730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ятиугольник 25"/>
          <p:cNvSpPr/>
          <p:nvPr/>
        </p:nvSpPr>
        <p:spPr>
          <a:xfrm>
            <a:off x="804904" y="3092214"/>
            <a:ext cx="3893628" cy="724157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Закупки в целях текущего и капитального ремонта, капитальных вложений</a:t>
            </a:r>
          </a:p>
        </p:txBody>
      </p:sp>
      <p:cxnSp>
        <p:nvCxnSpPr>
          <p:cNvPr id="31" name="Прямая соединительная линия 30"/>
          <p:cNvCxnSpPr>
            <a:cxnSpLocks/>
          </p:cNvCxnSpPr>
          <p:nvPr/>
        </p:nvCxnSpPr>
        <p:spPr>
          <a:xfrm flipV="1">
            <a:off x="4721039" y="3450587"/>
            <a:ext cx="3851202" cy="31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43171" y="2878365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Фактическое исполнение</a:t>
            </a:r>
            <a:b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30.06.2020)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09528" y="1080390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Плановые показатели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6855638" y="3876472"/>
            <a:ext cx="1986867" cy="326615"/>
          </a:xfrm>
          <a:prstGeom prst="rect">
            <a:avLst/>
          </a:prstGeom>
          <a:solidFill>
            <a:srgbClr val="E48906"/>
          </a:solidFill>
          <a:ln>
            <a:solidFill>
              <a:srgbClr val="E489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2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22% </a:t>
            </a:r>
            <a:r>
              <a:rPr lang="ru-RU" sz="16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(0,8 </a:t>
            </a:r>
            <a:r>
              <a:rPr lang="ru-RU" sz="1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млрд руб.</a:t>
            </a:r>
            <a:r>
              <a:rPr lang="ru-RU" sz="16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3266320" y="3874933"/>
            <a:ext cx="3589315" cy="327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78 % </a:t>
            </a:r>
            <a:r>
              <a:rPr lang="ru-RU" sz="16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(2,8 млрд руб.)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03" y="3476163"/>
            <a:ext cx="384335" cy="370156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6357445" y="3866537"/>
            <a:ext cx="0" cy="89349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cxnSpLocks/>
          </p:cNvCxnSpPr>
          <p:nvPr/>
        </p:nvCxnSpPr>
        <p:spPr>
          <a:xfrm flipH="1" flipV="1">
            <a:off x="6855639" y="3866537"/>
            <a:ext cx="6350" cy="893495"/>
          </a:xfrm>
          <a:prstGeom prst="line">
            <a:avLst/>
          </a:prstGeom>
          <a:ln w="19050">
            <a:solidFill>
              <a:srgbClr val="E90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0582" y="4206957"/>
            <a:ext cx="3752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 млрд руб.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93426" y="4482634"/>
            <a:ext cx="440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своевременно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  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    млрд руб. </a:t>
            </a:r>
          </a:p>
        </p:txBody>
      </p:sp>
    </p:spTree>
    <p:extLst>
      <p:ext uri="{BB962C8B-B14F-4D97-AF65-F5344CB8AC3E}">
        <p14:creationId xmlns:p14="http://schemas.microsoft.com/office/powerpoint/2010/main" val="36082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28"/>
          <p:cNvCxnSpPr/>
          <p:nvPr/>
        </p:nvCxnSpPr>
        <p:spPr>
          <a:xfrm flipH="1">
            <a:off x="4732825" y="1448829"/>
            <a:ext cx="10593" cy="25772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607858" y="4018609"/>
            <a:ext cx="224048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32328" y="1275169"/>
            <a:ext cx="375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закупок,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включенных в план-график </a:t>
            </a:r>
          </a:p>
          <a:p>
            <a:pPr algn="ctr">
              <a:lnSpc>
                <a:spcPts val="1600"/>
              </a:lnSpc>
            </a:pP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средств 2020 года,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046189" y="2827490"/>
            <a:ext cx="268389" cy="86073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3073422" y="2833884"/>
            <a:ext cx="268389" cy="86073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3074094" y="2432119"/>
            <a:ext cx="268389" cy="403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509904" y="3708871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31.01.2020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46313" y="24245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8,5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>
            <a:off x="2046188" y="2834864"/>
            <a:ext cx="16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073421" y="2429292"/>
            <a:ext cx="6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66670" y="246566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23952" y="2092646"/>
            <a:ext cx="58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11,8</a:t>
            </a: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06353" y="370125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30.06.2020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509904" y="179738"/>
            <a:ext cx="6617416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ОБЪЕМ ЗАПЛАНИРОВАННЫХ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 РАЗМЕЩЕННЫХ КОНКУРЕНТНЫХ ЗАКУПОК</a:t>
            </a:r>
          </a:p>
        </p:txBody>
      </p:sp>
      <p:sp>
        <p:nvSpPr>
          <p:cNvPr id="2" name="Стрелка вниз 1"/>
          <p:cNvSpPr/>
          <p:nvPr/>
        </p:nvSpPr>
        <p:spPr>
          <a:xfrm rot="10800000">
            <a:off x="3848488" y="2457214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5556837" y="3992653"/>
            <a:ext cx="224048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79918" y="1377867"/>
            <a:ext cx="216918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размещенных* </a:t>
            </a:r>
          </a:p>
          <a:p>
            <a:pPr algn="ctr">
              <a:lnSpc>
                <a:spcPts val="16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закупок, млрд руб.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6054727" y="2801534"/>
            <a:ext cx="268389" cy="86073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760233" y="2801534"/>
            <a:ext cx="268389" cy="86073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760905" y="2399769"/>
            <a:ext cx="268389" cy="403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125492" y="3961258"/>
            <a:ext cx="107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1876" y="3663776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54727" y="23211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12,5</a:t>
            </a: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6760232" y="2396942"/>
            <a:ext cx="6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53481" y="243331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11974" y="20860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25921" y="3666853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2825" y="4229321"/>
            <a:ext cx="4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С учетом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переходящих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контрактов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закупок для нужд муниципальных образований.</a:t>
            </a:r>
          </a:p>
        </p:txBody>
      </p:sp>
      <p:sp>
        <p:nvSpPr>
          <p:cNvPr id="52" name="Стрелка вниз 51"/>
          <p:cNvSpPr/>
          <p:nvPr/>
        </p:nvSpPr>
        <p:spPr>
          <a:xfrm rot="10800000">
            <a:off x="7542054" y="2417797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6054727" y="2801534"/>
            <a:ext cx="1388355" cy="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6991" y="220538"/>
            <a:ext cx="8084890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 НА ВЫПОЛНЕНИЕ РЕМОНТНЫХ РАБОТ В 2020 ГОДУ В РАЗРЕЗЕ ГРБС</a:t>
            </a:r>
          </a:p>
        </p:txBody>
      </p:sp>
      <p:pic>
        <p:nvPicPr>
          <p:cNvPr id="28" name="Рисунок 27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2609" y="470730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34004"/>
              </p:ext>
            </p:extLst>
          </p:nvPr>
        </p:nvGraphicFramePr>
        <p:xfrm>
          <a:off x="857515" y="1179773"/>
          <a:ext cx="7833791" cy="352753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7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8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10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75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6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741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ГРБС (с учетом подведомственных учреждений)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</a:t>
                      </a:r>
                    </a:p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r>
                        <a:rPr lang="ru-RU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Размещено, </a:t>
                      </a:r>
                    </a:p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размещено,</a:t>
                      </a:r>
                    </a:p>
                    <a:p>
                      <a:pPr algn="ctr" fontAlgn="t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исполнения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Минстрой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1 051,5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ru-RU" sz="14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Минтранс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2 102,1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1 887,8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89,8 %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Минздрав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34,3 %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24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Тверской области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культуры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49,4 %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Минобразования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61,1 %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ГУРБ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37,4 %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ЗАГС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Минсоцзащиты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45,7 %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6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Законодательное Собрание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62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3 584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2 830,4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753,6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81" marR="9481" marT="94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919" y="882042"/>
            <a:ext cx="262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01.07.2020</a:t>
            </a:r>
          </a:p>
        </p:txBody>
      </p:sp>
    </p:spTree>
    <p:extLst>
      <p:ext uri="{BB962C8B-B14F-4D97-AF65-F5344CB8AC3E}">
        <p14:creationId xmlns:p14="http://schemas.microsoft.com/office/powerpoint/2010/main" val="253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915982" y="218119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ЗАКУПКАХ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ДЛЯ МУНИЦИПАЛЬНЫХ НУЖД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6069233" y="1233719"/>
            <a:ext cx="10593" cy="3240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9309" y="1219012"/>
            <a:ext cx="403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Заключены контракты на ремонт дорог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установку детских площадок: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1155" y="1766932"/>
            <a:ext cx="13151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6252" y="1215643"/>
            <a:ext cx="29722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исполнении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плана-графика.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5222" y="1865665"/>
            <a:ext cx="15942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Размещено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3720" y="2973785"/>
            <a:ext cx="273728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проводятся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соглашений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Правительством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муниципалитетами.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43415" y="3862906"/>
            <a:ext cx="2023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детских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площадок в 40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муниципальных </a:t>
            </a:r>
          </a:p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8" y="2119809"/>
            <a:ext cx="2277269" cy="1707952"/>
          </a:xfrm>
          <a:prstGeom prst="roundRect">
            <a:avLst>
              <a:gd name="adj" fmla="val 16667"/>
            </a:avLst>
          </a:prstGeom>
          <a:ln w="19050">
            <a:solidFill>
              <a:srgbClr val="92D050"/>
            </a:solidFill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92980" y="3978322"/>
            <a:ext cx="1926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автодорог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городе Твери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3588" y="1761988"/>
            <a:ext cx="14788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35" y="2105000"/>
            <a:ext cx="2275975" cy="1706400"/>
          </a:xfrm>
          <a:prstGeom prst="roundRect">
            <a:avLst>
              <a:gd name="adj" fmla="val 16667"/>
            </a:avLst>
          </a:prstGeom>
          <a:ln w="19050">
            <a:solidFill>
              <a:srgbClr val="92D05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04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88464" y="240847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ЗАКЛЮЧЕННЫХ КОНТРАКТАХ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5495" y="3397184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92073" y="3405442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54663" y="21551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4 364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19919" y="18352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5 464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62782" y="1048647"/>
            <a:ext cx="280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Заключено контрактов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1273462" y="2473115"/>
            <a:ext cx="268389" cy="941491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808327" y="2471279"/>
            <a:ext cx="255213" cy="943329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811224" y="2173758"/>
            <a:ext cx="254275" cy="297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6847" y="215324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+ 1 100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36334" y="3416180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22912" y="3424438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55290" y="18404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72359" y="26651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71951" y="1051319"/>
            <a:ext cx="2283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Расторгнуто контрактов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5204301" y="3013951"/>
            <a:ext cx="245313" cy="419651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5770212" y="3013949"/>
            <a:ext cx="251278" cy="419653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5204301" y="2181813"/>
            <a:ext cx="245313" cy="823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5914039" y="238471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- 231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4622343" y="1184763"/>
            <a:ext cx="8928" cy="25857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Прямая соединительная линия 44"/>
          <p:cNvCxnSpPr/>
          <p:nvPr/>
        </p:nvCxnSpPr>
        <p:spPr>
          <a:xfrm>
            <a:off x="1447825" y="3779617"/>
            <a:ext cx="224048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417822" y="3799731"/>
            <a:ext cx="224048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5323" y="4207739"/>
            <a:ext cx="62856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расторгнутых контрактов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полугодии 2020 года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снизилось в 4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сравнению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полугодием 2019 года.</a:t>
            </a:r>
          </a:p>
        </p:txBody>
      </p:sp>
      <p:sp>
        <p:nvSpPr>
          <p:cNvPr id="5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8658" y="3788255"/>
            <a:ext cx="107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24249" y="3779617"/>
            <a:ext cx="107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808327" y="2168914"/>
            <a:ext cx="6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273462" y="2473834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5205005" y="3013951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196547" y="2181813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5216" y="3399696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1794" y="3407954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67926" y="21650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58201" y="1822613"/>
            <a:ext cx="58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11,3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2953183" y="2597365"/>
            <a:ext cx="268389" cy="819753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488048" y="2593753"/>
            <a:ext cx="255213" cy="823367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490945" y="2176270"/>
            <a:ext cx="254275" cy="417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720893" y="2232372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+2,5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3488048" y="2187720"/>
            <a:ext cx="68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953183" y="2599320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58726" y="156881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14160" y="1520687"/>
            <a:ext cx="102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44183" y="3416180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30761" y="3424438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63008" y="18404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4906" y="27505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(3,4 – СМП)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912150" y="3134297"/>
            <a:ext cx="245313" cy="299305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447016" y="3134297"/>
            <a:ext cx="251278" cy="299307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6912150" y="2190282"/>
            <a:ext cx="245313" cy="932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7804245" y="2425969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-174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6904396" y="3129502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904396" y="2194601"/>
            <a:ext cx="1239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78525" y="155043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4742" y="1544592"/>
            <a:ext cx="93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</a:p>
        </p:txBody>
      </p:sp>
      <p:sp>
        <p:nvSpPr>
          <p:cNvPr id="86" name="Стрелка вниз 85"/>
          <p:cNvSpPr/>
          <p:nvPr/>
        </p:nvSpPr>
        <p:spPr>
          <a:xfrm rot="10800000">
            <a:off x="2561139" y="2143102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Стрелка вниз 86"/>
          <p:cNvSpPr/>
          <p:nvPr/>
        </p:nvSpPr>
        <p:spPr>
          <a:xfrm rot="10800000">
            <a:off x="4199263" y="2220623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трелка вниз 87"/>
          <p:cNvSpPr/>
          <p:nvPr/>
        </p:nvSpPr>
        <p:spPr>
          <a:xfrm rot="21600000">
            <a:off x="5809942" y="2311846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Стрелка вниз 88"/>
          <p:cNvSpPr/>
          <p:nvPr/>
        </p:nvSpPr>
        <p:spPr>
          <a:xfrm rot="21600000">
            <a:off x="7489898" y="2390868"/>
            <a:ext cx="184354" cy="32817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88464" y="240847"/>
            <a:ext cx="7920318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КОНТРАКТЫ С РЕГИОНАЛЬНЫМИ ПОСТАВЩИКАМИ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1524" y="1523033"/>
            <a:ext cx="38355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сумма контрактов, заключенных с поставщиками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полугодии 2020 года составила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млрд рублей.</a:t>
            </a:r>
          </a:p>
          <a:p>
            <a:endParaRPr lang="ru-RU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Рисунок 4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6283" y="3713223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52861" y="3721481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8690" y="231852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1076" y="232331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5,4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534250" y="2890730"/>
            <a:ext cx="268389" cy="839915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069115" y="2890731"/>
            <a:ext cx="255213" cy="839916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465105" y="2610362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- 0,4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1708613" y="4095656"/>
            <a:ext cx="224048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9446" y="4104294"/>
            <a:ext cx="107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1533129" y="2673856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6004" y="3715735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32582" y="3723993"/>
            <a:ext cx="68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33129" y="1868084"/>
            <a:ext cx="102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17765" y="1309401"/>
            <a:ext cx="3051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Контракты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региональными поставщиками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533235" y="2678617"/>
            <a:ext cx="269404" cy="212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05001" y="3049795"/>
            <a:ext cx="268389" cy="68085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203986" y="2673855"/>
            <a:ext cx="269404" cy="361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3698494" y="3049795"/>
            <a:ext cx="270000" cy="651805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677671" y="23216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48 %</a:t>
            </a: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1533129" y="2890730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3203986" y="2666328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3203986" y="3044578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97677" y="2323318"/>
            <a:ext cx="91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66 %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42919" y="1874164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доля, %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66368" y="26599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-18 %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CD748BE8-641D-4702-861F-9A929489D819}"/>
              </a:ext>
            </a:extLst>
          </p:cNvPr>
          <p:cNvCxnSpPr/>
          <p:nvPr/>
        </p:nvCxnSpPr>
        <p:spPr>
          <a:xfrm flipH="1">
            <a:off x="4896957" y="1578345"/>
            <a:ext cx="8928" cy="25857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3D97BA79-91E1-4D40-AB6B-77CD14D6A1A0}"/>
              </a:ext>
            </a:extLst>
          </p:cNvPr>
          <p:cNvCxnSpPr>
            <a:cxnSpLocks/>
          </p:cNvCxnSpPr>
          <p:nvPr/>
        </p:nvCxnSpPr>
        <p:spPr>
          <a:xfrm>
            <a:off x="4980343" y="2871207"/>
            <a:ext cx="3876534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8238D9C-0CBC-4D9E-8796-4E665E2DC372}"/>
              </a:ext>
            </a:extLst>
          </p:cNvPr>
          <p:cNvSpPr txBox="1"/>
          <p:nvPr/>
        </p:nvSpPr>
        <p:spPr>
          <a:xfrm>
            <a:off x="4929243" y="2908516"/>
            <a:ext cx="39276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контрактам на сумму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млрд рублей поставщиками из других регионов РФ открыты обособленные подразделения в Тверской области.</a:t>
            </a:r>
            <a:endParaRPr lang="ru-RU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09658" y="276867"/>
            <a:ext cx="8434342" cy="5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ДОЛЯ ЗАКУПОК, ПРОВОДИМЫХ</a:t>
            </a:r>
            <a:b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ДЛЯ ПОДДЕРЖКИ СУБЪЕКТОВ</a:t>
            </a:r>
          </a:p>
          <a:p>
            <a:pPr algn="ctr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МАЛОГО ПРЕДПРИНИМАТЕЛЬСТВА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8"/>
            <a:ext cx="68630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2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0" y="2497538"/>
            <a:ext cx="771732" cy="7717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29" y="2647243"/>
            <a:ext cx="442326" cy="442326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8" y="3593483"/>
            <a:ext cx="377312" cy="377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1" y="1843621"/>
            <a:ext cx="352118" cy="352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1640" y="3458973"/>
            <a:ext cx="194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Законодательный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5181" y="1671506"/>
            <a:ext cx="216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24 %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26" y="1446474"/>
            <a:ext cx="165841" cy="1658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20271" y="4443196"/>
            <a:ext cx="7802451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Распоряжением Правительства РФ от 16.08.2018 № 1697-р «О плане мероприятий по развитию конкуренции» установлено целевое значение </a:t>
            </a:r>
            <a:r>
              <a:rPr lang="ru-RU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31 % в 2020 году.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498" y="1260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224183" y="3763983"/>
            <a:ext cx="4063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7646" y="3767966"/>
            <a:ext cx="123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года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38712" y="2055292"/>
            <a:ext cx="288000" cy="169315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857710" y="2039838"/>
            <a:ext cx="288000" cy="17083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153980" y="1545800"/>
            <a:ext cx="288137" cy="220288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649354" y="3758667"/>
            <a:ext cx="120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07185" y="3758667"/>
            <a:ext cx="120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полугодие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07110" y="16712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5949" y="16685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6028" y="12146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24 %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70988" y="2005424"/>
            <a:ext cx="288137" cy="1746158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367547" y="2482790"/>
            <a:ext cx="288137" cy="1257930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106629" y="2819158"/>
            <a:ext cx="288137" cy="928476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7492334" y="1743716"/>
            <a:ext cx="713850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2,9 </a:t>
            </a:r>
          </a:p>
          <a:p>
            <a:pPr algn="ctr">
              <a:lnSpc>
                <a:spcPts val="17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</a:t>
            </a:r>
          </a:p>
          <a:p>
            <a:pPr algn="ctr">
              <a:lnSpc>
                <a:spcPts val="17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5296" y="2233363"/>
            <a:ext cx="67537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2,5 </a:t>
            </a:r>
          </a:p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</a:t>
            </a:r>
          </a:p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42977" y="2564984"/>
            <a:ext cx="67537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1,9 </a:t>
            </a:r>
          </a:p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</a:t>
            </a:r>
          </a:p>
          <a:p>
            <a:pPr algn="ctr">
              <a:lnSpc>
                <a:spcPts val="17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</a:p>
        </p:txBody>
      </p:sp>
    </p:spTree>
    <p:extLst>
      <p:ext uri="{BB962C8B-B14F-4D97-AF65-F5344CB8AC3E}">
        <p14:creationId xmlns:p14="http://schemas.microsoft.com/office/powerpoint/2010/main" val="32191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51377" y="310769"/>
            <a:ext cx="7681730" cy="44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ЗАДАЧИ ГРБС ПО ИСПОЛНЕНИЮ ПЛАНА-ГРАФИКА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" y="-461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1912986" y="3724296"/>
            <a:ext cx="6527428" cy="814891"/>
          </a:xfrm>
          <a:prstGeom prst="flowChartAlternateProcess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субъектов малого предпринимательства при проведении закупок в размере не менее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общей суммы конкурентных закупок</a:t>
            </a: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1958574" y="2222900"/>
            <a:ext cx="6481840" cy="370334"/>
          </a:xfrm>
          <a:prstGeom prst="flowChartAlternateProcess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исполнения сводного графика приоритетных закупок </a:t>
            </a:r>
          </a:p>
        </p:txBody>
      </p:sp>
      <p:pic>
        <p:nvPicPr>
          <p:cNvPr id="19" name="Рисунок 18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1958574" y="1308060"/>
            <a:ext cx="6487587" cy="620594"/>
          </a:xfrm>
          <a:prstGeom prst="flowChartAlternateProcess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размещения 100 % объема финансирования средств 2020 года в срок до 01.09.2020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11" y="1361617"/>
            <a:ext cx="513479" cy="51347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7" y="3839189"/>
            <a:ext cx="575210" cy="5752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97" y="2165531"/>
            <a:ext cx="596358" cy="596358"/>
          </a:xfrm>
          <a:prstGeom prst="rect">
            <a:avLst/>
          </a:prstGeom>
        </p:spPr>
      </p:pic>
      <p:sp>
        <p:nvSpPr>
          <p:cNvPr id="18" name="Блок-схема: альтернативный процесс 17"/>
          <p:cNvSpPr/>
          <p:nvPr/>
        </p:nvSpPr>
        <p:spPr>
          <a:xfrm>
            <a:off x="1939007" y="2983544"/>
            <a:ext cx="6481840" cy="513824"/>
          </a:xfrm>
          <a:prstGeom prst="flowChartAlternateProcess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недобросовестного исполнения контрактов поставщиками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97" y="2983544"/>
            <a:ext cx="576791" cy="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507" y="220538"/>
            <a:ext cx="772637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СРОКИ ОСУЩЕСТВЛЕНИЯ </a:t>
            </a:r>
            <a:b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КОНКУРЕНТНЫХ ПРОЦЕДУР В 2020 ГОДУ</a:t>
            </a:r>
          </a:p>
        </p:txBody>
      </p:sp>
      <p:sp>
        <p:nvSpPr>
          <p:cNvPr id="7" name="Пятиугольник 6"/>
          <p:cNvSpPr/>
          <p:nvPr/>
        </p:nvSpPr>
        <p:spPr>
          <a:xfrm>
            <a:off x="1079857" y="1340940"/>
            <a:ext cx="3946635" cy="3142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Закупки товаров, работ, услуг</a:t>
            </a:r>
          </a:p>
        </p:txBody>
      </p:sp>
      <p:sp>
        <p:nvSpPr>
          <p:cNvPr id="8" name="Пятиугольник 7"/>
          <p:cNvSpPr/>
          <p:nvPr/>
        </p:nvSpPr>
        <p:spPr>
          <a:xfrm>
            <a:off x="1055507" y="3018400"/>
            <a:ext cx="3978765" cy="49922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внесении изменений в закон об областном бюджете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049768" y="1498045"/>
            <a:ext cx="3622011" cy="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022557" y="3265138"/>
            <a:ext cx="3649222" cy="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1055506" y="1756562"/>
            <a:ext cx="159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июнь 2020 года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055506" y="2207098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сентябрь 2020 года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22837" y="3637178"/>
            <a:ext cx="19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течение 2 месяцев</a:t>
            </a:r>
          </a:p>
        </p:txBody>
      </p:sp>
      <p:cxnSp>
        <p:nvCxnSpPr>
          <p:cNvPr id="42" name="Соединительная линия уступом 41"/>
          <p:cNvCxnSpPr/>
          <p:nvPr/>
        </p:nvCxnSpPr>
        <p:spPr>
          <a:xfrm>
            <a:off x="1070187" y="1528412"/>
            <a:ext cx="7575108" cy="1157238"/>
          </a:xfrm>
          <a:prstGeom prst="bentConnector3">
            <a:avLst>
              <a:gd name="adj1" fmla="val -24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3677295" y="2228907"/>
            <a:ext cx="4968000" cy="327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100 %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677297" y="1754552"/>
            <a:ext cx="3996000" cy="327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80 %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690240" y="1754775"/>
            <a:ext cx="956223" cy="327600"/>
          </a:xfrm>
          <a:prstGeom prst="rect">
            <a:avLst/>
          </a:prstGeom>
          <a:solidFill>
            <a:srgbClr val="D7E4BD"/>
          </a:solidFill>
          <a:ln>
            <a:solidFill>
              <a:srgbClr val="D7E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Соединительная линия уступом 48"/>
          <p:cNvCxnSpPr>
            <a:stCxn id="8" idx="1"/>
          </p:cNvCxnSpPr>
          <p:nvPr/>
        </p:nvCxnSpPr>
        <p:spPr>
          <a:xfrm rot="10800000" flipH="1" flipV="1">
            <a:off x="1055507" y="3268011"/>
            <a:ext cx="7589788" cy="820508"/>
          </a:xfrm>
          <a:prstGeom prst="bentConnector3">
            <a:avLst>
              <a:gd name="adj1" fmla="val -25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677295" y="3648132"/>
            <a:ext cx="4968000" cy="3276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100 %</a:t>
            </a:r>
          </a:p>
        </p:txBody>
      </p:sp>
      <p:pic>
        <p:nvPicPr>
          <p:cNvPr id="28" name="Рисунок 27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288" y="4260315"/>
            <a:ext cx="695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утверждены распоряжением Правительства Тверской области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27.12.2019 № 963-рп</a:t>
            </a:r>
          </a:p>
        </p:txBody>
      </p:sp>
    </p:spTree>
    <p:extLst>
      <p:ext uri="{BB962C8B-B14F-4D97-AF65-F5344CB8AC3E}">
        <p14:creationId xmlns:p14="http://schemas.microsoft.com/office/powerpoint/2010/main" val="4101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49410" y="201124"/>
            <a:ext cx="598646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НЕИСПОЛНЕНИИ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В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ПОЛУГОДИИ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7858058" y="922855"/>
            <a:ext cx="96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7199" y="4414421"/>
            <a:ext cx="657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80 %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планового объема средств 2020 года по конкурентным закупкам. </a:t>
            </a:r>
          </a:p>
        </p:txBody>
      </p:sp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9072" y="4734847"/>
            <a:ext cx="6492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ИОГВ исполнили план-график за первое полугодие в полном объеме.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55585"/>
              </p:ext>
            </p:extLst>
          </p:nvPr>
        </p:nvGraphicFramePr>
        <p:xfrm>
          <a:off x="948089" y="1261409"/>
          <a:ext cx="7871514" cy="312479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7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2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96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ГРБС (с учетом подведомственных учреждений)</a:t>
                      </a: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 на </a:t>
                      </a: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месяцев</a:t>
                      </a:r>
                      <a:r>
                        <a:rPr lang="ru-RU" sz="16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Исполнено </a:t>
                      </a: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6 месяцев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исполнено </a:t>
                      </a:r>
                    </a:p>
                    <a:p>
                      <a:pPr marL="0" marR="0" lvl="0" indent="0" algn="ctr" defTabSz="685800" rtl="0" eaLnBrk="1" fontAlgn="b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6 месяцев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исполнения</a:t>
                      </a: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61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8 853 531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7 483 485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1 370 046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84,5 %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Главархитектура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40 466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96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Минсемьи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96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Минэкономразвития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10 377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9 585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6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12 717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13,4 %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Минпромторг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9 604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2 307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7 297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ru-RU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культуры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157 800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51 602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106 199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32,7 %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Минобразования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401 521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134 639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266 883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33,5 %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Минприроды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54 611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19 048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65,1  %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Минконтроль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65,7 %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49410" y="201124"/>
            <a:ext cx="598646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НЕИСПОЛНЕНИИ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ПЛАНА-ГРАФИКА ЗАКУПОК В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ПОЛУГОДИИ (ПРОДОЛЖЕНИЕ)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7858058" y="1148315"/>
            <a:ext cx="961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</a:t>
            </a:r>
          </a:p>
        </p:txBody>
      </p:sp>
      <p:sp>
        <p:nvSpPr>
          <p:cNvPr id="4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02757"/>
              </p:ext>
            </p:extLst>
          </p:nvPr>
        </p:nvGraphicFramePr>
        <p:xfrm>
          <a:off x="948089" y="1486869"/>
          <a:ext cx="7871514" cy="31178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7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2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961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ГРБС (с учетом подведомственных учреждений)</a:t>
                      </a: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 </a:t>
                      </a: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6 месяцев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Исполнено </a:t>
                      </a: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6 месяцев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исполнено </a:t>
                      </a:r>
                    </a:p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6 месяцев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исполнения</a:t>
                      </a: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Минстрой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969 484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791 747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177 737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81,7 %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Минсельхоз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28 555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23 399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81,9 %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Минтранс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2 289 663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2 013 359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276 304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87,9 %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Минцифра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15 377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88,5 %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Минздрав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4 398 888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3 924 344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474 544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89,2 %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Минимущество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7 107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6 560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92,3 %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Минтуризма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24 746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23 914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96,6 %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7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Тверской области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374 216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365 439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8 777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97,7 %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45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ГУРБ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93 778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91 853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1 925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97,9 %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1" marR="6981" marT="698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9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49410" y="201124"/>
            <a:ext cx="5986463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ИНФОРМАЦИЯ О ПЕРЕЧНЕ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ПРИОРИТЕТНЫХ ЗАКУПОК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Блок-схема: альтернативный процесс 6"/>
          <p:cNvSpPr>
            <a:spLocks noChangeArrowheads="1"/>
          </p:cNvSpPr>
          <p:nvPr/>
        </p:nvSpPr>
        <p:spPr bwMode="auto">
          <a:xfrm>
            <a:off x="1114171" y="1350318"/>
            <a:ext cx="7466949" cy="715089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включения в сводный график приоритетных закупок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(сформирован на основании предложений ИОГВ)</a:t>
            </a:r>
          </a:p>
        </p:txBody>
      </p:sp>
      <p:sp>
        <p:nvSpPr>
          <p:cNvPr id="11" name="Блок-схема: альтернативный процесс 5"/>
          <p:cNvSpPr>
            <a:spLocks noChangeArrowheads="1"/>
          </p:cNvSpPr>
          <p:nvPr/>
        </p:nvSpPr>
        <p:spPr bwMode="auto">
          <a:xfrm>
            <a:off x="1114721" y="2860423"/>
            <a:ext cx="2482853" cy="1205436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Закупки, проводимые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рамках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национальных проектов</a:t>
            </a:r>
          </a:p>
        </p:txBody>
      </p:sp>
      <p:sp>
        <p:nvSpPr>
          <p:cNvPr id="16" name="Блок-схема: альтернативный процесс 5"/>
          <p:cNvSpPr>
            <a:spLocks noChangeArrowheads="1"/>
          </p:cNvSpPr>
          <p:nvPr/>
        </p:nvSpPr>
        <p:spPr bwMode="auto">
          <a:xfrm>
            <a:off x="6523838" y="2864808"/>
            <a:ext cx="2057282" cy="1205436"/>
          </a:xfrm>
          <a:prstGeom prst="flowChartAlternateProcess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 с начальной ценой контракта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свыше 20 млн руб.</a:t>
            </a:r>
            <a:endParaRPr lang="ru-RU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722077" y="4223314"/>
            <a:ext cx="625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приоритетных закупок утвержден распоряжением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Правительства Тверской области от 01.04.2020 № 255-рп.</a:t>
            </a:r>
          </a:p>
        </p:txBody>
      </p:sp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" name="Стрелка вниз 18"/>
          <p:cNvSpPr/>
          <p:nvPr/>
        </p:nvSpPr>
        <p:spPr>
          <a:xfrm>
            <a:off x="4767271" y="2306722"/>
            <a:ext cx="423701" cy="446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2144296" y="2306722"/>
            <a:ext cx="423701" cy="446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7312172" y="2302388"/>
            <a:ext cx="423701" cy="44642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90529" y="2860423"/>
            <a:ext cx="2340353" cy="12054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 значимые закупки</a:t>
            </a:r>
          </a:p>
        </p:txBody>
      </p:sp>
    </p:spTree>
    <p:extLst>
      <p:ext uri="{BB962C8B-B14F-4D97-AF65-F5344CB8AC3E}">
        <p14:creationId xmlns:p14="http://schemas.microsoft.com/office/powerpoint/2010/main" val="17280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0315" y="220538"/>
            <a:ext cx="7657515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СВОДНАЯ ИНФОРМАЦИЯ О НЕ РАЗМЕЩЕННЫХ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ПОЛУГОДИИ ПРИОРИТЕТНЫХ ЗАКУПКАХ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98383"/>
              </p:ext>
            </p:extLst>
          </p:nvPr>
        </p:nvGraphicFramePr>
        <p:xfrm>
          <a:off x="948088" y="1089557"/>
          <a:ext cx="7719741" cy="36197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47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Плановый месяц размещения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Плановая сумма, млн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Минздрав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446,2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Медицинские изделия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март-июнь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в учреждениях здравоохранения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121,8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Фельдшерско-акушерские пункты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76,0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Автомобили скорой помощи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61,5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локально-вычислительной сети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Проектная документация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создание сосудистого центра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апрель-май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Минстрой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Выполнение ремонтно-реставрационных работ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256,8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Подготовка проектной документации и выполнение инженерных изысканий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44,4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131" y="4721980"/>
            <a:ext cx="31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 риск неисполнения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1267" y="4690986"/>
            <a:ext cx="312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риск неисполнения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20277" y="214874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027216" y="4868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8520277" y="238486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8520277" y="264625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8520277" y="288455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20277" y="4120935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8520277" y="4366836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433267" y="4836400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520277" y="313045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520277" y="337534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16876"/>
              </p:ext>
            </p:extLst>
          </p:nvPr>
        </p:nvGraphicFramePr>
        <p:xfrm>
          <a:off x="948088" y="1310785"/>
          <a:ext cx="7719741" cy="348995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47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Плановый месяц размещения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Плановая сумма, млн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Минобразования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49,8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Поставка оборудования для  обеспечения функционирования центров образования цифрового и гуманитарного профилей «Точка роста»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32,9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для детского технопарка 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Кванториум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Автомобиль для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детского технопарка «</a:t>
                      </a:r>
                      <a:r>
                        <a:rPr lang="ru-RU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Кванториум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Минсоцзащиты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в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подведомственных учреждениях социальной защиты населения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Комитет культуры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Благоустройство земельного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участка Картинной галереи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10,7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10315" y="220538"/>
            <a:ext cx="7657515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СВОДНАЯ ИНФОРМАЦИЯ О НЕ РАЗМЕЩЕННЫХ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ПОЛУГОДИИ ПРИОРИТЕТНЫХ ЗАКУПКАХ (ПРОДОЛЖЕНИЕ)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14070" y="2340449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8514070" y="4381270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514070" y="297788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510569" y="320817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510569" y="369628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6931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94811"/>
              </p:ext>
            </p:extLst>
          </p:nvPr>
        </p:nvGraphicFramePr>
        <p:xfrm>
          <a:off x="948088" y="1310785"/>
          <a:ext cx="7719741" cy="2949786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47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1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Плановый месяц размещения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Плановая сумма, млн руб.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Минэкономразвития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услуг по организации участия Тверской области в Петербургском международном экономическом форуме 2020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Минприроды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0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7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ПСД «Рекультивация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шламонакопителя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цинкосодержащих отходов производства, расположенного в Московском районе города Твери»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048">
                <a:tc gridSpan="3">
                  <a:txBody>
                    <a:bodyPr/>
                    <a:lstStyle/>
                    <a:p>
                      <a:pPr algn="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842,10</a:t>
                      </a:r>
                    </a:p>
                  </a:txBody>
                  <a:tcPr marL="3951" marR="3951" marT="39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0414" y="4752975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10315" y="220538"/>
            <a:ext cx="7657515" cy="38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СВОДНАЯ ИНФОРМАЦИЯ О НЕ РАЗМЕЩЕННЫХ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ПОЛУГОДИИ ПРИОРИТЕТНЫХ ЗАКУПКАХ (ПРОДОЛЖЕНИЕ)</a:t>
            </a:r>
          </a:p>
        </p:txBody>
      </p:sp>
      <p:sp>
        <p:nvSpPr>
          <p:cNvPr id="8" name="Овал 7"/>
          <p:cNvSpPr/>
          <p:nvPr/>
        </p:nvSpPr>
        <p:spPr>
          <a:xfrm>
            <a:off x="8513838" y="235417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513838" y="333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19006</TotalTime>
  <Words>1833</Words>
  <Application>Microsoft Office PowerPoint</Application>
  <PresentationFormat>Экран (16:9)</PresentationFormat>
  <Paragraphs>767</Paragraphs>
  <Slides>25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Госзаказ</dc:title>
  <dc:creator>1</dc:creator>
  <cp:lastModifiedBy>Гена</cp:lastModifiedBy>
  <cp:revision>1900</cp:revision>
  <cp:lastPrinted>2020-08-07T06:31:15Z</cp:lastPrinted>
  <dcterms:created xsi:type="dcterms:W3CDTF">2016-07-07T06:53:34Z</dcterms:created>
  <dcterms:modified xsi:type="dcterms:W3CDTF">2020-08-10T18:25:48Z</dcterms:modified>
</cp:coreProperties>
</file>