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9" r:id="rId2"/>
  </p:sldMasterIdLst>
  <p:notesMasterIdLst>
    <p:notesMasterId r:id="rId18"/>
  </p:notesMasterIdLst>
  <p:handoutMasterIdLst>
    <p:handoutMasterId r:id="rId19"/>
  </p:handoutMasterIdLst>
  <p:sldIdLst>
    <p:sldId id="321" r:id="rId3"/>
    <p:sldId id="1207" r:id="rId4"/>
    <p:sldId id="1029" r:id="rId5"/>
    <p:sldId id="1216" r:id="rId6"/>
    <p:sldId id="1209" r:id="rId7"/>
    <p:sldId id="1211" r:id="rId8"/>
    <p:sldId id="1222" r:id="rId9"/>
    <p:sldId id="1223" r:id="rId10"/>
    <p:sldId id="1214" r:id="rId11"/>
    <p:sldId id="1218" r:id="rId12"/>
    <p:sldId id="1219" r:id="rId13"/>
    <p:sldId id="1220" r:id="rId14"/>
    <p:sldId id="1215" r:id="rId15"/>
    <p:sldId id="1224" r:id="rId16"/>
    <p:sldId id="1210" r:id="rId17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5" userDrawn="1">
          <p15:clr>
            <a:srgbClr val="A4A3A4"/>
          </p15:clr>
        </p15:guide>
        <p15:guide id="2" pos="2147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ADF"/>
    <a:srgbClr val="C0504D"/>
    <a:srgbClr val="5C8CC6"/>
    <a:srgbClr val="558ED5"/>
    <a:srgbClr val="A4C169"/>
    <a:srgbClr val="A6BF79"/>
    <a:srgbClr val="BBC99D"/>
    <a:srgbClr val="FFFFCC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50" autoAdjust="0"/>
  </p:normalViewPr>
  <p:slideViewPr>
    <p:cSldViewPr>
      <p:cViewPr varScale="1">
        <p:scale>
          <a:sx n="83" d="100"/>
          <a:sy n="83" d="100"/>
        </p:scale>
        <p:origin x="56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15"/>
        <p:guide pos="2147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/>
          <a:lstStyle>
            <a:lvl1pPr algn="l">
              <a:defRPr sz="1200"/>
            </a:lvl1pPr>
          </a:lstStyle>
          <a:p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/>
          <a:lstStyle>
            <a:lvl1pPr algn="r">
              <a:defRPr sz="1200"/>
            </a:lvl1pPr>
          </a:lstStyle>
          <a:p>
            <a:fld id="{5CE30BE4-700F-426D-ADB7-56E9059550E0}" type="datetimeFigureOut">
              <a:rPr lang="ru-RU" smtClean="0">
                <a:latin typeface="Times New Roman" panose="02020603050405020304" pitchFamily="18" charset="0"/>
              </a:rPr>
              <a:pPr/>
              <a:t>07.08.2020</a:t>
            </a:fld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9377317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 anchor="b"/>
          <a:lstStyle>
            <a:lvl1pPr algn="l">
              <a:defRPr sz="1200"/>
            </a:lvl1pPr>
          </a:lstStyle>
          <a:p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5" y="9377317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 anchor="b"/>
          <a:lstStyle>
            <a:lvl1pPr algn="r">
              <a:defRPr sz="1200"/>
            </a:lvl1pPr>
          </a:lstStyle>
          <a:p>
            <a:fld id="{467C22E0-7793-4FF2-923B-71CBFFEC68AD}" type="slidenum">
              <a:rPr lang="ru-RU" smtClean="0">
                <a:latin typeface="Times New Roman" panose="02020603050405020304" pitchFamily="18" charset="0"/>
              </a:rPr>
              <a:pPr/>
              <a:t>‹#›</a:t>
            </a:fld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428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CCCCF80-355E-4AD8-8008-7B2320304F91}" type="datetimeFigureOut">
              <a:rPr lang="ru-RU" smtClean="0"/>
              <a:pPr/>
              <a:t>07.08.2020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7" tIns="45474" rIns="90947" bIns="45474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7"/>
            <a:ext cx="5438140" cy="4442698"/>
          </a:xfrm>
          <a:prstGeom prst="rect">
            <a:avLst/>
          </a:prstGeom>
        </p:spPr>
        <p:txBody>
          <a:bodyPr vert="horz" lIns="90947" tIns="45474" rIns="90947" bIns="45474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377317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377317"/>
            <a:ext cx="2945658" cy="493633"/>
          </a:xfrm>
          <a:prstGeom prst="rect">
            <a:avLst/>
          </a:prstGeom>
        </p:spPr>
        <p:txBody>
          <a:bodyPr vert="horz" lIns="90947" tIns="45474" rIns="90947" bIns="45474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AB371A5-A6A5-4076-95C3-7F524055BF9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0861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95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8870" indent="-288027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52107" indent="-230421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12949" indent="-230421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73791" indent="-230421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34635" indent="-2304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95479" indent="-2304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56322" indent="-2304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917163" indent="-2304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F402B53-0094-457A-923F-2C3ED848E18D}" type="slidenum">
              <a:rPr lang="ru-RU" altLang="ru-RU" smtClean="0">
                <a:latin typeface="Times New Roman" panose="02020603050405020304" pitchFamily="18" charset="0"/>
              </a:rPr>
              <a:pPr eaLnBrk="1" hangingPunct="1"/>
              <a:t>1</a:t>
            </a:fld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64517" name="Нижний колонтитул 4"/>
          <p:cNvSpPr>
            <a:spLocks noGrp="1"/>
          </p:cNvSpPr>
          <p:nvPr>
            <p:ph type="ftr" sz="quarter" idx="4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8811" indent="-28800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52016" indent="-23040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12823" indent="-23040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73631" indent="-23040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34437" indent="-2304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95242" indent="-2304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56052" indent="-2304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16857" indent="-2304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34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9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0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1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05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5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1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6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0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7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1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2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B371A5-A6A5-4076-95C3-7F524055BF93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6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D68F-EFEA-4FE9-80A8-11C4B40264A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1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59A5-2BB2-4282-989C-ECA47AE9B7B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7302-DE27-4ADA-BF6B-C38B3DE679D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7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80F2-7332-4535-890F-81B8D8669218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868066"/>
      </p:ext>
    </p:extLst>
  </p:cSld>
  <p:clrMapOvr>
    <a:masterClrMapping/>
  </p:clrMapOvr>
  <p:transition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48B38-F5DA-42D9-B31C-A27C4B166C7D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36640"/>
      </p:ext>
    </p:extLst>
  </p:cSld>
  <p:clrMapOvr>
    <a:masterClrMapping/>
  </p:clrMapOvr>
  <p:transition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F7FED-E387-4F12-9187-D2AC14F09531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06325"/>
      </p:ext>
    </p:extLst>
  </p:cSld>
  <p:clrMapOvr>
    <a:masterClrMapping/>
  </p:clrMapOvr>
  <p:transition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E963D-ABC2-4154-B8CB-6BB278186E10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741891"/>
      </p:ext>
    </p:extLst>
  </p:cSld>
  <p:clrMapOvr>
    <a:masterClrMapping/>
  </p:clrMapOvr>
  <p:transition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64CC8-958A-4596-AD97-C49E93BDC2FD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014198"/>
      </p:ext>
    </p:extLst>
  </p:cSld>
  <p:clrMapOvr>
    <a:masterClrMapping/>
  </p:clrMapOvr>
  <p:transition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0B21D-CB57-4488-8DDD-C80108DB38A7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986068"/>
      </p:ext>
    </p:extLst>
  </p:cSld>
  <p:clrMapOvr>
    <a:masterClrMapping/>
  </p:clrMapOvr>
  <p:transition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BDEF9-00C4-4422-9085-F90CCD4039FA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327188"/>
      </p:ext>
    </p:extLst>
  </p:cSld>
  <p:clrMapOvr>
    <a:masterClrMapping/>
  </p:clrMapOvr>
  <p:transition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C7201-1FC9-44C7-A2C0-91C4CC13930C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727586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D80E-7E94-475B-BDB0-485381622BB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8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F2019-6CA2-40BA-8EBB-BFC12908AC85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236066"/>
      </p:ext>
    </p:extLst>
  </p:cSld>
  <p:clrMapOvr>
    <a:masterClrMapping/>
  </p:clrMapOvr>
  <p:transition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F2B3-6215-4311-AC45-0B4D04AF5AA4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09791"/>
      </p:ext>
    </p:extLst>
  </p:cSld>
  <p:clrMapOvr>
    <a:masterClrMapping/>
  </p:clrMapOvr>
  <p:transition>
    <p:comb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44"/>
            <a:ext cx="2743201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1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1519-647A-4A46-BFB7-197E671D466A}" type="datetime1">
              <a:rPr lang="ru-RU" smtClean="0"/>
              <a:t>07.08.2020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400886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A347-3E0A-4576-A594-03FBD17FB32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9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4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9558-5823-46B3-A897-5FBE73D721F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3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BBB-9BF9-4EAA-AD2D-5ADDE5E2C60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9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274A-B872-434B-8F02-F3E13A0DFCC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8C5-8F66-4A03-A17D-2B80AFE263D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8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6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A00-5C13-4C6F-ACD4-904DD147B2E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883-DA25-43DD-8F17-350558F4BE7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0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21AE949-E1A1-4963-863B-A60947F9DCF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07.08.2020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1" y="6356351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B04215-77BE-4C44-A321-95C3723128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217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C807DA-6D5B-4E5D-A29C-A74D4B1474A0}" type="datetime1">
              <a:rPr lang="ru-RU" sz="1400" smtClean="0"/>
              <a:t>07.08.2020</a:t>
            </a:fld>
            <a:endParaRPr lang="ru-RU" sz="1400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 dirty="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F82F95-DA4D-4799-A38A-F25AB182E450}" type="slidenum">
              <a:rPr lang="ru-RU" sz="140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6880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Содержимое 4"/>
          <p:cNvSpPr>
            <a:spLocks noGrp="1"/>
          </p:cNvSpPr>
          <p:nvPr>
            <p:ph idx="1"/>
          </p:nvPr>
        </p:nvSpPr>
        <p:spPr>
          <a:xfrm>
            <a:off x="2595564" y="2276475"/>
            <a:ext cx="7893050" cy="1728788"/>
          </a:xfrm>
        </p:spPr>
        <p:txBody>
          <a:bodyPr>
            <a:normAutofit/>
          </a:bodyPr>
          <a:lstStyle/>
          <a:p>
            <a:pPr marL="0" indent="0" algn="ctr">
              <a:lnSpc>
                <a:spcPts val="3500"/>
              </a:lnSpc>
              <a:spcBef>
                <a:spcPct val="0"/>
              </a:spcBef>
              <a:buNone/>
            </a:pPr>
            <a:r>
              <a:rPr lang="ru-RU" altLang="ru-RU" sz="3600" b="1" dirty="0">
                <a:latin typeface="Times New Roman" pitchFamily="18" charset="0"/>
                <a:cs typeface="Times New Roman" pitchFamily="18" charset="0"/>
              </a:rPr>
              <a:t>О механизме опережающего финансирования дорожной отрасли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2927351" y="5984878"/>
            <a:ext cx="6465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517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76517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76517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76517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76517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765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765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765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765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hangingPunct="1"/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4 августа 2020 года 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6348" y="349626"/>
            <a:ext cx="10944308" cy="67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ПРАВИТЕЛЬСТВО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24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2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Пример расчета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227864" y="6356351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10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8472E-13F9-4DAD-ACB0-E8D8E18E8B70}"/>
              </a:ext>
            </a:extLst>
          </p:cNvPr>
          <p:cNvSpPr txBox="1"/>
          <p:nvPr/>
        </p:nvSpPr>
        <p:spPr>
          <a:xfrm>
            <a:off x="1026844" y="1747883"/>
            <a:ext cx="1097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дороги 100 км / стоимость 50 млн руб. за 1 км </a:t>
            </a:r>
            <a:r>
              <a:rPr lang="ru-RU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algn="just"/>
            <a:r>
              <a:rPr lang="ru-RU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стоимость объекта 5 000 млн руб. (5 млрд руб.) в ценах года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2B6B0-1030-4C4F-BACC-6681818CFDED}"/>
              </a:ext>
            </a:extLst>
          </p:cNvPr>
          <p:cNvSpPr txBox="1"/>
          <p:nvPr/>
        </p:nvSpPr>
        <p:spPr>
          <a:xfrm>
            <a:off x="1056347" y="3951413"/>
            <a:ext cx="99361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целях обеспечения сбалансированности бюджета реализация</a:t>
            </a:r>
          </a:p>
          <a:p>
            <a:pPr algn="just"/>
            <a:r>
              <a:rPr lang="ru-RU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разбивается на 5 лет (финансовые сроки) </a:t>
            </a:r>
            <a:r>
              <a:rPr lang="ru-RU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объемы финансирования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B00B8-5E5D-446C-A699-5052C6588922}"/>
              </a:ext>
            </a:extLst>
          </p:cNvPr>
          <p:cNvSpPr txBox="1"/>
          <p:nvPr/>
        </p:nvSpPr>
        <p:spPr>
          <a:xfrm>
            <a:off x="675620" y="2957574"/>
            <a:ext cx="106709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дефлятор принимается равным 4 % год к году ежегодно</a:t>
            </a:r>
          </a:p>
        </p:txBody>
      </p:sp>
    </p:spTree>
    <p:extLst>
      <p:ext uri="{BB962C8B-B14F-4D97-AF65-F5344CB8AC3E}">
        <p14:creationId xmlns:p14="http://schemas.microsoft.com/office/powerpoint/2010/main" val="34341950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ПРИМЕР расчета 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227864" y="6511180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11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9A84CE1-8F38-45EC-B829-2759D831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6049"/>
              </p:ext>
            </p:extLst>
          </p:nvPr>
        </p:nvGraphicFramePr>
        <p:xfrm>
          <a:off x="1032304" y="1031080"/>
          <a:ext cx="10896345" cy="5473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192">
                  <a:extLst>
                    <a:ext uri="{9D8B030D-6E8A-4147-A177-3AD203B41FA5}">
                      <a16:colId xmlns:a16="http://schemas.microsoft.com/office/drawing/2014/main" val="4073307797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4944897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511511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704498230"/>
                    </a:ext>
                  </a:extLst>
                </a:gridCol>
                <a:gridCol w="1027840">
                  <a:extLst>
                    <a:ext uri="{9D8B030D-6E8A-4147-A177-3AD203B41FA5}">
                      <a16:colId xmlns:a16="http://schemas.microsoft.com/office/drawing/2014/main" val="2685238339"/>
                    </a:ext>
                  </a:extLst>
                </a:gridCol>
                <a:gridCol w="1025539">
                  <a:extLst>
                    <a:ext uri="{9D8B030D-6E8A-4147-A177-3AD203B41FA5}">
                      <a16:colId xmlns:a16="http://schemas.microsoft.com/office/drawing/2014/main" val="986644142"/>
                    </a:ext>
                  </a:extLst>
                </a:gridCol>
                <a:gridCol w="1025539">
                  <a:extLst>
                    <a:ext uri="{9D8B030D-6E8A-4147-A177-3AD203B41FA5}">
                      <a16:colId xmlns:a16="http://schemas.microsoft.com/office/drawing/2014/main" val="3452694728"/>
                    </a:ext>
                  </a:extLst>
                </a:gridCol>
                <a:gridCol w="1025539">
                  <a:extLst>
                    <a:ext uri="{9D8B030D-6E8A-4147-A177-3AD203B41FA5}">
                      <a16:colId xmlns:a16="http://schemas.microsoft.com/office/drawing/2014/main" val="3988522110"/>
                    </a:ext>
                  </a:extLst>
                </a:gridCol>
              </a:tblGrid>
              <a:tr h="52571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+ 1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+ 2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+ 3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+ 4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37809"/>
                  </a:ext>
                </a:extLst>
              </a:tr>
              <a:tr h="2972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5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7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8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53936"/>
                  </a:ext>
                </a:extLst>
              </a:tr>
              <a:tr h="8795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объекта суммарная при реализации за 1 год (в ценах года N)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455459"/>
                  </a:ext>
                </a:extLst>
              </a:tr>
              <a:tr h="5884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Распределение объемов работ по 5 годам (объемы финансирования</a:t>
                      </a:r>
                      <a:r>
                        <a:rPr lang="ru-RU" sz="1800" u="none" strike="noStrike" baseline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соответствии с бюджетом)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495442"/>
                  </a:ext>
                </a:extLst>
              </a:tr>
              <a:tr h="5884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дефлятор к ценам года N (нарастающим итогом)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4,16 %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4,33 %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21488"/>
                  </a:ext>
                </a:extLst>
              </a:tr>
              <a:tr h="5884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работ с учетом коэффициента дефлятора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5 170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1 042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1 043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1 045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9594"/>
                  </a:ext>
                </a:extLst>
              </a:tr>
              <a:tr h="5884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 законом Тверской области о бюджете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5 170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1 042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1 043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1 045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33534"/>
                  </a:ext>
                </a:extLst>
              </a:tr>
              <a:tr h="5884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 контрактом оплата по годам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5 170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1 042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1 043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1 045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33056"/>
                  </a:ext>
                </a:extLst>
              </a:tr>
              <a:tr h="5884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работ подрядной организацией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2082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37025" y="586630"/>
            <a:ext cx="116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</p:spTree>
    <p:extLst>
      <p:ext uri="{BB962C8B-B14F-4D97-AF65-F5344CB8AC3E}">
        <p14:creationId xmlns:p14="http://schemas.microsoft.com/office/powerpoint/2010/main" val="38967907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ПРИМЕР расчета (продолжение) 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299872" y="6448252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12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86BE351-89F5-4801-BC7F-579B8BFD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74796"/>
              </p:ext>
            </p:extLst>
          </p:nvPr>
        </p:nvGraphicFramePr>
        <p:xfrm>
          <a:off x="1056347" y="1052736"/>
          <a:ext cx="10799307" cy="5112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253">
                  <a:extLst>
                    <a:ext uri="{9D8B030D-6E8A-4147-A177-3AD203B41FA5}">
                      <a16:colId xmlns:a16="http://schemas.microsoft.com/office/drawing/2014/main" val="3143225791"/>
                    </a:ext>
                  </a:extLst>
                </a:gridCol>
                <a:gridCol w="4065618">
                  <a:extLst>
                    <a:ext uri="{9D8B030D-6E8A-4147-A177-3AD203B41FA5}">
                      <a16:colId xmlns:a16="http://schemas.microsoft.com/office/drawing/2014/main" val="1524198664"/>
                    </a:ext>
                  </a:extLst>
                </a:gridCol>
                <a:gridCol w="1016406">
                  <a:extLst>
                    <a:ext uri="{9D8B030D-6E8A-4147-A177-3AD203B41FA5}">
                      <a16:colId xmlns:a16="http://schemas.microsoft.com/office/drawing/2014/main" val="135544699"/>
                    </a:ext>
                  </a:extLst>
                </a:gridCol>
                <a:gridCol w="1016406">
                  <a:extLst>
                    <a:ext uri="{9D8B030D-6E8A-4147-A177-3AD203B41FA5}">
                      <a16:colId xmlns:a16="http://schemas.microsoft.com/office/drawing/2014/main" val="3019804218"/>
                    </a:ext>
                  </a:extLst>
                </a:gridCol>
                <a:gridCol w="1016406">
                  <a:extLst>
                    <a:ext uri="{9D8B030D-6E8A-4147-A177-3AD203B41FA5}">
                      <a16:colId xmlns:a16="http://schemas.microsoft.com/office/drawing/2014/main" val="2788300891"/>
                    </a:ext>
                  </a:extLst>
                </a:gridCol>
                <a:gridCol w="1016406">
                  <a:extLst>
                    <a:ext uri="{9D8B030D-6E8A-4147-A177-3AD203B41FA5}">
                      <a16:colId xmlns:a16="http://schemas.microsoft.com/office/drawing/2014/main" val="3460022102"/>
                    </a:ext>
                  </a:extLst>
                </a:gridCol>
                <a:gridCol w="1016406">
                  <a:extLst>
                    <a:ext uri="{9D8B030D-6E8A-4147-A177-3AD203B41FA5}">
                      <a16:colId xmlns:a16="http://schemas.microsoft.com/office/drawing/2014/main" val="565548859"/>
                    </a:ext>
                  </a:extLst>
                </a:gridCol>
                <a:gridCol w="1016406">
                  <a:extLst>
                    <a:ext uri="{9D8B030D-6E8A-4147-A177-3AD203B41FA5}">
                      <a16:colId xmlns:a16="http://schemas.microsoft.com/office/drawing/2014/main" val="4225657580"/>
                    </a:ext>
                  </a:extLst>
                </a:gridCol>
              </a:tblGrid>
              <a:tr h="4983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+ 1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+ 2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+ 3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</a:t>
                      </a:r>
                      <a:r>
                        <a:rPr lang="en-US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+ 4</a:t>
                      </a:r>
                      <a:endParaRPr lang="en-US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10628"/>
                  </a:ext>
                </a:extLst>
              </a:tr>
              <a:tr h="2839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3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5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6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7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8</a:t>
                      </a:r>
                      <a:endParaRPr lang="ru-RU" sz="18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27782"/>
                  </a:ext>
                </a:extLst>
              </a:tr>
              <a:tr h="5613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Оплата подрядной организации за счет средств дорожного фонда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18652"/>
                  </a:ext>
                </a:extLst>
              </a:tr>
              <a:tr h="5613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Задолженность дорожного фонда перед подрядной организацией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ru-RU" sz="1800" u="none" strike="noStrike" baseline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4 170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-1 040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-1 042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-1 043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-1 045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759851"/>
                  </a:ext>
                </a:extLst>
              </a:tr>
              <a:tr h="12459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Приобретение Фондом развития инфраструктуры задолженности дорожного фонда перед подрядчиком - оплата фондом подрядчику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290236"/>
                  </a:ext>
                </a:extLst>
              </a:tr>
              <a:tr h="83886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средств, фактически полученная подрядчиком по итогам выполнения проекта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17456"/>
                  </a:ext>
                </a:extLst>
              </a:tr>
              <a:tr h="5613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полученные Фондом от Дорожного фонда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4 170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1 040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1 042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1 043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1 045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99089"/>
                  </a:ext>
                </a:extLst>
              </a:tr>
              <a:tr h="5613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Баланс для Фонда развития инфраструктуры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- 4 000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1 040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1 042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1 043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1 045 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755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4781" y="677021"/>
            <a:ext cx="116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</p:spTree>
    <p:extLst>
      <p:ext uri="{BB962C8B-B14F-4D97-AF65-F5344CB8AC3E}">
        <p14:creationId xmlns:p14="http://schemas.microsoft.com/office/powerpoint/2010/main" val="35095755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87018" y="404557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ДОПОЛНИТЕЛЬНЫЕ ЭФФЕКТЫ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8737601" y="6356351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10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1B1D39D-D948-416C-8D6B-5FEEF9A2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27" y="1365423"/>
            <a:ext cx="10340636" cy="487188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развития инфраструктуры к ключевым центрам экономического развития – ускорение ввода новых инвестиционных объектов – ускорение получения финансово-налогового эффекта</a:t>
            </a:r>
          </a:p>
          <a:p>
            <a:pPr marL="514350" indent="-514350" algn="just">
              <a:buAutoNum type="arabicPeriod"/>
            </a:pP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итоговой стоимости объекта за счет оплаты подрядчику без учета индексов дефляторов на года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далее (выкуп задолженности Дорожного фонда с дисконтом) – получение Фондом доп средств для дополнительных вложений в дорожную инфраструктуру региона</a:t>
            </a:r>
          </a:p>
          <a:p>
            <a:pPr marL="0" indent="0" algn="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1">
            <a:extLst>
              <a:ext uri="{FF2B5EF4-FFF2-40B4-BE49-F238E27FC236}">
                <a16:creationId xmlns:a16="http://schemas.microsoft.com/office/drawing/2014/main" id="{53F79E19-24D3-48E5-9186-38F76D50C482}"/>
              </a:ext>
            </a:extLst>
          </p:cNvPr>
          <p:cNvSpPr txBox="1">
            <a:spLocks/>
          </p:cNvSpPr>
          <p:nvPr/>
        </p:nvSpPr>
        <p:spPr>
          <a:xfrm>
            <a:off x="9227864" y="6376244"/>
            <a:ext cx="2844800" cy="3651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13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263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87018" y="404557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Риски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8737601" y="6356351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10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1B1D39D-D948-416C-8D6B-5FEEF9A2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27" y="1365423"/>
            <a:ext cx="10340636" cy="487188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и аудит работы Фонда с точки зрения эффективности финансовых решений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вопроса о возможном возникновении дополнительного НДС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Потенциальные риски при наступлении гарантийного срока и определения ответственности подрядчика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Кредиторская задолженность сверх доведенных лимитов, что нарушает соглашение с Министерством финансов РФ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Неоплаченная кредиторская задолженность бюджета </a:t>
            </a:r>
          </a:p>
          <a:p>
            <a:pPr marL="0" indent="0" algn="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1">
            <a:extLst>
              <a:ext uri="{FF2B5EF4-FFF2-40B4-BE49-F238E27FC236}">
                <a16:creationId xmlns:a16="http://schemas.microsoft.com/office/drawing/2014/main" id="{53F79E19-24D3-48E5-9186-38F76D50C482}"/>
              </a:ext>
            </a:extLst>
          </p:cNvPr>
          <p:cNvSpPr txBox="1">
            <a:spLocks/>
          </p:cNvSpPr>
          <p:nvPr/>
        </p:nvSpPr>
        <p:spPr>
          <a:xfrm>
            <a:off x="9227864" y="6356351"/>
            <a:ext cx="2844800" cy="3651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14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843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492577" y="422251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РИСКИ (2)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6C9A8653-65E5-4C10-A381-C5D234E4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582553"/>
            <a:ext cx="9937104" cy="369289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Возможные сложности оплаты по договору цессии при переуступке (позиция Мин Фина РФ)</a:t>
            </a:r>
          </a:p>
          <a:p>
            <a:pPr marL="0" indent="0">
              <a:buNone/>
            </a:pP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Дополнительные источники финансирования Фонда за счет средств областного бюджета Тверской области</a:t>
            </a:r>
          </a:p>
          <a:p>
            <a:pPr marL="0" indent="0">
              <a:buNone/>
            </a:pP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Отсутствует опыт применения в других регионах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11">
            <a:extLst>
              <a:ext uri="{FF2B5EF4-FFF2-40B4-BE49-F238E27FC236}">
                <a16:creationId xmlns:a16="http://schemas.microsoft.com/office/drawing/2014/main" id="{1BDE72E4-40E2-48CC-9503-F9A1FECA440C}"/>
              </a:ext>
            </a:extLst>
          </p:cNvPr>
          <p:cNvSpPr txBox="1">
            <a:spLocks/>
          </p:cNvSpPr>
          <p:nvPr/>
        </p:nvSpPr>
        <p:spPr>
          <a:xfrm>
            <a:off x="9155856" y="6381328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15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657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155856" y="6356351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C9A8653-65E5-4C10-A381-C5D234E4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5" y="1338979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ускоренного социально-экономического развития Тверской области за счет создания и реконструкции дорожной инфраструктуры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Выработка механизма ускоренного финансирования дорожного строительства 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Обеспечение экономической эффективности выбранного механизма</a:t>
            </a:r>
          </a:p>
        </p:txBody>
      </p:sp>
    </p:spTree>
    <p:extLst>
      <p:ext uri="{BB962C8B-B14F-4D97-AF65-F5344CB8AC3E}">
        <p14:creationId xmlns:p14="http://schemas.microsoft.com/office/powerpoint/2010/main" val="129194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623392" y="286331"/>
            <a:ext cx="11449272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Общий алгоритм механизма опережающего финансирования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200360" y="6389107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3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E8E9-B344-48B7-9308-35EE535ACED5}"/>
              </a:ext>
            </a:extLst>
          </p:cNvPr>
          <p:cNvSpPr txBox="1"/>
          <p:nvPr/>
        </p:nvSpPr>
        <p:spPr>
          <a:xfrm>
            <a:off x="1127448" y="1323664"/>
            <a:ext cx="4464496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Фонда развития инфраструктурных проектов Тверской области (далее - Фонд)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DDB0F-8753-45CE-866B-4D097AB74FD6}"/>
              </a:ext>
            </a:extLst>
          </p:cNvPr>
          <p:cNvSpPr txBox="1"/>
          <p:nvPr/>
        </p:nvSpPr>
        <p:spPr>
          <a:xfrm>
            <a:off x="6600056" y="1323664"/>
            <a:ext cx="532859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финансовых и временных параметров реализуемого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7EADB-7445-4F76-AC34-048A9F3C32F2}"/>
              </a:ext>
            </a:extLst>
          </p:cNvPr>
          <p:cNvSpPr txBox="1"/>
          <p:nvPr/>
        </p:nvSpPr>
        <p:spPr>
          <a:xfrm>
            <a:off x="6600056" y="2861875"/>
            <a:ext cx="5328592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контракта (по итогам торгов) с подрядчиком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CF171-BDF1-4B83-AC56-849DAD800310}"/>
              </a:ext>
            </a:extLst>
          </p:cNvPr>
          <p:cNvSpPr txBox="1"/>
          <p:nvPr/>
        </p:nvSpPr>
        <p:spPr>
          <a:xfrm>
            <a:off x="6600055" y="4005064"/>
            <a:ext cx="5414539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Ускоренное выполнение работ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приемка работ Дорожным фондом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52474-76A7-4B1C-A1CF-7D20F6C7C921}"/>
              </a:ext>
            </a:extLst>
          </p:cNvPr>
          <p:cNvSpPr txBox="1"/>
          <p:nvPr/>
        </p:nvSpPr>
        <p:spPr>
          <a:xfrm>
            <a:off x="1134716" y="2982439"/>
            <a:ext cx="4464496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системы управления и аудита деятельности Фонда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B22C0-62B2-4739-B903-EBDDCC005519}"/>
              </a:ext>
            </a:extLst>
          </p:cNvPr>
          <p:cNvSpPr txBox="1"/>
          <p:nvPr/>
        </p:nvSpPr>
        <p:spPr>
          <a:xfrm>
            <a:off x="6616141" y="5229200"/>
            <a:ext cx="532859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Выкуп задолженности Дорожного фонда Фондом перед подрядчиком с дисконтом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6F3421E7-CE86-48C9-8952-ADB0153DB71F}"/>
              </a:ext>
            </a:extLst>
          </p:cNvPr>
          <p:cNvSpPr/>
          <p:nvPr/>
        </p:nvSpPr>
        <p:spPr>
          <a:xfrm>
            <a:off x="5591944" y="1628800"/>
            <a:ext cx="760546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2846C37-06D2-4594-A677-B0710AB80E33}"/>
              </a:ext>
            </a:extLst>
          </p:cNvPr>
          <p:cNvSpPr/>
          <p:nvPr/>
        </p:nvSpPr>
        <p:spPr>
          <a:xfrm rot="5400000">
            <a:off x="9048851" y="2536649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A3F3DAC5-B446-4B46-AAEC-18F3FCB7B3BD}"/>
              </a:ext>
            </a:extLst>
          </p:cNvPr>
          <p:cNvSpPr/>
          <p:nvPr/>
        </p:nvSpPr>
        <p:spPr>
          <a:xfrm rot="5400000">
            <a:off x="9192866" y="3700598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89312B27-4E28-4B85-BC5D-D9ECE617CDE8}"/>
              </a:ext>
            </a:extLst>
          </p:cNvPr>
          <p:cNvSpPr/>
          <p:nvPr/>
        </p:nvSpPr>
        <p:spPr>
          <a:xfrm rot="5400000">
            <a:off x="9192866" y="4868638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54A91CA1-6162-40DC-B092-674359778911}"/>
              </a:ext>
            </a:extLst>
          </p:cNvPr>
          <p:cNvSpPr/>
          <p:nvPr/>
        </p:nvSpPr>
        <p:spPr>
          <a:xfrm rot="5400000">
            <a:off x="3040647" y="2648674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DFA61-0A7D-4950-A48A-8D28D1A2EE5A}"/>
              </a:ext>
            </a:extLst>
          </p:cNvPr>
          <p:cNvSpPr txBox="1"/>
          <p:nvPr/>
        </p:nvSpPr>
        <p:spPr>
          <a:xfrm>
            <a:off x="1134716" y="4921623"/>
            <a:ext cx="446449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Взнос в уставный капитал Фонда за счет средств областного бюджета Тверской области</a:t>
            </a: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D2B20C3B-DCF0-47F3-996E-F853DAD2DE72}"/>
              </a:ext>
            </a:extLst>
          </p:cNvPr>
          <p:cNvSpPr/>
          <p:nvPr/>
        </p:nvSpPr>
        <p:spPr>
          <a:xfrm rot="5400000">
            <a:off x="3072186" y="4447518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2A9E0DF4-DF50-43EA-B001-FC985512C13B}"/>
              </a:ext>
            </a:extLst>
          </p:cNvPr>
          <p:cNvSpPr/>
          <p:nvPr/>
        </p:nvSpPr>
        <p:spPr>
          <a:xfrm>
            <a:off x="5591944" y="5574950"/>
            <a:ext cx="760546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8504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Создание фонда развития инфраструктурных проектов Тверской области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155856" y="6356351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BA44E-2602-4E52-A248-8AFEEDCC0A7D}"/>
              </a:ext>
            </a:extLst>
          </p:cNvPr>
          <p:cNvSpPr txBox="1"/>
          <p:nvPr/>
        </p:nvSpPr>
        <p:spPr>
          <a:xfrm>
            <a:off x="802324" y="1803588"/>
            <a:ext cx="1097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законодательной и нормативной основы создания Фонда развития инфраструктурных проектов Тверской области: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нормативная база о функционировании и принятии решений Фонда</a:t>
            </a:r>
          </a:p>
          <a:p>
            <a:pPr algn="just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включение Фонда в перечень системообразующих учреждений региона</a:t>
            </a:r>
          </a:p>
          <a:p>
            <a:pPr marL="457200" indent="-457200" algn="just">
              <a:buFontTx/>
              <a:buChar char="-"/>
            </a:pP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Уставные цели – создание условий для развития общественной инфраструктуры Тверской области в целях обеспечения ускоренного социально-экономического развития региона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45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Алгоритм (1)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341792" y="6450860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65D56-6861-4B7C-BB15-8A5DD1DF1739}"/>
              </a:ext>
            </a:extLst>
          </p:cNvPr>
          <p:cNvSpPr txBox="1"/>
          <p:nvPr/>
        </p:nvSpPr>
        <p:spPr>
          <a:xfrm>
            <a:off x="977794" y="2369291"/>
            <a:ext cx="109728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2.Определение сметной стоимости объекта (по итогам прохождения государственной экспертизы), а так же расчет социально-экономического эффекта от ускорения сроков реализации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C76D8-6F3E-48DA-8BEE-36D989772E96}"/>
              </a:ext>
            </a:extLst>
          </p:cNvPr>
          <p:cNvSpPr txBox="1"/>
          <p:nvPr/>
        </p:nvSpPr>
        <p:spPr>
          <a:xfrm>
            <a:off x="1002727" y="5619863"/>
            <a:ext cx="1097280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4.Определение максимально сжатых технологических сроков реализации проекта</a:t>
            </a:r>
          </a:p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/ Сезонность / Оценка возможностей потенциальных исполнителей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3E17E-5787-49E9-B0EE-D541F8EA7C3E}"/>
              </a:ext>
            </a:extLst>
          </p:cNvPr>
          <p:cNvSpPr txBox="1"/>
          <p:nvPr/>
        </p:nvSpPr>
        <p:spPr>
          <a:xfrm>
            <a:off x="989382" y="3994577"/>
            <a:ext cx="109728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3.Определение источников финансирования и разбивка суммы реализации проекта по годам исходя из возможностей финансирования (средства Дорожного фонда на период от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N+5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лет)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106C1-2423-4D30-B7C0-394A1CD03BEF}"/>
              </a:ext>
            </a:extLst>
          </p:cNvPr>
          <p:cNvSpPr txBox="1"/>
          <p:nvPr/>
        </p:nvSpPr>
        <p:spPr>
          <a:xfrm>
            <a:off x="989382" y="1148177"/>
            <a:ext cx="1097280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1.Определение масштабного инфраструктурного объекта (ключевой для развития экономики и социальной сферы региона магистрали)</a:t>
            </a:r>
          </a:p>
        </p:txBody>
      </p:sp>
      <p:sp>
        <p:nvSpPr>
          <p:cNvPr id="13" name="Стрелка: вправо 21">
            <a:extLst>
              <a:ext uri="{FF2B5EF4-FFF2-40B4-BE49-F238E27FC236}">
                <a16:creationId xmlns:a16="http://schemas.microsoft.com/office/drawing/2014/main" id="{54A91CA1-6162-40DC-B092-674359778911}"/>
              </a:ext>
            </a:extLst>
          </p:cNvPr>
          <p:cNvSpPr/>
          <p:nvPr/>
        </p:nvSpPr>
        <p:spPr>
          <a:xfrm rot="5400000">
            <a:off x="6145228" y="2020756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: вправо 21">
            <a:extLst>
              <a:ext uri="{FF2B5EF4-FFF2-40B4-BE49-F238E27FC236}">
                <a16:creationId xmlns:a16="http://schemas.microsoft.com/office/drawing/2014/main" id="{54A91CA1-6162-40DC-B092-674359778911}"/>
              </a:ext>
            </a:extLst>
          </p:cNvPr>
          <p:cNvSpPr/>
          <p:nvPr/>
        </p:nvSpPr>
        <p:spPr>
          <a:xfrm rot="5400000">
            <a:off x="6145230" y="3619545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право 21">
            <a:extLst>
              <a:ext uri="{FF2B5EF4-FFF2-40B4-BE49-F238E27FC236}">
                <a16:creationId xmlns:a16="http://schemas.microsoft.com/office/drawing/2014/main" id="{D2B70A86-E141-4D76-B6E5-47171AD1F8F2}"/>
              </a:ext>
            </a:extLst>
          </p:cNvPr>
          <p:cNvSpPr/>
          <p:nvPr/>
        </p:nvSpPr>
        <p:spPr>
          <a:xfrm rot="5400000">
            <a:off x="6145230" y="5245627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312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Алгоритм (2)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294277" y="6481666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65D56-6861-4B7C-BB15-8A5DD1DF1739}"/>
              </a:ext>
            </a:extLst>
          </p:cNvPr>
          <p:cNvSpPr txBox="1"/>
          <p:nvPr/>
        </p:nvSpPr>
        <p:spPr>
          <a:xfrm>
            <a:off x="839416" y="5027692"/>
            <a:ext cx="109728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7.Заключение Соглашения между Фондом развития инфраструктурных проектов / Подрядчиком / Дорожным фондом, предусматривающего Покупку Фондом задолженности Дорожного фонда перед Поставщиком за реализацию масштабного инфраструктурного объекта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106C1-2423-4D30-B7C0-394A1CD03BEF}"/>
              </a:ext>
            </a:extLst>
          </p:cNvPr>
          <p:cNvSpPr txBox="1"/>
          <p:nvPr/>
        </p:nvSpPr>
        <p:spPr>
          <a:xfrm>
            <a:off x="822389" y="2344812"/>
            <a:ext cx="10989827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6.Заключение (по итогам торгов) контракта с подрядчиком на реализацию масштабного инфраструктурного объекта:</a:t>
            </a:r>
          </a:p>
          <a:p>
            <a:pPr marL="342900" indent="-342900" algn="just">
              <a:buFontTx/>
              <a:buChar char="-"/>
            </a:pP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сроки оплаты за счет Дорожного фонда - в соответствии с </a:t>
            </a:r>
            <a:r>
              <a:rPr lang="ru-RU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финансовыми сроками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Tx/>
              <a:buChar char="-"/>
            </a:pP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сроки выполнения работ – возможность ускорения сроков выполнения - в соответствии с </a:t>
            </a:r>
            <a:r>
              <a:rPr lang="ru-RU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технологическими сроками и этапами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82B06-62C9-4FBC-B0F1-62C76DAAAF92}"/>
              </a:ext>
            </a:extLst>
          </p:cNvPr>
          <p:cNvSpPr txBox="1"/>
          <p:nvPr/>
        </p:nvSpPr>
        <p:spPr>
          <a:xfrm>
            <a:off x="839416" y="1124744"/>
            <a:ext cx="1097280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5.Расчет финансового разрыва подрядчика - разница между сроками реализации и сдачи объекта (технологические сроки) и сроками оплаты (финансовые сроки)</a:t>
            </a:r>
          </a:p>
        </p:txBody>
      </p:sp>
      <p:sp>
        <p:nvSpPr>
          <p:cNvPr id="4" name="Стрелка: вправо 21">
            <a:extLst>
              <a:ext uri="{FF2B5EF4-FFF2-40B4-BE49-F238E27FC236}">
                <a16:creationId xmlns:a16="http://schemas.microsoft.com/office/drawing/2014/main" id="{DEA5257C-33B1-4D47-8953-C24FEBBE146F}"/>
              </a:ext>
            </a:extLst>
          </p:cNvPr>
          <p:cNvSpPr/>
          <p:nvPr/>
        </p:nvSpPr>
        <p:spPr>
          <a:xfrm rot="5400000">
            <a:off x="6173808" y="1988318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: вправо 21">
            <a:extLst>
              <a:ext uri="{FF2B5EF4-FFF2-40B4-BE49-F238E27FC236}">
                <a16:creationId xmlns:a16="http://schemas.microsoft.com/office/drawing/2014/main" id="{8606DD4A-6CAD-4FBE-B718-9B4703DE6533}"/>
              </a:ext>
            </a:extLst>
          </p:cNvPr>
          <p:cNvSpPr/>
          <p:nvPr/>
        </p:nvSpPr>
        <p:spPr>
          <a:xfrm rot="5400000">
            <a:off x="6145230" y="4652614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1314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Алгоритм (3)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191477" y="6413253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65D56-6861-4B7C-BB15-8A5DD1DF1739}"/>
              </a:ext>
            </a:extLst>
          </p:cNvPr>
          <p:cNvSpPr txBox="1"/>
          <p:nvPr/>
        </p:nvSpPr>
        <p:spPr>
          <a:xfrm>
            <a:off x="1126067" y="2551654"/>
            <a:ext cx="10874589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9.Оплата Дорожным фондом в пределах лимитов средств на год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C76D8-6F3E-48DA-8BEE-36D989772E96}"/>
              </a:ext>
            </a:extLst>
          </p:cNvPr>
          <p:cNvSpPr txBox="1"/>
          <p:nvPr/>
        </p:nvSpPr>
        <p:spPr>
          <a:xfrm>
            <a:off x="1153476" y="4639314"/>
            <a:ext cx="1084718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11.Приемка работ Дорожным фондом по каждому этапу (сверх лимитов средств бюджета на год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3E17E-5787-49E9-B0EE-D541F8EA7C3E}"/>
              </a:ext>
            </a:extLst>
          </p:cNvPr>
          <p:cNvSpPr txBox="1"/>
          <p:nvPr/>
        </p:nvSpPr>
        <p:spPr>
          <a:xfrm>
            <a:off x="1127028" y="3440265"/>
            <a:ext cx="10873628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10.Выполнение подрядчиком работ по этапам сверх лимитов бюджетных обязательств на год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106C1-2423-4D30-B7C0-394A1CD03BEF}"/>
              </a:ext>
            </a:extLst>
          </p:cNvPr>
          <p:cNvSpPr txBox="1"/>
          <p:nvPr/>
        </p:nvSpPr>
        <p:spPr>
          <a:xfrm>
            <a:off x="1126067" y="1268327"/>
            <a:ext cx="10874589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8.Выполнение работ подрядчиком (по этапам – в соответствии с документацией и сезонностью ) </a:t>
            </a:r>
          </a:p>
        </p:txBody>
      </p:sp>
      <p:sp>
        <p:nvSpPr>
          <p:cNvPr id="13" name="Стрелка: вправо 21">
            <a:extLst>
              <a:ext uri="{FF2B5EF4-FFF2-40B4-BE49-F238E27FC236}">
                <a16:creationId xmlns:a16="http://schemas.microsoft.com/office/drawing/2014/main" id="{3259FDF0-DFAD-4BFD-8175-3E4AD67128F2}"/>
              </a:ext>
            </a:extLst>
          </p:cNvPr>
          <p:cNvSpPr/>
          <p:nvPr/>
        </p:nvSpPr>
        <p:spPr>
          <a:xfrm rot="5400000">
            <a:off x="6145230" y="2132334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право 21">
            <a:extLst>
              <a:ext uri="{FF2B5EF4-FFF2-40B4-BE49-F238E27FC236}">
                <a16:creationId xmlns:a16="http://schemas.microsoft.com/office/drawing/2014/main" id="{52797CA2-D2DB-4669-AEF7-978B171DB80C}"/>
              </a:ext>
            </a:extLst>
          </p:cNvPr>
          <p:cNvSpPr/>
          <p:nvPr/>
        </p:nvSpPr>
        <p:spPr>
          <a:xfrm rot="5400000">
            <a:off x="6145229" y="3120121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: вправо 21">
            <a:extLst>
              <a:ext uri="{FF2B5EF4-FFF2-40B4-BE49-F238E27FC236}">
                <a16:creationId xmlns:a16="http://schemas.microsoft.com/office/drawing/2014/main" id="{A82C1DDF-3904-4E76-BB89-7729DBF297CE}"/>
              </a:ext>
            </a:extLst>
          </p:cNvPr>
          <p:cNvSpPr/>
          <p:nvPr/>
        </p:nvSpPr>
        <p:spPr>
          <a:xfrm rot="5400000">
            <a:off x="6145229" y="4365683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право 21">
            <a:extLst>
              <a:ext uri="{FF2B5EF4-FFF2-40B4-BE49-F238E27FC236}">
                <a16:creationId xmlns:a16="http://schemas.microsoft.com/office/drawing/2014/main" id="{54249457-061C-4DA7-922F-CCFAE078636F}"/>
              </a:ext>
            </a:extLst>
          </p:cNvPr>
          <p:cNvSpPr/>
          <p:nvPr/>
        </p:nvSpPr>
        <p:spPr>
          <a:xfrm rot="5400000">
            <a:off x="6342178" y="5554376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7779B-3C6E-4252-84CA-FCCE352D5714}"/>
              </a:ext>
            </a:extLst>
          </p:cNvPr>
          <p:cNvSpPr txBox="1"/>
          <p:nvPr/>
        </p:nvSpPr>
        <p:spPr>
          <a:xfrm>
            <a:off x="1055440" y="5867360"/>
            <a:ext cx="10972800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12.Фиксация задолженности Дорожного фонда перед Подрядчиком</a:t>
            </a:r>
          </a:p>
        </p:txBody>
      </p:sp>
      <p:pic>
        <p:nvPicPr>
          <p:cNvPr id="4" name="Рисунок 3" descr="Разряд молнии">
            <a:extLst>
              <a:ext uri="{FF2B5EF4-FFF2-40B4-BE49-F238E27FC236}">
                <a16:creationId xmlns:a16="http://schemas.microsoft.com/office/drawing/2014/main" id="{4A5D07AC-CED3-4660-9F20-E4800F5443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8746" y="5867360"/>
            <a:ext cx="604800" cy="5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Алгоритм (4)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227864" y="6376244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106C1-2423-4D30-B7C0-394A1CD03BEF}"/>
              </a:ext>
            </a:extLst>
          </p:cNvPr>
          <p:cNvSpPr txBox="1"/>
          <p:nvPr/>
        </p:nvSpPr>
        <p:spPr>
          <a:xfrm>
            <a:off x="858491" y="1513653"/>
            <a:ext cx="109728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13.Выкуп задолженности Дорожного фонда перед подрядчиком Фондом развития инфраструктурных проектов с дисконтом (формула дисконта - равна индексу дефлятору, заложенному в смету на года N+1 и далее)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: вправо 21">
            <a:extLst>
              <a:ext uri="{FF2B5EF4-FFF2-40B4-BE49-F238E27FC236}">
                <a16:creationId xmlns:a16="http://schemas.microsoft.com/office/drawing/2014/main" id="{EB8F7ED1-F5E1-44BB-A895-18037DC35E75}"/>
              </a:ext>
            </a:extLst>
          </p:cNvPr>
          <p:cNvSpPr/>
          <p:nvPr/>
        </p:nvSpPr>
        <p:spPr>
          <a:xfrm rot="5400000">
            <a:off x="6001213" y="2776610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F0174-D1BE-4EE2-9C36-4AC8C9915A31}"/>
              </a:ext>
            </a:extLst>
          </p:cNvPr>
          <p:cNvSpPr txBox="1"/>
          <p:nvPr/>
        </p:nvSpPr>
        <p:spPr>
          <a:xfrm>
            <a:off x="937452" y="4317951"/>
            <a:ext cx="1084718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15.Приемка работ Дорожным фондом по всем годам реализации проекта, окончательная приемка объекта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EF7DD-6FDD-4087-AE88-E7056F95BD35}"/>
              </a:ext>
            </a:extLst>
          </p:cNvPr>
          <p:cNvSpPr txBox="1"/>
          <p:nvPr/>
        </p:nvSpPr>
        <p:spPr>
          <a:xfrm>
            <a:off x="926364" y="5406315"/>
            <a:ext cx="10847180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16.Фиксация итоговой стоимости объекта (с учетом принятых работ, отпавших и дополнительных работ - в соответствии с законодательством)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3EAB9-6847-47D4-A5AA-52EF712EABE7}"/>
              </a:ext>
            </a:extLst>
          </p:cNvPr>
          <p:cNvSpPr txBox="1"/>
          <p:nvPr/>
        </p:nvSpPr>
        <p:spPr>
          <a:xfrm>
            <a:off x="911004" y="3118902"/>
            <a:ext cx="10873628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14.Выполнение подрядчиком работ по всем этапам сверх лимитов бюджетных обязательств на год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: вправо 21">
            <a:extLst>
              <a:ext uri="{FF2B5EF4-FFF2-40B4-BE49-F238E27FC236}">
                <a16:creationId xmlns:a16="http://schemas.microsoft.com/office/drawing/2014/main" id="{B0E945F0-A8EC-4318-A378-D87BCB13E218}"/>
              </a:ext>
            </a:extLst>
          </p:cNvPr>
          <p:cNvSpPr/>
          <p:nvPr/>
        </p:nvSpPr>
        <p:spPr>
          <a:xfrm rot="5400000">
            <a:off x="5929205" y="4044320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право 21">
            <a:extLst>
              <a:ext uri="{FF2B5EF4-FFF2-40B4-BE49-F238E27FC236}">
                <a16:creationId xmlns:a16="http://schemas.microsoft.com/office/drawing/2014/main" id="{A5F9C8B6-8520-452E-85A1-ED67D39948A6}"/>
              </a:ext>
            </a:extLst>
          </p:cNvPr>
          <p:cNvSpPr/>
          <p:nvPr/>
        </p:nvSpPr>
        <p:spPr>
          <a:xfrm rot="5400000">
            <a:off x="5929205" y="5148426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5639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 txBox="1">
            <a:spLocks/>
          </p:cNvSpPr>
          <p:nvPr/>
        </p:nvSpPr>
        <p:spPr>
          <a:xfrm>
            <a:off x="1230852" y="376334"/>
            <a:ext cx="10115745" cy="5199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cap="all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Алгоритм (5)</a:t>
            </a:r>
            <a:endParaRPr lang="ru-RU" sz="2800" b="1" cap="all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6347" y="277036"/>
            <a:ext cx="720000" cy="886480"/>
          </a:xfrm>
          <a:prstGeom prst="rect">
            <a:avLst/>
          </a:prstGeom>
          <a:noFill/>
        </p:spPr>
      </p:pic>
      <p:sp>
        <p:nvSpPr>
          <p:cNvPr id="31" name="Номер слайда 11"/>
          <p:cNvSpPr txBox="1">
            <a:spLocks/>
          </p:cNvSpPr>
          <p:nvPr/>
        </p:nvSpPr>
        <p:spPr>
          <a:xfrm>
            <a:off x="9264352" y="6376244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prstClr val="black">
                    <a:tint val="75000"/>
                  </a:prstClr>
                </a:solidFill>
              </a:rPr>
              <a:t>9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65D56-6861-4B7C-BB15-8A5DD1DF1739}"/>
              </a:ext>
            </a:extLst>
          </p:cNvPr>
          <p:cNvSpPr txBox="1"/>
          <p:nvPr/>
        </p:nvSpPr>
        <p:spPr>
          <a:xfrm>
            <a:off x="839416" y="4268597"/>
            <a:ext cx="109728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19.Оплата Дорожным фондом задолженности Фонду развития инфраструктурных проектов в соответствии с лимитами бюджетных обязательств, предусмотренными в бюджете Тверской области (согласно финансовым срокам) - в течение периода N+1 и далее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106C1-2423-4D30-B7C0-394A1CD03BEF}"/>
              </a:ext>
            </a:extLst>
          </p:cNvPr>
          <p:cNvSpPr txBox="1"/>
          <p:nvPr/>
        </p:nvSpPr>
        <p:spPr>
          <a:xfrm>
            <a:off x="858491" y="2673533"/>
            <a:ext cx="109728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18.Выкуп итоговой задолженности Дорожного фонда перед подрядчиком Фондом развития инфраструктурных проектов с дисконтом (формула дисконта - равна индексу дефлятору, заложенному в смету на года N+1 и далее)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BA44E-2602-4E52-A248-8AFEEDCC0A7D}"/>
              </a:ext>
            </a:extLst>
          </p:cNvPr>
          <p:cNvSpPr txBox="1"/>
          <p:nvPr/>
        </p:nvSpPr>
        <p:spPr>
          <a:xfrm>
            <a:off x="858491" y="1381854"/>
            <a:ext cx="109728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17.Фиксация полной задолженности Дорожного фонда перед Подрядчиком (итоговая стоимость объекта «-» сумма оплаченных средств в соответствии с лимитами)</a:t>
            </a:r>
          </a:p>
        </p:txBody>
      </p:sp>
      <p:sp>
        <p:nvSpPr>
          <p:cNvPr id="9" name="Стрелка: вправо 21">
            <a:extLst>
              <a:ext uri="{FF2B5EF4-FFF2-40B4-BE49-F238E27FC236}">
                <a16:creationId xmlns:a16="http://schemas.microsoft.com/office/drawing/2014/main" id="{3C478591-4037-4E9F-8637-FDB69E63F7E4}"/>
              </a:ext>
            </a:extLst>
          </p:cNvPr>
          <p:cNvSpPr/>
          <p:nvPr/>
        </p:nvSpPr>
        <p:spPr>
          <a:xfrm rot="5400000">
            <a:off x="6001214" y="2276350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: вправо 21">
            <a:extLst>
              <a:ext uri="{FF2B5EF4-FFF2-40B4-BE49-F238E27FC236}">
                <a16:creationId xmlns:a16="http://schemas.microsoft.com/office/drawing/2014/main" id="{EB8F7ED1-F5E1-44BB-A895-18037DC35E75}"/>
              </a:ext>
            </a:extLst>
          </p:cNvPr>
          <p:cNvSpPr/>
          <p:nvPr/>
        </p:nvSpPr>
        <p:spPr>
          <a:xfrm rot="5400000">
            <a:off x="6001213" y="3927214"/>
            <a:ext cx="286987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5212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13474</TotalTime>
  <Words>1242</Words>
  <Application>Microsoft Office PowerPoint</Application>
  <PresentationFormat>Широкоэкранный</PresentationFormat>
  <Paragraphs>249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4_Тема Office</vt:lpstr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транспорта Тверской области</dc:title>
  <dc:creator>zsl</dc:creator>
  <cp:lastModifiedBy>Егоров</cp:lastModifiedBy>
  <cp:revision>1964</cp:revision>
  <cp:lastPrinted>2020-08-04T09:20:35Z</cp:lastPrinted>
  <dcterms:created xsi:type="dcterms:W3CDTF">2016-06-06T10:50:36Z</dcterms:created>
  <dcterms:modified xsi:type="dcterms:W3CDTF">2020-08-07T14:08:10Z</dcterms:modified>
</cp:coreProperties>
</file>