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2" r:id="rId2"/>
    <p:sldId id="334" r:id="rId3"/>
    <p:sldId id="335" r:id="rId4"/>
    <p:sldId id="336" r:id="rId5"/>
    <p:sldId id="340" r:id="rId6"/>
    <p:sldId id="341" r:id="rId7"/>
    <p:sldId id="342" r:id="rId8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3C3C3"/>
    <a:srgbClr val="FF9933"/>
    <a:srgbClr val="33CC66"/>
    <a:srgbClr val="339966"/>
    <a:srgbClr val="FFFF99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634" autoAdjust="0"/>
  </p:normalViewPr>
  <p:slideViewPr>
    <p:cSldViewPr>
      <p:cViewPr varScale="1">
        <p:scale>
          <a:sx n="161" d="100"/>
          <a:sy n="161" d="100"/>
        </p:scale>
        <p:origin x="138" y="2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7" y="34"/>
            <a:ext cx="2944957" cy="496807"/>
          </a:xfrm>
          <a:prstGeom prst="rect">
            <a:avLst/>
          </a:prstGeom>
        </p:spPr>
        <p:txBody>
          <a:bodyPr vert="horz" lIns="92125" tIns="46062" rIns="92125" bIns="460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127" y="34"/>
            <a:ext cx="2944957" cy="496807"/>
          </a:xfrm>
          <a:prstGeom prst="rect">
            <a:avLst/>
          </a:prstGeom>
        </p:spPr>
        <p:txBody>
          <a:bodyPr vert="horz" lIns="92125" tIns="46062" rIns="92125" bIns="460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C7BA5-62DA-4BB5-A736-D22959A4A004}" type="datetimeFigureOut">
              <a:rPr lang="ru-RU"/>
              <a:pPr>
                <a:defRPr/>
              </a:pPr>
              <a:t>13.07.2020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5" tIns="46062" rIns="92125" bIns="4606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610" y="4715742"/>
            <a:ext cx="5438464" cy="4466511"/>
          </a:xfrm>
          <a:prstGeom prst="rect">
            <a:avLst/>
          </a:prstGeom>
        </p:spPr>
        <p:txBody>
          <a:bodyPr vert="horz" lIns="92125" tIns="46062" rIns="92125" bIns="46062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7" y="9428276"/>
            <a:ext cx="2944957" cy="496807"/>
          </a:xfrm>
          <a:prstGeom prst="rect">
            <a:avLst/>
          </a:prstGeom>
        </p:spPr>
        <p:txBody>
          <a:bodyPr vert="horz" lIns="92125" tIns="46062" rIns="92125" bIns="460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127" y="9428276"/>
            <a:ext cx="2944957" cy="496807"/>
          </a:xfrm>
          <a:prstGeom prst="rect">
            <a:avLst/>
          </a:prstGeom>
        </p:spPr>
        <p:txBody>
          <a:bodyPr vert="horz" lIns="92125" tIns="46062" rIns="92125" bIns="460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BCFC2C-73F6-413E-BC4B-ECCD6CF1B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53F3D-A369-4E0A-9F4F-F70236ED4F30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53F3D-A369-4E0A-9F4F-F70236ED4F3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7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53F3D-A369-4E0A-9F4F-F70236ED4F30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2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53F3D-A369-4E0A-9F4F-F70236ED4F30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74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0850" y="1227138"/>
            <a:ext cx="5891213" cy="33131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085F3-D9D1-4FA6-8EBD-FE1281FE12E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7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0850" y="1227138"/>
            <a:ext cx="5891213" cy="33131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085F3-D9D1-4FA6-8EBD-FE1281FE12E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45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0850" y="1227138"/>
            <a:ext cx="5891213" cy="33131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085F3-D9D1-4FA6-8EBD-FE1281FE12E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1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7C85-FBCE-4116-9EC3-67CE21F5C634}" type="datetime1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0605-989D-461E-91F2-5F5DD5F3AC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79D3B-5DC1-4AAF-9B0B-D16FEF8BD26F}" type="datetime1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33AB-0D52-4BA2-8A25-BB2F0A105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3F71-68DA-4CBC-B593-38FAEEA92F0C}" type="datetime1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52086-53F9-477E-B271-D6322AECA6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D9F88-6139-498D-8B28-FCF880B06AFB}" type="datetime1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0763-9627-4A30-A3FB-2A7BCEDECA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544D-1873-4A1E-BE54-B7D33B0B852E}" type="datetime1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22DDD-3517-40E1-B585-7443908FD6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D940-B0BE-4405-97C5-902D021CBD48}" type="datetime1">
              <a:rPr lang="ru-RU" smtClean="0"/>
              <a:t>13.07.2020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D413-4C5C-4FBD-B454-6B0EBE666B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90617-D555-48A3-AEE3-A08F25F5F95D}" type="datetime1">
              <a:rPr lang="ru-RU" smtClean="0"/>
              <a:t>13.07.2020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C50A-4F84-4F71-A6EC-209D9C4E58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48106-E5DF-4EED-8705-761196B0D236}" type="datetime1">
              <a:rPr lang="ru-RU" smtClean="0"/>
              <a:t>13.07.2020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4E7D5-B7D5-46CA-A669-ECB318455C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944C-318C-4C6A-81FF-87F12EB0959D}" type="datetime1">
              <a:rPr lang="ru-RU" smtClean="0"/>
              <a:t>13.07.2020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3552" y="4869657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0984-4CD7-4ED9-A893-FE2D6509A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6F70C-65F7-4452-99A9-8BFA4BEDBE21}" type="datetime1">
              <a:rPr lang="ru-RU" smtClean="0"/>
              <a:t>13.07.2020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6056-7FEE-4A63-97DA-6DC3BAD457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C8E9-EBE6-4991-9F21-E0C00C8C2D15}" type="datetime1">
              <a:rPr lang="ru-RU" smtClean="0"/>
              <a:t>13.07.2020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5BB4-90E3-47ED-994D-0FDA72C49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DBEE92-A3A7-4DB4-B140-3CDC68FF832F}" type="datetime1">
              <a:rPr lang="ru-RU" smtClean="0"/>
              <a:t>13.07.2020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1F1C15-1EE6-4305-B5A1-EDBC687120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58977"/>
            <a:ext cx="5767360" cy="432171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896643" y="1391346"/>
            <a:ext cx="3675358" cy="323165"/>
            <a:chOff x="410962" y="1850146"/>
            <a:chExt cx="3528393" cy="32316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10962" y="1850146"/>
              <a:ext cx="325511" cy="282159"/>
            </a:xfrm>
            <a:prstGeom prst="rect">
              <a:avLst/>
            </a:prstGeom>
            <a:solidFill>
              <a:srgbClr val="33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7" y="1850146"/>
              <a:ext cx="3183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Высокий уровень явки </a:t>
              </a:r>
              <a:endParaRPr lang="ru-RU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31721" y="1822590"/>
            <a:ext cx="3259776" cy="975885"/>
            <a:chOff x="870783" y="876050"/>
            <a:chExt cx="2282431" cy="975885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873679" y="876050"/>
              <a:ext cx="2172654" cy="554814"/>
              <a:chOff x="385314" y="3339303"/>
              <a:chExt cx="2172654" cy="554814"/>
            </a:xfrm>
          </p:grpSpPr>
          <p:pic>
            <p:nvPicPr>
              <p:cNvPr id="1028" name="Picture 4" descr="C:\Users\User\Desktop\no-translate-detected_318-5901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314" y="3339303"/>
                <a:ext cx="375692" cy="460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57768" y="3340119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лагополучателей (119 117)  </a:t>
                </a:r>
                <a:endPara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870783" y="1483800"/>
              <a:ext cx="2282431" cy="368135"/>
              <a:chOff x="305311" y="4039543"/>
              <a:chExt cx="2315359" cy="31906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15334" y="4052783"/>
                <a:ext cx="1905336" cy="26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проектов (134)</a:t>
                </a:r>
              </a:p>
            </p:txBody>
          </p:sp>
          <p:pic>
            <p:nvPicPr>
              <p:cNvPr id="21" name="Picture 6" descr="https://imageog.flaticon.com/icons/png/512/177/177256.png?size=1200x630f&amp;pad=10,10,10,10&amp;ext=png&amp;bg=FFFFFFF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311" y="4039543"/>
                <a:ext cx="433055" cy="31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275245" y="105475"/>
            <a:ext cx="621398" cy="771391"/>
          </a:xfrm>
          <a:prstGeom prst="rect">
            <a:avLst/>
          </a:prstGeom>
          <a:noFill/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22022" y="118265"/>
            <a:ext cx="8421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ПРОЕКТАХ, С ТЕРРИТОРИЙ МУНИЦИПАЛЬНЫХ ОБРАЗОВАНИЙ – ЛИДЕРОВ ПО ЯВКЕ ИЗБИРАТЕЛЕЙ 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1"/>
          <p:cNvSpPr txBox="1">
            <a:spLocks/>
          </p:cNvSpPr>
          <p:nvPr/>
        </p:nvSpPr>
        <p:spPr>
          <a:xfrm>
            <a:off x="7013552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6960984-4CD7-4ED9-A893-FE2D6509AF11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72" y="708390"/>
            <a:ext cx="5760640" cy="4243373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896643" y="1391346"/>
            <a:ext cx="3675358" cy="323165"/>
            <a:chOff x="410962" y="1850146"/>
            <a:chExt cx="3528393" cy="32316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10962" y="1850146"/>
              <a:ext cx="325511" cy="282159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7" y="1850146"/>
              <a:ext cx="3183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Явка выше среднего уровня </a:t>
              </a:r>
              <a:endParaRPr lang="ru-RU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55576" y="1994430"/>
            <a:ext cx="3259776" cy="975885"/>
            <a:chOff x="870783" y="876050"/>
            <a:chExt cx="2282431" cy="975885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873679" y="876050"/>
              <a:ext cx="2172654" cy="554814"/>
              <a:chOff x="385314" y="3339303"/>
              <a:chExt cx="2172654" cy="554814"/>
            </a:xfrm>
          </p:grpSpPr>
          <p:pic>
            <p:nvPicPr>
              <p:cNvPr id="1028" name="Picture 4" descr="C:\Users\User\Desktop\no-translate-detected_318-5901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314" y="3339303"/>
                <a:ext cx="375692" cy="460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57768" y="3340119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лагополучателей (104 332)  </a:t>
                </a:r>
                <a:endPara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870783" y="1483800"/>
              <a:ext cx="2282431" cy="368135"/>
              <a:chOff x="305311" y="4039543"/>
              <a:chExt cx="2315359" cy="31906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15334" y="4052783"/>
                <a:ext cx="1905336" cy="26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проектов (88)</a:t>
                </a:r>
              </a:p>
            </p:txBody>
          </p:sp>
          <p:pic>
            <p:nvPicPr>
              <p:cNvPr id="21" name="Picture 6" descr="https://imageog.flaticon.com/icons/png/512/177/177256.png?size=1200x630f&amp;pad=10,10,10,10&amp;ext=png&amp;bg=FFFFFFF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311" y="4039543"/>
                <a:ext cx="433055" cy="31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275245" y="105475"/>
            <a:ext cx="621398" cy="771391"/>
          </a:xfrm>
          <a:prstGeom prst="rect">
            <a:avLst/>
          </a:prstGeom>
          <a:noFill/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22022" y="118265"/>
            <a:ext cx="8421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ПРОЕКТАХ С ТЕРРИТОРИЙ, ОБЕСПЕЧИВШИХ ЯВКУ ИЗБИРАТЕЛЕЙ ВЫШЕ СРЕДНЕГО ЗНАЧЕНИЯ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1"/>
          <p:cNvSpPr txBox="1">
            <a:spLocks/>
          </p:cNvSpPr>
          <p:nvPr/>
        </p:nvSpPr>
        <p:spPr>
          <a:xfrm>
            <a:off x="7013552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6960984-4CD7-4ED9-A893-FE2D6509AF11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22710"/>
            <a:ext cx="6131647" cy="427727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896643" y="1377078"/>
            <a:ext cx="3675358" cy="323165"/>
            <a:chOff x="410962" y="1850146"/>
            <a:chExt cx="3528393" cy="32316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10962" y="1850146"/>
              <a:ext cx="325511" cy="282159"/>
            </a:xfrm>
            <a:prstGeom prst="rect">
              <a:avLst/>
            </a:prstGeom>
            <a:solidFill>
              <a:srgbClr val="C3C3C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7" y="1850146"/>
              <a:ext cx="3183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Одобрение выше </a:t>
              </a:r>
              <a:r>
                <a: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среднего уровня 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22022" y="1999530"/>
            <a:ext cx="3259776" cy="975885"/>
            <a:chOff x="870783" y="876050"/>
            <a:chExt cx="2282431" cy="975885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873679" y="876050"/>
              <a:ext cx="2172654" cy="554814"/>
              <a:chOff x="385314" y="3339303"/>
              <a:chExt cx="2172654" cy="554814"/>
            </a:xfrm>
          </p:grpSpPr>
          <p:pic>
            <p:nvPicPr>
              <p:cNvPr id="1028" name="Picture 4" descr="C:\Users\User\Desktop\no-translate-detected_318-5901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314" y="3339303"/>
                <a:ext cx="375692" cy="460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57768" y="3340119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лагополучателей (11 500)  </a:t>
                </a:r>
                <a:endPara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870783" y="1483800"/>
              <a:ext cx="2282431" cy="368135"/>
              <a:chOff x="305311" y="4039543"/>
              <a:chExt cx="2315359" cy="31906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15334" y="4052783"/>
                <a:ext cx="1905336" cy="26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проектов (26)</a:t>
                </a:r>
              </a:p>
            </p:txBody>
          </p:sp>
          <p:pic>
            <p:nvPicPr>
              <p:cNvPr id="21" name="Picture 6" descr="https://imageog.flaticon.com/icons/png/512/177/177256.png?size=1200x630f&amp;pad=10,10,10,10&amp;ext=png&amp;bg=FFFFFFF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311" y="4039543"/>
                <a:ext cx="433055" cy="31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275245" y="105475"/>
            <a:ext cx="621398" cy="771391"/>
          </a:xfrm>
          <a:prstGeom prst="rect">
            <a:avLst/>
          </a:prstGeom>
          <a:noFill/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22022" y="118265"/>
            <a:ext cx="8421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ПРОЕКТАХ С ТЕРРИТОРИЙ,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ОБЕСПЕЧИВШИХ ОДОБРЕНИЕ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ПОПРАВОК КОНСТИТУЦИИ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ВЫШЕ СРЕДНЕГО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УРОВНЯ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1"/>
          <p:cNvSpPr txBox="1">
            <a:spLocks/>
          </p:cNvSpPr>
          <p:nvPr/>
        </p:nvSpPr>
        <p:spPr>
          <a:xfrm>
            <a:off x="7013552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6960984-4CD7-4ED9-A893-FE2D6509AF11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06" y="503240"/>
            <a:ext cx="6198893" cy="4491038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585944" y="891513"/>
            <a:ext cx="3259776" cy="975885"/>
            <a:chOff x="870783" y="876050"/>
            <a:chExt cx="2282431" cy="975885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873679" y="876050"/>
              <a:ext cx="2172654" cy="554814"/>
              <a:chOff x="385314" y="3339303"/>
              <a:chExt cx="2172654" cy="554814"/>
            </a:xfrm>
          </p:grpSpPr>
          <p:pic>
            <p:nvPicPr>
              <p:cNvPr id="1028" name="Picture 4" descr="C:\Users\User\Desktop\no-translate-detected_318-5901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314" y="3339303"/>
                <a:ext cx="375692" cy="460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57768" y="3340119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лагополучателей (20 128)  </a:t>
                </a:r>
                <a:endPara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870783" y="1483800"/>
              <a:ext cx="2282431" cy="368135"/>
              <a:chOff x="305311" y="4039543"/>
              <a:chExt cx="2315359" cy="31906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15334" y="4052783"/>
                <a:ext cx="1905336" cy="26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проектов (25)</a:t>
                </a:r>
              </a:p>
            </p:txBody>
          </p:sp>
          <p:pic>
            <p:nvPicPr>
              <p:cNvPr id="21" name="Picture 6" descr="https://imageog.flaticon.com/icons/png/512/177/177256.png?size=1200x630f&amp;pad=10,10,10,10&amp;ext=png&amp;bg=FFFFFFF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311" y="4039543"/>
                <a:ext cx="433055" cy="31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275245" y="105475"/>
            <a:ext cx="621398" cy="771391"/>
          </a:xfrm>
          <a:prstGeom prst="rect">
            <a:avLst/>
          </a:prstGeom>
          <a:noFill/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22022" y="118265"/>
            <a:ext cx="8421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ОБ ОСТАВШИХСЯ ПРОЕКТАХ – ПОБЕДИТЕЛЯХ 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1"/>
          <p:cNvSpPr txBox="1">
            <a:spLocks/>
          </p:cNvSpPr>
          <p:nvPr/>
        </p:nvSpPr>
        <p:spPr>
          <a:xfrm>
            <a:off x="7013552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6960984-4CD7-4ED9-A893-FE2D6509AF11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7" y="1913514"/>
            <a:ext cx="595568" cy="67310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36938" y="2012732"/>
            <a:ext cx="21602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Благоустройство (4)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8" y="2482699"/>
            <a:ext cx="512340" cy="359007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1163212" y="2468671"/>
            <a:ext cx="244735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Детские и спортивные объекты (10)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2" y="2890720"/>
            <a:ext cx="487210" cy="429171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963498" y="2895931"/>
            <a:ext cx="138285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Дороги (5)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4" y="3346594"/>
            <a:ext cx="282860" cy="471244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154452" y="3404600"/>
            <a:ext cx="15676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Места захоронения (2)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9" y="3829784"/>
            <a:ext cx="504076" cy="399171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985183" y="3849272"/>
            <a:ext cx="216793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культуры (2)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4" y="4134359"/>
            <a:ext cx="464698" cy="464698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1002819" y="4173490"/>
            <a:ext cx="15752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 (1)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25" y="3265905"/>
            <a:ext cx="144016" cy="14195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9" y="4599057"/>
            <a:ext cx="437169" cy="430907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1150631" y="4619609"/>
            <a:ext cx="15752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Пожарная безопасность (1)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3516284"/>
            <a:ext cx="360040" cy="252287"/>
          </a:xfrm>
          <a:prstGeom prst="rect">
            <a:avLst/>
          </a:prstGeom>
        </p:spPr>
      </p:pic>
      <p:sp>
        <p:nvSpPr>
          <p:cNvPr id="34" name="Номер слайда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9779" y="105475"/>
            <a:ext cx="798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ИНФОРМАЦИЯ ПО ОСТАВШИМСЯ ПРОЕКТАМ – ПОБЕДИТЕЛЯМ В РАЗРЕЗЕ ПОСЕЛЕНИЙ 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38381" y="105475"/>
            <a:ext cx="621398" cy="771391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28513"/>
              </p:ext>
            </p:extLst>
          </p:nvPr>
        </p:nvGraphicFramePr>
        <p:xfrm>
          <a:off x="759776" y="823185"/>
          <a:ext cx="8204712" cy="3817988"/>
        </p:xfrm>
        <a:graphic>
          <a:graphicData uri="http://schemas.openxmlformats.org/drawingml/2006/table">
            <a:tbl>
              <a:tblPr/>
              <a:tblGrid>
                <a:gridCol w="385117">
                  <a:extLst>
                    <a:ext uri="{9D8B030D-6E8A-4147-A177-3AD203B41FA5}">
                      <a16:colId xmlns:a16="http://schemas.microsoft.com/office/drawing/2014/main" val="1379058680"/>
                    </a:ext>
                  </a:extLst>
                </a:gridCol>
                <a:gridCol w="1572816">
                  <a:extLst>
                    <a:ext uri="{9D8B030D-6E8A-4147-A177-3AD203B41FA5}">
                      <a16:colId xmlns:a16="http://schemas.microsoft.com/office/drawing/2014/main" val="1327405242"/>
                    </a:ext>
                  </a:extLst>
                </a:gridCol>
                <a:gridCol w="1782283">
                  <a:extLst>
                    <a:ext uri="{9D8B030D-6E8A-4147-A177-3AD203B41FA5}">
                      <a16:colId xmlns:a16="http://schemas.microsoft.com/office/drawing/2014/main" val="340299836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7363109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9781969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90313798"/>
                    </a:ext>
                  </a:extLst>
                </a:gridCol>
              </a:tblGrid>
              <a:tr h="3327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Район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/о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круг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Поселение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Типология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Явка (итог)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средний 54,94%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Одобрение (итог) средний 71,87%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83392"/>
                  </a:ext>
                </a:extLst>
              </a:tr>
              <a:tr h="1738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0089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Кемецкое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Дороги (1)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90,39%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72,09%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13327"/>
                  </a:ext>
                </a:extLst>
              </a:tr>
              <a:tr h="34572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Березорядское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Благоустройство (1)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83,94%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76,26%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509687"/>
                  </a:ext>
                </a:extLst>
              </a:tr>
              <a:tr h="385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Кафтинское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Дороги (1)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/ культура (1) / благоустройство (1)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83,48%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82,17%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11260"/>
                  </a:ext>
                </a:extLst>
              </a:tr>
              <a:tr h="1419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Березайское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Места захоронения (1)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68,30%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77,70%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656997"/>
                  </a:ext>
                </a:extLst>
              </a:tr>
              <a:tr h="281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 и спортивные площадки (3)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54,60%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70,08%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44473"/>
                  </a:ext>
                </a:extLst>
              </a:tr>
              <a:tr h="281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спортивные площадки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53,38%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67,52%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2994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9779" y="105475"/>
            <a:ext cx="798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ПО ОСТАВШИМСЯ ПРОЕКТАМ – ПОБЕДИТЕЛЯМ В РАЗРЕЗЕ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ПОСЕЛЕНИЙ (продолжение) 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38381" y="105475"/>
            <a:ext cx="621398" cy="771391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773"/>
              </p:ext>
            </p:extLst>
          </p:nvPr>
        </p:nvGraphicFramePr>
        <p:xfrm>
          <a:off x="759776" y="823185"/>
          <a:ext cx="8204712" cy="3877967"/>
        </p:xfrm>
        <a:graphic>
          <a:graphicData uri="http://schemas.openxmlformats.org/drawingml/2006/table">
            <a:tbl>
              <a:tblPr/>
              <a:tblGrid>
                <a:gridCol w="385117">
                  <a:extLst>
                    <a:ext uri="{9D8B030D-6E8A-4147-A177-3AD203B41FA5}">
                      <a16:colId xmlns:a16="http://schemas.microsoft.com/office/drawing/2014/main" val="1379058680"/>
                    </a:ext>
                  </a:extLst>
                </a:gridCol>
                <a:gridCol w="1572816">
                  <a:extLst>
                    <a:ext uri="{9D8B030D-6E8A-4147-A177-3AD203B41FA5}">
                      <a16:colId xmlns:a16="http://schemas.microsoft.com/office/drawing/2014/main" val="1327405242"/>
                    </a:ext>
                  </a:extLst>
                </a:gridCol>
                <a:gridCol w="1886053">
                  <a:extLst>
                    <a:ext uri="{9D8B030D-6E8A-4147-A177-3AD203B41FA5}">
                      <a16:colId xmlns:a16="http://schemas.microsoft.com/office/drawing/2014/main" val="3402998360"/>
                    </a:ext>
                  </a:extLst>
                </a:gridCol>
                <a:gridCol w="2128478">
                  <a:extLst>
                    <a:ext uri="{9D8B030D-6E8A-4147-A177-3AD203B41FA5}">
                      <a16:colId xmlns:a16="http://schemas.microsoft.com/office/drawing/2014/main" val="257363109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9781969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90313798"/>
                    </a:ext>
                  </a:extLst>
                </a:gridCol>
              </a:tblGrid>
              <a:tr h="3327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Поселение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Типология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Явка (итог)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средний 54,94%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Одобрение (итог) средний 71,87%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83392"/>
                  </a:ext>
                </a:extLst>
              </a:tr>
              <a:tr h="1738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0089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Кулицкое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 и спортивные площадки (3) / объекты культуры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63,87%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69,98%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39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Щербининское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Пожарная безопасность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52,47%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73,96%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399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Заволжское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Освещение (1)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49,54%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65,92%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277522"/>
                  </a:ext>
                </a:extLst>
              </a:tr>
              <a:tr h="131446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Никулинское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Места захоронения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42,33%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73,19%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11260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9779" y="105475"/>
            <a:ext cx="798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ПО ОСТАВШИМСЯ ПРОЕКТАМ – ПОБЕДИТЕЛЯМ В РАЗРЕЗЕ ПОСЕЛЕНИЙ (продолжение) 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38381" y="105475"/>
            <a:ext cx="621398" cy="771391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25929"/>
              </p:ext>
            </p:extLst>
          </p:nvPr>
        </p:nvGraphicFramePr>
        <p:xfrm>
          <a:off x="738831" y="771551"/>
          <a:ext cx="8352929" cy="3844439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3790586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2740524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0299836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57363109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97819692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1890313798"/>
                    </a:ext>
                  </a:extLst>
                </a:gridCol>
              </a:tblGrid>
              <a:tr h="41618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Типология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Явка (итог)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средний 54,94%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Одобрение (итог) средний 71,87%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83392"/>
                  </a:ext>
                </a:extLst>
              </a:tr>
              <a:tr h="1191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00890"/>
                  </a:ext>
                </a:extLst>
              </a:tr>
              <a:tr h="169558">
                <a:tc rowSpan="7"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Тверь*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Центральный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Благоустройство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66,53%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70,37%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277522"/>
                  </a:ext>
                </a:extLst>
              </a:tr>
              <a:tr h="169558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Придомовые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дороги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45,64%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54,97%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509687"/>
                  </a:ext>
                </a:extLst>
              </a:tr>
              <a:tr h="169558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Пролетарский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Благоустройство 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38,54%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63,01%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11260"/>
                  </a:ext>
                </a:extLst>
              </a:tr>
              <a:tr h="2435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Заволжский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 и спортивные площадки </a:t>
                      </a:r>
                      <a:b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(ул. А. Невского)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43,39%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61,34%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76732"/>
                  </a:ext>
                </a:extLst>
              </a:tr>
              <a:tr h="2435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 и спортивные площадки </a:t>
                      </a:r>
                      <a:b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(ул. Голландская)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42,41%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63,58%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55932"/>
                  </a:ext>
                </a:extLst>
              </a:tr>
              <a:tr h="2435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 и спортивные площадки </a:t>
                      </a:r>
                      <a:b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(ул. П.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Савельевой)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41,26%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61,57%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76696"/>
                  </a:ext>
                </a:extLst>
              </a:tr>
              <a:tr h="169558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Придомовые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дороги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41,04%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64,87%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45806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83569" y="4632321"/>
            <a:ext cx="840819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Процент явки/одобрения указан по участкам в соответствии с адресом реализации проектов.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18135</TotalTime>
  <Words>485</Words>
  <Application>Microsoft Office PowerPoint</Application>
  <PresentationFormat>Экран (16:9)</PresentationFormat>
  <Paragraphs>158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 Valerjevich Hovanov</dc:creator>
  <cp:lastModifiedBy>Подтихова Марина Ивановна</cp:lastModifiedBy>
  <cp:revision>1309</cp:revision>
  <cp:lastPrinted>2020-07-10T16:43:56Z</cp:lastPrinted>
  <dcterms:created xsi:type="dcterms:W3CDTF">2018-01-10T10:16:53Z</dcterms:created>
  <dcterms:modified xsi:type="dcterms:W3CDTF">2020-07-13T17:22:51Z</dcterms:modified>
</cp:coreProperties>
</file>