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0" r:id="rId1"/>
  </p:sldMasterIdLst>
  <p:notesMasterIdLst>
    <p:notesMasterId r:id="rId17"/>
  </p:notesMasterIdLst>
  <p:sldIdLst>
    <p:sldId id="306" r:id="rId2"/>
    <p:sldId id="318" r:id="rId3"/>
    <p:sldId id="298" r:id="rId4"/>
    <p:sldId id="316" r:id="rId5"/>
    <p:sldId id="317" r:id="rId6"/>
    <p:sldId id="299" r:id="rId7"/>
    <p:sldId id="308" r:id="rId8"/>
    <p:sldId id="309" r:id="rId9"/>
    <p:sldId id="310" r:id="rId10"/>
    <p:sldId id="315" r:id="rId11"/>
    <p:sldId id="311" r:id="rId12"/>
    <p:sldId id="321" r:id="rId13"/>
    <p:sldId id="313" r:id="rId14"/>
    <p:sldId id="314" r:id="rId15"/>
    <p:sldId id="31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06" autoAdjust="0"/>
    <p:restoredTop sz="89964" autoAdjust="0"/>
  </p:normalViewPr>
  <p:slideViewPr>
    <p:cSldViewPr snapToGrid="0">
      <p:cViewPr varScale="1">
        <p:scale>
          <a:sx n="39" d="100"/>
          <a:sy n="39" d="100"/>
        </p:scale>
        <p:origin x="-85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87EAA-E273-4217-A900-10F0F433A2A0}" type="datetimeFigureOut">
              <a:rPr lang="ru-RU" smtClean="0"/>
              <a:pPr/>
              <a:t>06.07.2020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0353E-C364-4292-9BFB-3572A263CA1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809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0353E-C364-4292-9BFB-3572A263CA12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3993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0353E-C364-4292-9BFB-3572A263CA12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39933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0353E-C364-4292-9BFB-3572A263CA12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39933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0353E-C364-4292-9BFB-3572A263CA12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39933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0353E-C364-4292-9BFB-3572A263CA12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45106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0353E-C364-4292-9BFB-3572A263CA12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73852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A41-45C7-4A7A-AD1B-400BCBC0EE20}" type="datetimeFigureOut">
              <a:rPr lang="ru-RU" smtClean="0"/>
              <a:pPr/>
              <a:t>06.07.2020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6C79-CB72-4024-B557-35F3903D8A5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5062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A41-45C7-4A7A-AD1B-400BCBC0EE20}" type="datetimeFigureOut">
              <a:rPr lang="ru-RU" smtClean="0"/>
              <a:pPr/>
              <a:t>06.07.2020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6C79-CB72-4024-B557-35F3903D8A5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5432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A41-45C7-4A7A-AD1B-400BCBC0EE20}" type="datetimeFigureOut">
              <a:rPr lang="ru-RU" smtClean="0"/>
              <a:pPr/>
              <a:t>06.07.2020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6C79-CB72-4024-B557-35F3903D8A5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922283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A41-45C7-4A7A-AD1B-400BCBC0EE20}" type="datetimeFigureOut">
              <a:rPr lang="ru-RU" smtClean="0"/>
              <a:pPr/>
              <a:t>06.07.2020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6C79-CB72-4024-B557-35F3903D8A5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8779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A41-45C7-4A7A-AD1B-400BCBC0EE20}" type="datetimeFigureOut">
              <a:rPr lang="ru-RU" smtClean="0"/>
              <a:pPr/>
              <a:t>06.07.2020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6C79-CB72-4024-B557-35F3903D8A5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699980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A41-45C7-4A7A-AD1B-400BCBC0EE20}" type="datetimeFigureOut">
              <a:rPr lang="ru-RU" smtClean="0"/>
              <a:pPr/>
              <a:t>06.07.2020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6C79-CB72-4024-B557-35F3903D8A5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99967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A41-45C7-4A7A-AD1B-400BCBC0EE20}" type="datetimeFigureOut">
              <a:rPr lang="ru-RU" smtClean="0"/>
              <a:pPr/>
              <a:t>06.07.2020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6C79-CB72-4024-B557-35F3903D8A5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41475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A41-45C7-4A7A-AD1B-400BCBC0EE20}" type="datetimeFigureOut">
              <a:rPr lang="ru-RU" smtClean="0"/>
              <a:pPr/>
              <a:t>06.07.2020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6C79-CB72-4024-B557-35F3903D8A5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2556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A41-45C7-4A7A-AD1B-400BCBC0EE20}" type="datetimeFigureOut">
              <a:rPr lang="ru-RU" smtClean="0"/>
              <a:pPr/>
              <a:t>06.07.2020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6C79-CB72-4024-B557-35F3903D8A5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5757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A41-45C7-4A7A-AD1B-400BCBC0EE20}" type="datetimeFigureOut">
              <a:rPr lang="ru-RU" smtClean="0"/>
              <a:pPr/>
              <a:t>06.07.2020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6C79-CB72-4024-B557-35F3903D8A5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0520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A41-45C7-4A7A-AD1B-400BCBC0EE20}" type="datetimeFigureOut">
              <a:rPr lang="ru-RU" smtClean="0"/>
              <a:pPr/>
              <a:t>06.07.2020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6C79-CB72-4024-B557-35F3903D8A5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230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A41-45C7-4A7A-AD1B-400BCBC0EE20}" type="datetimeFigureOut">
              <a:rPr lang="ru-RU" smtClean="0"/>
              <a:pPr/>
              <a:t>06.07.2020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6C79-CB72-4024-B557-35F3903D8A5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8879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A41-45C7-4A7A-AD1B-400BCBC0EE20}" type="datetimeFigureOut">
              <a:rPr lang="ru-RU" smtClean="0"/>
              <a:pPr/>
              <a:t>06.07.2020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6C79-CB72-4024-B557-35F3903D8A5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9837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A41-45C7-4A7A-AD1B-400BCBC0EE20}" type="datetimeFigureOut">
              <a:rPr lang="ru-RU" smtClean="0"/>
              <a:pPr/>
              <a:t>06.07.2020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6C79-CB72-4024-B557-35F3903D8A5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8721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A41-45C7-4A7A-AD1B-400BCBC0EE20}" type="datetimeFigureOut">
              <a:rPr lang="ru-RU" smtClean="0"/>
              <a:pPr/>
              <a:t>06.07.2020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6C79-CB72-4024-B557-35F3903D8A5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3742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A41-45C7-4A7A-AD1B-400BCBC0EE20}" type="datetimeFigureOut">
              <a:rPr lang="ru-RU" smtClean="0"/>
              <a:pPr/>
              <a:t>06.07.2020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6C79-CB72-4024-B557-35F3903D8A5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322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3EA41-45C7-4A7A-AD1B-400BCBC0EE20}" type="datetimeFigureOut">
              <a:rPr lang="ru-RU" smtClean="0"/>
              <a:pPr/>
              <a:t>06.07.2020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6E6C79-CB72-4024-B557-35F3903D8A5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6663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  <p:sldLayoutId id="2147484112" r:id="rId12"/>
    <p:sldLayoutId id="2147484113" r:id="rId13"/>
    <p:sldLayoutId id="2147484114" r:id="rId14"/>
    <p:sldLayoutId id="2147484115" r:id="rId15"/>
    <p:sldLayoutId id="21474841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computeria.r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454441"/>
            <a:ext cx="9411286" cy="3347451"/>
          </a:xfrm>
        </p:spPr>
        <p:txBody>
          <a:bodyPr/>
          <a:lstStyle/>
          <a:p>
            <a:r>
              <a:rPr lang="ru-RU" sz="6000" b="1" dirty="0" smtClean="0">
                <a:solidFill>
                  <a:schemeClr val="accent2">
                    <a:lumMod val="50000"/>
                  </a:schemeClr>
                </a:solidFill>
              </a:rPr>
              <a:t>ЧТО ДЕЛАТЬ?</a:t>
            </a:r>
            <a:r>
              <a:rPr lang="ru-RU" sz="4800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ru-RU" sz="48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sz="4400" dirty="0" smtClean="0">
                <a:solidFill>
                  <a:schemeClr val="accent2">
                    <a:lumMod val="50000"/>
                  </a:schemeClr>
                </a:solidFill>
              </a:rPr>
              <a:t>чтобы Тверская область </a:t>
            </a:r>
            <a:br>
              <a:rPr lang="ru-RU" sz="44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sz="4400" dirty="0" smtClean="0">
                <a:solidFill>
                  <a:schemeClr val="accent2">
                    <a:lumMod val="50000"/>
                  </a:schemeClr>
                </a:solidFill>
              </a:rPr>
              <a:t>вышла в лидеры индустрии </a:t>
            </a:r>
            <a:br>
              <a:rPr lang="ru-RU" sz="44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sz="4400" dirty="0" smtClean="0">
                <a:solidFill>
                  <a:schemeClr val="accent2">
                    <a:lumMod val="50000"/>
                  </a:schemeClr>
                </a:solidFill>
              </a:rPr>
              <a:t>детского отдыха в РФ</a:t>
            </a:r>
            <a:br>
              <a:rPr lang="ru-RU" sz="44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sz="4400" dirty="0" smtClean="0">
                <a:solidFill>
                  <a:schemeClr val="accent2">
                    <a:lumMod val="50000"/>
                  </a:schemeClr>
                </a:solidFill>
              </a:rPr>
              <a:t> (</a:t>
            </a:r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</a:rPr>
              <a:t>road map)</a:t>
            </a:r>
            <a:endParaRPr lang="ru-RU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701" y="5236754"/>
            <a:ext cx="5551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/>
              <a:t>Докладчик</a:t>
            </a:r>
            <a:r>
              <a:rPr lang="ru-RU" sz="2400" dirty="0" smtClean="0"/>
              <a:t>: </a:t>
            </a:r>
            <a:br>
              <a:rPr lang="ru-RU" sz="2400" dirty="0" smtClean="0"/>
            </a:br>
            <a:r>
              <a:rPr lang="ru-RU" sz="2400" dirty="0" smtClean="0"/>
              <a:t>Руководитель МДЦ «</a:t>
            </a:r>
            <a:r>
              <a:rPr lang="ru-RU" sz="2400" dirty="0" err="1" smtClean="0"/>
              <a:t>КОМПЬЮТЕРиЯ</a:t>
            </a:r>
            <a:r>
              <a:rPr lang="ru-RU" sz="2400" dirty="0" smtClean="0"/>
              <a:t>» </a:t>
            </a:r>
            <a:br>
              <a:rPr lang="ru-RU" sz="2400" dirty="0" smtClean="0"/>
            </a:br>
            <a:r>
              <a:rPr lang="ru-RU" sz="2400" dirty="0" smtClean="0"/>
              <a:t>Кошелев Олег Леонидович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19267" y="6273501"/>
            <a:ext cx="1656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06.07.2020г.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Шаг 8. Изменить тарифы и налоги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03198" y="1462117"/>
            <a:ext cx="9759629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smtClean="0"/>
              <a:t>	</a:t>
            </a:r>
          </a:p>
          <a:p>
            <a:pPr marL="0" indent="0">
              <a:buNone/>
            </a:pPr>
            <a:endParaRPr lang="ru-RU" sz="2000" b="1" dirty="0"/>
          </a:p>
          <a:p>
            <a:pPr marL="0" indent="0">
              <a:buNone/>
            </a:pPr>
            <a:r>
              <a:rPr lang="ru-RU" sz="2000" b="1" dirty="0" smtClean="0"/>
              <a:t>	</a:t>
            </a:r>
            <a:r>
              <a:rPr lang="ru-RU" sz="2800" b="1" dirty="0" smtClean="0"/>
              <a:t>Изменить тарифы и ставки налогов для лагерей:</a:t>
            </a:r>
          </a:p>
          <a:p>
            <a:pPr marL="900113">
              <a:buFont typeface="Trebuchet MS" panose="020B0603020202020204" pitchFamily="34" charset="0"/>
              <a:buChar char="―"/>
            </a:pPr>
            <a:r>
              <a:rPr lang="ru-RU" sz="2000" dirty="0" smtClean="0"/>
              <a:t>Снизить тарифы на электроэнергию и газ для лагерей до уровня тарифа для населения</a:t>
            </a:r>
          </a:p>
          <a:p>
            <a:pPr marL="900113">
              <a:buFont typeface="Trebuchet MS" panose="020B0603020202020204" pitchFamily="34" charset="0"/>
              <a:buChar char="―"/>
            </a:pPr>
            <a:r>
              <a:rPr lang="ru-RU" sz="2000" dirty="0" smtClean="0"/>
              <a:t>Порекомендовать муниципалитетам ввести временно (на 10 лет) нулевую ставку на земельный налог для лагерей</a:t>
            </a:r>
          </a:p>
          <a:p>
            <a:pPr>
              <a:buNone/>
            </a:pPr>
            <a:endParaRPr lang="ru-RU" sz="2000" b="1" dirty="0"/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Шаг 9. Федеральные проекты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7508" y="1302460"/>
            <a:ext cx="965929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smtClean="0"/>
              <a:t>	</a:t>
            </a:r>
          </a:p>
          <a:p>
            <a:pPr marL="0" indent="0">
              <a:buNone/>
            </a:pPr>
            <a:endParaRPr lang="ru-RU" sz="2000" b="1" dirty="0"/>
          </a:p>
          <a:p>
            <a:pPr marL="0" indent="0">
              <a:buNone/>
            </a:pPr>
            <a:r>
              <a:rPr lang="ru-RU" sz="2800" b="1" dirty="0" smtClean="0"/>
              <a:t>Проводить дальнейшее </a:t>
            </a:r>
            <a:r>
              <a:rPr lang="ru-RU" sz="2800" b="1" dirty="0"/>
              <a:t>тиражирование </a:t>
            </a:r>
            <a:r>
              <a:rPr lang="ru-RU" sz="3600" b="1" dirty="0" err="1"/>
              <a:t>Кванториумов</a:t>
            </a:r>
            <a:r>
              <a:rPr lang="ru-RU" sz="2800" b="1" dirty="0"/>
              <a:t> в Тверской области на </a:t>
            </a:r>
            <a:r>
              <a:rPr lang="ru-RU" sz="2800" b="1" dirty="0" smtClean="0"/>
              <a:t>базе школ и лагерей (то есть открывать там, где есть дети)</a:t>
            </a:r>
          </a:p>
          <a:p>
            <a:pPr>
              <a:buNone/>
            </a:pPr>
            <a:endParaRPr lang="ru-RU" sz="2000" b="1" dirty="0"/>
          </a:p>
        </p:txBody>
      </p:sp>
      <p:pic>
        <p:nvPicPr>
          <p:cNvPr id="4100" name="Picture 4" descr="https://static.tildacdn.com/tild6333-3464-4664-a336-373662363933/logo.jpg"/>
          <p:cNvPicPr>
            <a:picLocks noChangeAspect="1" noChangeArrowheads="1"/>
          </p:cNvPicPr>
          <p:nvPr/>
        </p:nvPicPr>
        <p:blipFill>
          <a:blip r:embed="rId2"/>
          <a:srcRect t="31325" b="28874"/>
          <a:stretch>
            <a:fillRect/>
          </a:stretch>
        </p:blipFill>
        <p:spPr bwMode="auto">
          <a:xfrm>
            <a:off x="3021605" y="5008729"/>
            <a:ext cx="5257800" cy="109182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Шаг 10. Кадры для детского отдыха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7507" y="1302460"/>
            <a:ext cx="1046881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b="1" dirty="0" smtClean="0"/>
          </a:p>
          <a:p>
            <a:pPr marL="0" indent="0">
              <a:buNone/>
            </a:pPr>
            <a:endParaRPr lang="ru-RU" sz="2000" b="1" dirty="0"/>
          </a:p>
          <a:p>
            <a:pPr marL="0" indent="0">
              <a:buNone/>
            </a:pPr>
            <a:r>
              <a:rPr lang="ru-RU" sz="2000" b="1" dirty="0" smtClean="0"/>
              <a:t>А. Организовать школу вожатых на базах:</a:t>
            </a:r>
            <a:br>
              <a:rPr lang="ru-RU" sz="2000" b="1" dirty="0" smtClean="0"/>
            </a:br>
            <a:r>
              <a:rPr lang="ru-RU" sz="2000" b="1" dirty="0" err="1" smtClean="0"/>
              <a:t>ТвГУ</a:t>
            </a:r>
            <a:r>
              <a:rPr lang="ru-RU" sz="2000" b="1" dirty="0" smtClean="0"/>
              <a:t> + УЦ «КОМПЬЮТЕРиЯ» + МДЦ «КОМПЬЮТЕРиЯ»</a:t>
            </a:r>
          </a:p>
          <a:p>
            <a:pPr>
              <a:buNone/>
            </a:pPr>
            <a:r>
              <a:rPr lang="ru-RU" sz="2000" b="1" dirty="0" smtClean="0"/>
              <a:t>Б. Вернуть обязательную педагогическую практику в лагерях для всех студентов педагогического факультета </a:t>
            </a:r>
            <a:r>
              <a:rPr lang="ru-RU" sz="2000" b="1" dirty="0" err="1" smtClean="0"/>
              <a:t>ТвГУ</a:t>
            </a:r>
            <a:r>
              <a:rPr lang="ru-RU" sz="2000" b="1" dirty="0" smtClean="0"/>
              <a:t> и педагогических колледжей Тверской области</a:t>
            </a:r>
          </a:p>
          <a:p>
            <a:pPr>
              <a:buNone/>
            </a:pPr>
            <a:endParaRPr lang="ru-RU" sz="2000" b="1" dirty="0"/>
          </a:p>
        </p:txBody>
      </p:sp>
      <p:pic>
        <p:nvPicPr>
          <p:cNvPr id="3074" name="Picture 2" descr="https://285800.selcdn.ru/upload-media/site-images/2020/February/26/tvgu-00.jpg"/>
          <p:cNvPicPr>
            <a:picLocks noChangeAspect="1" noChangeArrowheads="1"/>
          </p:cNvPicPr>
          <p:nvPr/>
        </p:nvPicPr>
        <p:blipFill>
          <a:blip r:embed="rId3"/>
          <a:srcRect l="24886" t="24438" r="24588" b="21751"/>
          <a:stretch>
            <a:fillRect/>
          </a:stretch>
        </p:blipFill>
        <p:spPr bwMode="auto">
          <a:xfrm>
            <a:off x="413390" y="4478014"/>
            <a:ext cx="3330054" cy="1399948"/>
          </a:xfrm>
          <a:prstGeom prst="rect">
            <a:avLst/>
          </a:prstGeom>
          <a:noFill/>
        </p:spPr>
      </p:pic>
      <p:pic>
        <p:nvPicPr>
          <p:cNvPr id="3076" name="Picture 4" descr="https://sun9-68.userapi.com/c854220/v854220622/1d7ada/-O8boDYSQO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42515" y="4497738"/>
            <a:ext cx="3475240" cy="1404038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78827" y="4477483"/>
            <a:ext cx="3896610" cy="138783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Шаг 11. Помощь властей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6228" y="1270000"/>
            <a:ext cx="10028178" cy="388077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000" b="1" dirty="0" smtClean="0"/>
              <a:t>А. Предложить представителям федеральных структур* на территории Тверской области </a:t>
            </a:r>
            <a:r>
              <a:rPr lang="ru-RU" sz="2000" b="1" u="sng" dirty="0" smtClean="0"/>
              <a:t>ПОМОГАТЬ</a:t>
            </a:r>
            <a:r>
              <a:rPr lang="ru-RU" sz="2000" b="1" dirty="0" smtClean="0"/>
              <a:t> лагерям:</a:t>
            </a:r>
            <a:br>
              <a:rPr lang="ru-RU" sz="2000" b="1" dirty="0" smtClean="0"/>
            </a:br>
            <a:endParaRPr lang="ru-RU" sz="2000" b="1" dirty="0" smtClean="0"/>
          </a:p>
          <a:p>
            <a:pPr>
              <a:buFont typeface="Trebuchet MS" panose="020B0603020202020204" pitchFamily="34" charset="0"/>
              <a:buChar char="―"/>
            </a:pPr>
            <a:r>
              <a:rPr lang="ru-RU" sz="2000" dirty="0"/>
              <a:t>к</a:t>
            </a:r>
            <a:r>
              <a:rPr lang="ru-RU" sz="2000" dirty="0" smtClean="0"/>
              <a:t>онсультировать</a:t>
            </a:r>
          </a:p>
          <a:p>
            <a:pPr>
              <a:buFont typeface="Trebuchet MS" panose="020B0603020202020204" pitchFamily="34" charset="0"/>
              <a:buChar char="―"/>
            </a:pPr>
            <a:r>
              <a:rPr lang="ru-RU" sz="2000" dirty="0" smtClean="0"/>
              <a:t>изготавливать за свой счёт и своими силами все необходимые разрешительные документы (например, обязать этим заниматься сотрудников Министерства демографии)</a:t>
            </a:r>
          </a:p>
          <a:p>
            <a:pPr>
              <a:buFont typeface="Trebuchet MS" panose="020B0603020202020204" pitchFamily="34" charset="0"/>
              <a:buChar char="―"/>
            </a:pPr>
            <a:r>
              <a:rPr lang="ru-RU" sz="2000" dirty="0" smtClean="0"/>
              <a:t>в идеале (несбыточная мечта) – за свой счёт и своими силами устранять все выявленные в лагере недостатки  (</a:t>
            </a:r>
            <a:r>
              <a:rPr lang="ru-RU" sz="2000" dirty="0" smtClean="0">
                <a:sym typeface="Wingdings" pitchFamily="2" charset="2"/>
              </a:rPr>
              <a:t></a:t>
            </a:r>
            <a:r>
              <a:rPr lang="ru-RU" sz="2000" dirty="0" smtClean="0"/>
              <a:t>)</a:t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*Федеральные структуры – это МЧС, РПН, МВД, </a:t>
            </a:r>
            <a:r>
              <a:rPr lang="ru-RU" sz="2000" dirty="0" err="1" smtClean="0"/>
              <a:t>РосГвардия</a:t>
            </a:r>
            <a:r>
              <a:rPr lang="ru-RU" sz="2000" dirty="0" smtClean="0"/>
              <a:t>, ФСБ,…</a:t>
            </a:r>
          </a:p>
          <a:p>
            <a:pPr>
              <a:buFont typeface="Trebuchet MS" panose="020B0603020202020204" pitchFamily="34" charset="0"/>
              <a:buChar char="―"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Б. Обеспечить силами и за счёт региональной власти доброжелательный к лагерям </a:t>
            </a:r>
            <a:r>
              <a:rPr lang="en-US" sz="2000" dirty="0" smtClean="0"/>
              <a:t>PR-</a:t>
            </a:r>
            <a:r>
              <a:rPr lang="ru-RU" sz="2000" dirty="0" smtClean="0"/>
              <a:t>фон: ВСЕ родители региона должны поверить, что отправлять ребёнка в лагерь – это ХОРОШО.</a:t>
            </a:r>
          </a:p>
          <a:p>
            <a:pPr marL="0" indent="0">
              <a:buNone/>
            </a:pPr>
            <a:endParaRPr lang="ru-RU" sz="2000" dirty="0" smtClean="0"/>
          </a:p>
          <a:p>
            <a:pPr>
              <a:buNone/>
            </a:pPr>
            <a:endParaRPr lang="ru-RU" sz="2000" b="1" dirty="0"/>
          </a:p>
        </p:txBody>
      </p:sp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Отдельное предложение </a:t>
            </a:r>
            <a:b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от МДЦ КОМПЬЮТЕРиЯ: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15668" y="1174224"/>
            <a:ext cx="10225126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 sz="2000" b="1" dirty="0" smtClean="0"/>
          </a:p>
          <a:p>
            <a:pPr marL="0" indent="0">
              <a:buNone/>
            </a:pPr>
            <a:endParaRPr lang="ru-RU" sz="2000" b="1" dirty="0"/>
          </a:p>
          <a:p>
            <a:pPr marL="0" indent="0">
              <a:buNone/>
            </a:pPr>
            <a:r>
              <a:rPr lang="ru-RU" sz="2000" b="1" dirty="0" smtClean="0"/>
              <a:t>В рамках </a:t>
            </a:r>
            <a:r>
              <a:rPr lang="ru-RU" sz="2800" b="1" dirty="0" smtClean="0"/>
              <a:t>реального</a:t>
            </a:r>
            <a:r>
              <a:rPr lang="ru-RU" sz="2000" b="1" dirty="0" smtClean="0"/>
              <a:t> государственно-частного партнерства: </a:t>
            </a:r>
            <a:br>
              <a:rPr lang="ru-RU" sz="2000" b="1" dirty="0" smtClean="0"/>
            </a:br>
            <a:r>
              <a:rPr lang="ru-RU" sz="2000" b="1" dirty="0" smtClean="0"/>
              <a:t>заключить соглашение между </a:t>
            </a:r>
          </a:p>
          <a:p>
            <a:pPr marL="0" indent="0" algn="ctr">
              <a:buNone/>
            </a:pPr>
            <a:r>
              <a:rPr lang="ru-RU" sz="2000" b="1" dirty="0" smtClean="0"/>
              <a:t>МДЦ «</a:t>
            </a:r>
            <a:r>
              <a:rPr lang="ru-RU" sz="2000" b="1" dirty="0" err="1" smtClean="0"/>
              <a:t>КОМПЬЮТЕРиЯ</a:t>
            </a:r>
            <a:r>
              <a:rPr lang="ru-RU" sz="2000" b="1" dirty="0" smtClean="0"/>
              <a:t>», Правительством Тверской области и </a:t>
            </a:r>
            <a:r>
              <a:rPr lang="ru-RU" sz="2000" b="1" dirty="0" err="1" smtClean="0"/>
              <a:t>ТвГУ</a:t>
            </a:r>
            <a:endParaRPr lang="ru-RU" sz="2000" b="1" dirty="0" smtClean="0"/>
          </a:p>
          <a:p>
            <a:pPr marL="0" indent="0" algn="ctr">
              <a:buNone/>
            </a:pPr>
            <a:r>
              <a:rPr lang="ru-RU" sz="2000" b="1" dirty="0" smtClean="0"/>
              <a:t>о строительстве и совместной эксплуатации </a:t>
            </a:r>
          </a:p>
          <a:p>
            <a:pPr marL="0" indent="0" algn="ctr">
              <a:buNone/>
            </a:pPr>
            <a:r>
              <a:rPr lang="ru-RU" sz="2000" b="1" dirty="0" smtClean="0"/>
              <a:t>на территории ЗК «КОМПЬЮТЕРиЯ» </a:t>
            </a:r>
          </a:p>
          <a:p>
            <a:pPr marL="0" indent="0" algn="ctr">
              <a:buNone/>
            </a:pPr>
            <a:r>
              <a:rPr lang="ru-RU" sz="2800" b="1" dirty="0" smtClean="0"/>
              <a:t>УЧЕБНОГО КОМПЛЕКСА для круглогодичной работы </a:t>
            </a:r>
            <a:br>
              <a:rPr lang="ru-RU" sz="2800" b="1" dirty="0" smtClean="0"/>
            </a:br>
            <a:r>
              <a:rPr lang="ru-RU" sz="2800" b="1" dirty="0" smtClean="0"/>
              <a:t>с одарёнными детьми Тверской области</a:t>
            </a:r>
          </a:p>
          <a:p>
            <a:pPr>
              <a:buNone/>
            </a:pPr>
            <a:endParaRPr lang="ru-RU" sz="2000" b="1" dirty="0"/>
          </a:p>
        </p:txBody>
      </p:sp>
      <p:pic>
        <p:nvPicPr>
          <p:cNvPr id="4" name="Picture 2" descr="https://285800.selcdn.ru/upload-media/site-images/2020/February/26/tvgu-00.jpg"/>
          <p:cNvPicPr>
            <a:picLocks noChangeAspect="1" noChangeArrowheads="1"/>
          </p:cNvPicPr>
          <p:nvPr/>
        </p:nvPicPr>
        <p:blipFill>
          <a:blip r:embed="rId2"/>
          <a:srcRect l="24886" t="24438" r="24588" b="21751"/>
          <a:stretch>
            <a:fillRect/>
          </a:stretch>
        </p:blipFill>
        <p:spPr bwMode="auto">
          <a:xfrm>
            <a:off x="8173445" y="5036776"/>
            <a:ext cx="3633155" cy="1527371"/>
          </a:xfrm>
          <a:prstGeom prst="rect">
            <a:avLst/>
          </a:prstGeom>
          <a:noFill/>
        </p:spPr>
      </p:pic>
      <p:pic>
        <p:nvPicPr>
          <p:cNvPr id="5" name="Picture 4" descr="https://sun9-68.userapi.com/c854220/v854220622/1d7ada/-O8boDYSQO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9064" y="5056502"/>
            <a:ext cx="3731688" cy="1507646"/>
          </a:xfrm>
          <a:prstGeom prst="rect">
            <a:avLst/>
          </a:prstGeom>
          <a:noFill/>
        </p:spPr>
      </p:pic>
      <p:pic>
        <p:nvPicPr>
          <p:cNvPr id="6" name="Picture 4" descr="https://www.red-soft.ru/img/z-tver.png"/>
          <p:cNvPicPr>
            <a:picLocks noChangeAspect="1" noChangeArrowheads="1"/>
          </p:cNvPicPr>
          <p:nvPr/>
        </p:nvPicPr>
        <p:blipFill>
          <a:blip r:embed="rId4"/>
          <a:srcRect l="10343" t="7006" r="7218" b="6369"/>
          <a:stretch>
            <a:fillRect/>
          </a:stretch>
        </p:blipFill>
        <p:spPr bwMode="auto">
          <a:xfrm>
            <a:off x="296563" y="5056623"/>
            <a:ext cx="3954161" cy="1554237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 algn="ctr"/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/>
              <a:t/>
            </a:r>
            <a:br>
              <a:rPr lang="en-US" sz="4400" b="1" dirty="0"/>
            </a:br>
            <a:r>
              <a:rPr lang="ru-RU" sz="4400" b="1" dirty="0" smtClean="0"/>
              <a:t>СПАСИБО ЗА ВНИМАНИЕ</a:t>
            </a:r>
            <a:endParaRPr lang="ru-RU" sz="4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3600" dirty="0"/>
          </a:p>
          <a:p>
            <a:pPr marL="0" indent="0">
              <a:buNone/>
            </a:pPr>
            <a:endParaRPr lang="en-US" sz="3600" dirty="0" smtClean="0">
              <a:hlinkClick r:id="rId2"/>
            </a:endParaRPr>
          </a:p>
          <a:p>
            <a:pPr marL="0" indent="0">
              <a:buNone/>
            </a:pPr>
            <a:r>
              <a:rPr lang="en-US" sz="3600" dirty="0" smtClean="0">
                <a:hlinkClick r:id="rId2"/>
              </a:rPr>
              <a:t>info@computeria.ru</a:t>
            </a:r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+</a:t>
            </a:r>
            <a:r>
              <a:rPr lang="ru-RU" sz="3600" dirty="0" smtClean="0"/>
              <a:t>7 </a:t>
            </a:r>
            <a:r>
              <a:rPr lang="en-US" sz="3600" dirty="0" smtClean="0"/>
              <a:t>4822 79 02 79</a:t>
            </a:r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xmlns="" val="315976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1360" y="403123"/>
            <a:ext cx="9915638" cy="81123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Роль и место организованного детского отдыха в жизни региона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5888" y="1504348"/>
            <a:ext cx="11780464" cy="5555541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solidFill>
                  <a:schemeClr val="tx1"/>
                </a:solidFill>
              </a:rPr>
              <a:t>Утверждение 1.</a:t>
            </a:r>
          </a:p>
          <a:p>
            <a:pPr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	</a:t>
            </a:r>
            <a:r>
              <a:rPr lang="ru-RU" sz="2200" dirty="0" smtClean="0">
                <a:solidFill>
                  <a:schemeClr val="tx1"/>
                </a:solidFill>
              </a:rPr>
              <a:t>Детский отдых - это часть системы дополнительного образования региона, а дополнительное образование - неотъемлемая часть региональной системы образования. Детских отдых обучает тому, чему не обучают в школе: так называемым «</a:t>
            </a:r>
            <a:r>
              <a:rPr lang="en-US" sz="2200" dirty="0" smtClean="0">
                <a:solidFill>
                  <a:schemeClr val="tx1"/>
                </a:solidFill>
              </a:rPr>
              <a:t>soft skills</a:t>
            </a:r>
            <a:r>
              <a:rPr lang="ru-RU" sz="2200" dirty="0" smtClean="0">
                <a:solidFill>
                  <a:schemeClr val="tx1"/>
                </a:solidFill>
              </a:rPr>
              <a:t>» (гибкие навыки). Или, по другому: если школа развивает IQ, то лагерь развивает </a:t>
            </a:r>
            <a:r>
              <a:rPr lang="en-US" sz="2200" dirty="0" smtClean="0">
                <a:solidFill>
                  <a:schemeClr val="tx1"/>
                </a:solidFill>
              </a:rPr>
              <a:t>E</a:t>
            </a:r>
            <a:r>
              <a:rPr lang="ru-RU" sz="2200" dirty="0" smtClean="0">
                <a:solidFill>
                  <a:schemeClr val="tx1"/>
                </a:solidFill>
              </a:rPr>
              <a:t>Q (эмоциональный интеллект).</a:t>
            </a:r>
          </a:p>
          <a:p>
            <a:r>
              <a:rPr lang="ru-RU" sz="2400" b="1" dirty="0" smtClean="0">
                <a:solidFill>
                  <a:schemeClr val="tx1"/>
                </a:solidFill>
              </a:rPr>
              <a:t>Утверждение 2.</a:t>
            </a:r>
          </a:p>
          <a:p>
            <a:pPr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	</a:t>
            </a:r>
            <a:r>
              <a:rPr lang="ru-RU" sz="2200" dirty="0" smtClean="0">
                <a:solidFill>
                  <a:schemeClr val="tx1"/>
                </a:solidFill>
              </a:rPr>
              <a:t>Качественный детский отдых и оздоровление - это востребованная на рынке услуга. Потребители - и юридические лица (B2B), и физические лица (B2C). </a:t>
            </a:r>
            <a:r>
              <a:rPr lang="ru-RU" sz="2200" dirty="0">
                <a:solidFill>
                  <a:schemeClr val="tx1"/>
                </a:solidFill>
              </a:rPr>
              <a:t> </a:t>
            </a:r>
            <a:r>
              <a:rPr lang="ru-RU" sz="2200" dirty="0" smtClean="0">
                <a:solidFill>
                  <a:schemeClr val="tx1"/>
                </a:solidFill>
              </a:rPr>
              <a:t>                    Т.е. организованный детский отдых - это отрасль экономики региона.</a:t>
            </a:r>
          </a:p>
          <a:p>
            <a:r>
              <a:rPr lang="ru-RU" sz="2400" b="1" dirty="0" smtClean="0">
                <a:solidFill>
                  <a:schemeClr val="tx1"/>
                </a:solidFill>
              </a:rPr>
              <a:t>Утверждение 3.</a:t>
            </a:r>
          </a:p>
          <a:p>
            <a:pPr>
              <a:buNone/>
            </a:pPr>
            <a:r>
              <a:rPr lang="ru-RU" sz="2200" dirty="0" smtClean="0">
                <a:solidFill>
                  <a:schemeClr val="tx1"/>
                </a:solidFill>
              </a:rPr>
              <a:t>	Детский отдых выполняет важную социальную функцию: организация занятости детей в безопасных условиях в каникулярное время.</a:t>
            </a:r>
            <a:endParaRPr lang="ru-RU" sz="2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468920"/>
            <a:ext cx="9915638" cy="811237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Шаг 1. Формализовать задачу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5422" y="1007031"/>
            <a:ext cx="11780464" cy="5675123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Максимально точно формализовать понятие «Передовые позиции в России по детскому отдыху и оздоровлению».</a:t>
            </a:r>
          </a:p>
          <a:p>
            <a:r>
              <a:rPr lang="ru-RU" b="1" dirty="0" smtClean="0">
                <a:solidFill>
                  <a:schemeClr val="tx1"/>
                </a:solidFill>
              </a:rPr>
              <a:t>Выбрать количественный показатель эффективности системы детского отдыха и оздоровления.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1600" dirty="0" smtClean="0">
                <a:solidFill>
                  <a:schemeClr val="tx1"/>
                </a:solidFill>
              </a:rPr>
              <a:t>Например, </a:t>
            </a:r>
            <a:r>
              <a:rPr lang="ru-RU" sz="1400" dirty="0" smtClean="0">
                <a:solidFill>
                  <a:schemeClr val="tx1"/>
                </a:solidFill>
              </a:rPr>
              <a:t>«Процент школьников Тверской области, находившихся в загородном лагере в течение года 14 и более дней»</a:t>
            </a:r>
            <a:r>
              <a:rPr lang="ru-RU" sz="1600" dirty="0" smtClean="0">
                <a:solidFill>
                  <a:schemeClr val="tx1"/>
                </a:solidFill>
              </a:rPr>
              <a:t> или «Процент школьников Тверской области, находившихся в загородном лагере в течение года 7 и более дней».</a:t>
            </a:r>
            <a:br>
              <a:rPr lang="ru-RU" sz="1600" dirty="0" smtClean="0">
                <a:solidFill>
                  <a:schemeClr val="tx1"/>
                </a:solidFill>
              </a:rPr>
            </a:br>
            <a:r>
              <a:rPr lang="ru-RU" sz="1600" dirty="0" smtClean="0">
                <a:solidFill>
                  <a:schemeClr val="tx1"/>
                </a:solidFill>
              </a:rPr>
              <a:t>При выборе показателя необходимо явно ответить на вопрос: «Является ли пребывание ребёнка в пришкольном лагере в городе, с точки зрения правительства Тверской области,  оздоровлением».</a:t>
            </a: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sz="1600" dirty="0" smtClean="0">
                <a:solidFill>
                  <a:schemeClr val="tx1"/>
                </a:solidFill>
              </a:rPr>
              <a:t>Примеры неудачных/неразумных показателей эффективности отдыха и оздоровления:</a:t>
            </a:r>
            <a:br>
              <a:rPr lang="ru-RU" sz="1600" dirty="0" smtClean="0">
                <a:solidFill>
                  <a:schemeClr val="tx1"/>
                </a:solidFill>
              </a:rPr>
            </a:br>
            <a:r>
              <a:rPr lang="ru-RU" sz="1600" dirty="0" smtClean="0">
                <a:solidFill>
                  <a:schemeClr val="tx1"/>
                </a:solidFill>
              </a:rPr>
              <a:t>- «Процент детей, прибавивших 1 и более килограммов за время пребывания в лагере»</a:t>
            </a:r>
            <a:br>
              <a:rPr lang="ru-RU" sz="1600" dirty="0" smtClean="0">
                <a:solidFill>
                  <a:schemeClr val="tx1"/>
                </a:solidFill>
              </a:rPr>
            </a:br>
            <a:r>
              <a:rPr lang="ru-RU" sz="1600" dirty="0" smtClean="0">
                <a:solidFill>
                  <a:schemeClr val="tx1"/>
                </a:solidFill>
              </a:rPr>
              <a:t>- «Количество койко-мест в лагерях Тверской области»</a:t>
            </a:r>
            <a:br>
              <a:rPr lang="ru-RU" sz="1600" dirty="0" smtClean="0">
                <a:solidFill>
                  <a:schemeClr val="tx1"/>
                </a:solidFill>
              </a:rPr>
            </a:br>
            <a:r>
              <a:rPr lang="ru-RU" sz="1600" dirty="0" smtClean="0">
                <a:solidFill>
                  <a:schemeClr val="tx1"/>
                </a:solidFill>
              </a:rPr>
              <a:t>- «Процент увеличения количества отдохнувших в лагерях по сравнению с прошлым годом»</a:t>
            </a:r>
          </a:p>
          <a:p>
            <a:r>
              <a:rPr lang="ru-RU" b="1" dirty="0" smtClean="0">
                <a:solidFill>
                  <a:schemeClr val="tx1"/>
                </a:solidFill>
              </a:rPr>
              <a:t>Зафиксировать плановый период. </a:t>
            </a:r>
            <a:br>
              <a:rPr lang="ru-RU" b="1" dirty="0" smtClean="0">
                <a:solidFill>
                  <a:schemeClr val="tx1"/>
                </a:solidFill>
              </a:rPr>
            </a:br>
            <a:r>
              <a:rPr lang="ru-RU" sz="1600" dirty="0" smtClean="0">
                <a:solidFill>
                  <a:schemeClr val="tx1"/>
                </a:solidFill>
              </a:rPr>
              <a:t>Например, 5 лет. Чтобы можно было решить задачу при текущем областном руководстве.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Выбрать значение показателя эффективности, которого требуется достичь. Рассчитать текущее значение показателя.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sz="1600" dirty="0" smtClean="0">
                <a:solidFill>
                  <a:schemeClr val="tx1"/>
                </a:solidFill>
              </a:rPr>
              <a:t>Например, «Хотим достичь 80%. Текущее значение – 14%»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Зафиксировать ограничения по выделяемым на решение этой задачи ресурсам:</a:t>
            </a:r>
            <a:br>
              <a:rPr lang="ru-RU" b="1" dirty="0" smtClean="0">
                <a:solidFill>
                  <a:schemeClr val="tx1"/>
                </a:solidFill>
              </a:rPr>
            </a:br>
            <a:r>
              <a:rPr lang="ru-RU" sz="1600" dirty="0" smtClean="0">
                <a:solidFill>
                  <a:schemeClr val="tx1"/>
                </a:solidFill>
              </a:rPr>
              <a:t>Например, «Ежегодно выделять на детский отдых не более 400млн. </a:t>
            </a:r>
            <a:r>
              <a:rPr lang="ru-RU" sz="1600" dirty="0" err="1" smtClean="0">
                <a:solidFill>
                  <a:schemeClr val="tx1"/>
                </a:solidFill>
              </a:rPr>
              <a:t>руб</a:t>
            </a:r>
            <a:r>
              <a:rPr lang="ru-RU" sz="1600" dirty="0" smtClean="0">
                <a:solidFill>
                  <a:schemeClr val="tx1"/>
                </a:solidFill>
              </a:rPr>
              <a:t> из бюджета Тверской области» или «Ежегодно выделять на детский отдых не более 1,000% от расходной части бюджета Тверской области»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9278" y="348348"/>
            <a:ext cx="9915638" cy="811237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Шаг 2. Выбрать </a:t>
            </a:r>
            <a:r>
              <a:rPr lang="ru-RU" b="1" dirty="0" err="1" smtClean="0">
                <a:solidFill>
                  <a:schemeClr val="accent2">
                    <a:lumMod val="50000"/>
                  </a:schemeClr>
                </a:solidFill>
              </a:rPr>
              <a:t>орг.форму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 лагеря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37365" y="1041202"/>
            <a:ext cx="11780464" cy="555554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000" b="1" dirty="0" smtClean="0">
                <a:solidFill>
                  <a:schemeClr val="tx1"/>
                </a:solidFill>
              </a:rPr>
              <a:t>	На основе анализа выбрать организационно-правовую форму и форму собственности загородного лагеря, которые правительство будет рекомендовать для лагерей на территории Тверской области.</a:t>
            </a:r>
            <a:endParaRPr lang="ru-RU" sz="20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	Информация для размышления:</a:t>
            </a:r>
          </a:p>
          <a:p>
            <a:pPr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  </a:t>
            </a:r>
          </a:p>
          <a:p>
            <a:pPr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	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2708" y="4536389"/>
            <a:ext cx="118449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/>
              <a:t>Охват населения «подведомственной» территории  у МДЦ «КОМПЬЮТЕРиЯ» в 20 раз выше, чем у МДЦ Артек</a:t>
            </a:r>
            <a:br>
              <a:rPr lang="ru-RU" dirty="0" smtClean="0"/>
            </a:br>
            <a:r>
              <a:rPr lang="ru-RU" dirty="0" smtClean="0"/>
              <a:t>Путёвка в «Артек» дороже на 40% (не считая транспортных расходов)</a:t>
            </a:r>
            <a:br>
              <a:rPr lang="ru-RU" dirty="0" smtClean="0"/>
            </a:br>
            <a:r>
              <a:rPr lang="ru-RU" dirty="0" smtClean="0"/>
              <a:t>Бюджетные расходы на Артек неизмеримо выше</a:t>
            </a:r>
            <a:br>
              <a:rPr lang="ru-RU" dirty="0" smtClean="0"/>
            </a:br>
            <a:r>
              <a:rPr lang="ru-RU" dirty="0" smtClean="0"/>
              <a:t>Качество услуги сопоставимо</a:t>
            </a:r>
          </a:p>
          <a:p>
            <a:pPr>
              <a:buNone/>
            </a:pPr>
            <a:endParaRPr lang="ru-RU" b="1" u="sng" dirty="0" smtClean="0"/>
          </a:p>
          <a:p>
            <a:pPr>
              <a:buNone/>
            </a:pPr>
            <a:r>
              <a:rPr lang="ru-RU" b="1" u="sng" dirty="0" smtClean="0"/>
              <a:t>Вывод</a:t>
            </a:r>
            <a:r>
              <a:rPr lang="ru-RU" dirty="0" smtClean="0"/>
              <a:t>: форма собственности и организационно-правовая форма лагеря влияют на эффективность.</a:t>
            </a:r>
          </a:p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0323277"/>
              </p:ext>
            </p:extLst>
          </p:nvPr>
        </p:nvGraphicFramePr>
        <p:xfrm>
          <a:off x="377372" y="2626176"/>
          <a:ext cx="11393714" cy="17983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632260"/>
                <a:gridCol w="1851168"/>
                <a:gridCol w="1538514"/>
                <a:gridCol w="2133600"/>
                <a:gridCol w="2075543"/>
                <a:gridCol w="2162629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Название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Форма собственности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err="1" smtClean="0"/>
                        <a:t>Орг-правовая</a:t>
                      </a:r>
                      <a:r>
                        <a:rPr lang="ru-RU" sz="1600" dirty="0" smtClean="0"/>
                        <a:t> форма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Расходы бюджета за последние 5 лет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Стоимость путёвки для родителя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Кол-во мест на 1 жителя территории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kern="1200" dirty="0" smtClean="0"/>
                        <a:t>МДЦ Артек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/>
                        <a:t>Государственная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/>
                        <a:t>ФГБОУ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/>
                        <a:t>Более 20 </a:t>
                      </a:r>
                      <a:r>
                        <a:rPr lang="ru-RU" sz="2000" b="1" kern="1200" dirty="0" smtClean="0"/>
                        <a:t>млрд.</a:t>
                      </a:r>
                      <a:r>
                        <a:rPr lang="ru-RU" sz="1600" kern="1200" dirty="0" smtClean="0"/>
                        <a:t> руб. 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/>
                        <a:t>4190 </a:t>
                      </a:r>
                      <a:r>
                        <a:rPr lang="ru-RU" sz="1600" kern="1200" dirty="0" err="1" smtClean="0"/>
                        <a:t>руб</a:t>
                      </a:r>
                      <a:r>
                        <a:rPr lang="ru-RU" sz="1600" kern="1200" dirty="0" smtClean="0"/>
                        <a:t>/день/ребёнок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/>
                        <a:t>2800/140млн = 0,002%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kern="1200" dirty="0" smtClean="0"/>
                        <a:t>МДЦ </a:t>
                      </a:r>
                      <a:r>
                        <a:rPr lang="ru-RU" sz="1600" kern="1200" dirty="0" err="1" smtClean="0"/>
                        <a:t>КОМПЬЮТЕРиЯ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/>
                        <a:t>Частная                            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/>
                        <a:t>ООО   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/>
                        <a:t>0,00 </a:t>
                      </a:r>
                      <a:r>
                        <a:rPr lang="ru-RU" sz="1600" kern="1200" dirty="0" err="1" smtClean="0"/>
                        <a:t>руб</a:t>
                      </a:r>
                      <a:r>
                        <a:rPr lang="ru-RU" sz="1600" kern="1200" dirty="0" smtClean="0"/>
                        <a:t>  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/>
                        <a:t>3000 </a:t>
                      </a:r>
                      <a:r>
                        <a:rPr lang="ru-RU" sz="1600" kern="1200" dirty="0" err="1" smtClean="0"/>
                        <a:t>руб</a:t>
                      </a:r>
                      <a:r>
                        <a:rPr lang="ru-RU" sz="1600" kern="1200" dirty="0" smtClean="0"/>
                        <a:t>/день/ребёнок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/>
                        <a:t>515/ 1.3млн = 0,04%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915638" cy="811237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Шаг 3. Описать текущее состояние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5422" y="1302459"/>
            <a:ext cx="11780464" cy="55555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 smtClean="0">
                <a:solidFill>
                  <a:schemeClr val="tx1"/>
                </a:solidFill>
              </a:rPr>
              <a:t>А. Аккуратно рассчитать общие расходы бюджетов всех уровней на содержание каждого муниципального лагеря Тверской области. С учётом:</a:t>
            </a:r>
          </a:p>
          <a:p>
            <a:pPr marL="900113">
              <a:buFont typeface="Trebuchet MS" panose="020B0603020202020204" pitchFamily="34" charset="0"/>
              <a:buChar char="―"/>
            </a:pPr>
            <a:r>
              <a:rPr lang="ru-RU" dirty="0" smtClean="0">
                <a:solidFill>
                  <a:schemeClr val="tx1"/>
                </a:solidFill>
              </a:rPr>
              <a:t>капитального ремонта, строительства</a:t>
            </a:r>
          </a:p>
          <a:p>
            <a:pPr marL="900113">
              <a:buFont typeface="Trebuchet MS" panose="020B0603020202020204" pitchFamily="34" charset="0"/>
              <a:buChar char="―"/>
            </a:pPr>
            <a:r>
              <a:rPr lang="ru-RU" dirty="0" smtClean="0">
                <a:solidFill>
                  <a:schemeClr val="tx1"/>
                </a:solidFill>
              </a:rPr>
              <a:t>ежегодной консервации, </a:t>
            </a:r>
            <a:r>
              <a:rPr lang="ru-RU" dirty="0" err="1" smtClean="0">
                <a:solidFill>
                  <a:schemeClr val="tx1"/>
                </a:solidFill>
              </a:rPr>
              <a:t>расконсервации</a:t>
            </a:r>
            <a:endParaRPr lang="ru-RU" dirty="0" smtClean="0">
              <a:solidFill>
                <a:schemeClr val="tx1"/>
              </a:solidFill>
            </a:endParaRPr>
          </a:p>
          <a:p>
            <a:pPr marL="900113">
              <a:buFont typeface="Trebuchet MS" panose="020B0603020202020204" pitchFamily="34" charset="0"/>
              <a:buChar char="―"/>
            </a:pPr>
            <a:r>
              <a:rPr lang="ru-RU" dirty="0" smtClean="0">
                <a:solidFill>
                  <a:schemeClr val="tx1"/>
                </a:solidFill>
              </a:rPr>
              <a:t>коммунальных платежей</a:t>
            </a:r>
          </a:p>
          <a:p>
            <a:pPr marL="900113">
              <a:buFont typeface="Trebuchet MS" panose="020B0603020202020204" pitchFamily="34" charset="0"/>
              <a:buChar char="―"/>
            </a:pPr>
            <a:r>
              <a:rPr lang="ru-RU" dirty="0" smtClean="0">
                <a:solidFill>
                  <a:schemeClr val="tx1"/>
                </a:solidFill>
              </a:rPr>
              <a:t>зарплат, охраны в межсезонье</a:t>
            </a:r>
          </a:p>
          <a:p>
            <a:pPr marL="900113">
              <a:buFont typeface="Trebuchet MS" panose="020B0603020202020204" pitchFamily="34" charset="0"/>
              <a:buChar char="―"/>
            </a:pPr>
            <a:r>
              <a:rPr lang="ru-RU" dirty="0" smtClean="0">
                <a:solidFill>
                  <a:schemeClr val="tx1"/>
                </a:solidFill>
              </a:rPr>
              <a:t>зарплат руководителей лагерей, персонала</a:t>
            </a:r>
          </a:p>
          <a:p>
            <a:pPr marL="900113">
              <a:buFont typeface="Trebuchet MS" panose="020B0603020202020204" pitchFamily="34" charset="0"/>
              <a:buChar char="―"/>
            </a:pPr>
            <a:r>
              <a:rPr lang="ru-RU" dirty="0" smtClean="0">
                <a:solidFill>
                  <a:schemeClr val="tx1"/>
                </a:solidFill>
              </a:rPr>
              <a:t>зарплат прикомандированных медработников</a:t>
            </a:r>
          </a:p>
          <a:p>
            <a:pPr marL="900113">
              <a:buFont typeface="Trebuchet MS" panose="020B0603020202020204" pitchFamily="34" charset="0"/>
              <a:buChar char="―"/>
            </a:pPr>
            <a:r>
              <a:rPr lang="ru-RU" dirty="0" smtClean="0">
                <a:solidFill>
                  <a:schemeClr val="tx1"/>
                </a:solidFill>
              </a:rPr>
              <a:t>транспортных расходов</a:t>
            </a:r>
          </a:p>
          <a:p>
            <a:pPr marL="0" indent="0">
              <a:buNone/>
            </a:pPr>
            <a:r>
              <a:rPr lang="ru-RU" sz="2000" b="1" dirty="0" smtClean="0">
                <a:solidFill>
                  <a:schemeClr val="tx1"/>
                </a:solidFill>
              </a:rPr>
              <a:t>Б. Разделить на количество отдыхающих в каждом лагере в год, сделать вывод об эффективности использования бюджетных средств , направляемых на детский отдых</a:t>
            </a: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Шаг 4. Привлечь инвестиции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70000"/>
            <a:ext cx="10661224" cy="38807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b="1" dirty="0" smtClean="0"/>
              <a:t>	</a:t>
            </a:r>
          </a:p>
          <a:p>
            <a:pPr>
              <a:buNone/>
            </a:pPr>
            <a:endParaRPr lang="ru-RU" sz="2000" b="1" dirty="0"/>
          </a:p>
          <a:p>
            <a:pPr>
              <a:buNone/>
            </a:pPr>
            <a:r>
              <a:rPr lang="ru-RU" sz="2000" b="1" dirty="0" smtClean="0"/>
              <a:t>Привлечь частные инвестиции в детский отдых Тверской области:</a:t>
            </a:r>
          </a:p>
          <a:p>
            <a:pPr lvl="1">
              <a:buFont typeface="Trebuchet MS" panose="020B0603020202020204" pitchFamily="34" charset="0"/>
              <a:buChar char="―"/>
            </a:pPr>
            <a:r>
              <a:rPr lang="ru-RU" sz="2000" dirty="0" smtClean="0"/>
              <a:t>отдать в концессию муниципальные лагеря на 25-50 лет</a:t>
            </a:r>
          </a:p>
          <a:p>
            <a:pPr lvl="1">
              <a:buFont typeface="Trebuchet MS" panose="020B0603020202020204" pitchFamily="34" charset="0"/>
              <a:buChar char="―"/>
            </a:pPr>
            <a:r>
              <a:rPr lang="ru-RU" sz="2000" dirty="0" smtClean="0"/>
              <a:t>приватизировать максимально большое количество муниципальных лагерей</a:t>
            </a:r>
          </a:p>
          <a:p>
            <a:pPr>
              <a:buNone/>
            </a:pPr>
            <a:endParaRPr lang="ru-RU" sz="2000" b="1" dirty="0"/>
          </a:p>
        </p:txBody>
      </p:sp>
      <p:pic>
        <p:nvPicPr>
          <p:cNvPr id="5" name="Рисунок 4" descr="Silverback-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278" y="3137848"/>
            <a:ext cx="7440304" cy="3720152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33680"/>
            <a:ext cx="10478346" cy="1231968"/>
          </a:xfrm>
        </p:spPr>
        <p:txBody>
          <a:bodyPr/>
          <a:lstStyle/>
          <a:p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Шаг 5. </a:t>
            </a:r>
            <a:r>
              <a:rPr lang="ru-RU" sz="2800" b="1" dirty="0" smtClean="0">
                <a:solidFill>
                  <a:schemeClr val="accent2">
                    <a:lumMod val="50000"/>
                  </a:schemeClr>
                </a:solidFill>
              </a:rPr>
              <a:t>Как распределять бюджетные деньги на ДО?</a:t>
            </a:r>
            <a:endParaRPr lang="ru-RU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7508" y="1312620"/>
            <a:ext cx="1002817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smtClean="0"/>
              <a:t>Разработать и внедрить систему распределения средств областного бюджета через «Сертификаты на детский отдых» </a:t>
            </a:r>
          </a:p>
          <a:p>
            <a:pPr marL="0" indent="0">
              <a:buNone/>
            </a:pPr>
            <a:r>
              <a:rPr lang="ru-RU" sz="2000" b="1" dirty="0" smtClean="0"/>
              <a:t>Суть: бюджетные деньги давать не лагерям, а родителям.</a:t>
            </a:r>
            <a:br>
              <a:rPr lang="ru-RU" sz="2000" b="1" dirty="0" smtClean="0"/>
            </a:br>
            <a:r>
              <a:rPr lang="ru-RU" sz="2000" b="1" dirty="0" smtClean="0"/>
              <a:t/>
            </a:r>
            <a:br>
              <a:rPr lang="ru-RU" sz="2000" b="1" dirty="0" smtClean="0"/>
            </a:br>
            <a:r>
              <a:rPr lang="ru-RU" sz="2000" dirty="0" smtClean="0"/>
              <a:t>Примеры:</a:t>
            </a:r>
          </a:p>
          <a:p>
            <a:pPr lvl="1">
              <a:buFont typeface="Trebuchet MS" panose="020B0603020202020204" pitchFamily="34" charset="0"/>
              <a:buChar char="―"/>
            </a:pPr>
            <a:r>
              <a:rPr lang="ru-RU" sz="1800" dirty="0" smtClean="0"/>
              <a:t>Пермский край </a:t>
            </a:r>
          </a:p>
          <a:p>
            <a:pPr lvl="1">
              <a:buFont typeface="Trebuchet MS" panose="020B0603020202020204" pitchFamily="34" charset="0"/>
              <a:buChar char="―"/>
            </a:pPr>
            <a:r>
              <a:rPr lang="ru-RU" sz="1800" dirty="0" smtClean="0"/>
              <a:t>г. Санкт-Петербург </a:t>
            </a:r>
          </a:p>
          <a:p>
            <a:pPr lvl="1">
              <a:buFont typeface="Trebuchet MS" panose="020B0603020202020204" pitchFamily="34" charset="0"/>
              <a:buChar char="―"/>
            </a:pPr>
            <a:r>
              <a:rPr lang="ru-RU" sz="1800" dirty="0" smtClean="0"/>
              <a:t>г. Москва</a:t>
            </a:r>
          </a:p>
          <a:p>
            <a:pPr>
              <a:buNone/>
            </a:pPr>
            <a:endParaRPr lang="ru-RU" sz="2000" b="1" dirty="0"/>
          </a:p>
        </p:txBody>
      </p:sp>
      <p:pic>
        <p:nvPicPr>
          <p:cNvPr id="7176" name="Picture 8" descr="https://yasenevo.mos.ru/upload/medialibrary/954/mosgortu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44964" y="4497281"/>
            <a:ext cx="2308332" cy="1309088"/>
          </a:xfrm>
          <a:prstGeom prst="rect">
            <a:avLst/>
          </a:prstGeom>
          <a:noFill/>
        </p:spPr>
      </p:pic>
      <p:pic>
        <p:nvPicPr>
          <p:cNvPr id="7178" name="Picture 10" descr="https://sun9-9.userapi.com/c855636/v855636619/1f11ee/oG5ZKZIuiTE.jpg"/>
          <p:cNvPicPr>
            <a:picLocks noChangeAspect="1" noChangeArrowheads="1"/>
          </p:cNvPicPr>
          <p:nvPr/>
        </p:nvPicPr>
        <p:blipFill>
          <a:blip r:embed="rId3"/>
          <a:srcRect r="3151"/>
          <a:stretch>
            <a:fillRect/>
          </a:stretch>
        </p:blipFill>
        <p:spPr bwMode="auto">
          <a:xfrm>
            <a:off x="3905459" y="4497281"/>
            <a:ext cx="4478327" cy="1347892"/>
          </a:xfrm>
          <a:prstGeom prst="rect">
            <a:avLst/>
          </a:prstGeom>
          <a:noFill/>
        </p:spPr>
      </p:pic>
      <p:pic>
        <p:nvPicPr>
          <p:cNvPr id="7180" name="Picture 12" descr="http://nko.gorodperm.ru/wp-content/uploads/2020/05/885e24eed90a4795726f806329faa1d6.jpg"/>
          <p:cNvPicPr>
            <a:picLocks noChangeAspect="1" noChangeArrowheads="1"/>
          </p:cNvPicPr>
          <p:nvPr/>
        </p:nvPicPr>
        <p:blipFill>
          <a:blip r:embed="rId4"/>
          <a:srcRect l="3620" t="3646" r="6030" b="4047"/>
          <a:stretch>
            <a:fillRect/>
          </a:stretch>
        </p:blipFill>
        <p:spPr bwMode="auto">
          <a:xfrm>
            <a:off x="677334" y="4521292"/>
            <a:ext cx="2758796" cy="1323881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465574" y="5680445"/>
            <a:ext cx="6879771" cy="783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solidFill>
                  <a:schemeClr val="tx1"/>
                </a:solidFill>
              </a:rPr>
              <a:t>Родители начнут «голосовать ногами»</a:t>
            </a:r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4294" y="731520"/>
            <a:ext cx="10193866" cy="107696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Шаг 6. Сделать ДО частью системы образования</a:t>
            </a:r>
            <a:b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</a:b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7508" y="1302460"/>
            <a:ext cx="10028178" cy="3880773"/>
          </a:xfrm>
        </p:spPr>
        <p:txBody>
          <a:bodyPr>
            <a:normAutofit/>
          </a:bodyPr>
          <a:lstStyle/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000" b="1" dirty="0">
              <a:solidFill>
                <a:schemeClr val="tx1"/>
              </a:solidFill>
            </a:endParaRPr>
          </a:p>
          <a:p>
            <a:r>
              <a:rPr lang="ru-RU" sz="2000" b="1" dirty="0" smtClean="0">
                <a:solidFill>
                  <a:schemeClr val="tx1"/>
                </a:solidFill>
              </a:rPr>
              <a:t>Разработать и широко внедрить в Тверской области систему круглогодичного сотрудничества общего и дополнительного образования – средних школ и круглогодичных лагерей. </a:t>
            </a:r>
          </a:p>
          <a:p>
            <a:r>
              <a:rPr lang="ru-RU" sz="2000" b="1" dirty="0" smtClean="0">
                <a:solidFill>
                  <a:schemeClr val="tx1"/>
                </a:solidFill>
              </a:rPr>
              <a:t>Закладывать в бюджеты школ расходы (а также привлекать средства родителей) на посещение школьниками лагерей в течение учебного года для проведения в лагерях уроков ОБЖ, физкультуры, географии, биологии, истории родного края.</a:t>
            </a:r>
          </a:p>
          <a:p>
            <a:r>
              <a:rPr lang="ru-RU" sz="2000" b="1" dirty="0" smtClean="0">
                <a:solidFill>
                  <a:schemeClr val="tx1"/>
                </a:solidFill>
              </a:rPr>
              <a:t>Изучить и использовать опыт других стран (например, Канады, Австралии).</a:t>
            </a:r>
          </a:p>
          <a:p>
            <a:pPr>
              <a:buNone/>
            </a:pPr>
            <a:endParaRPr lang="ru-RU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Шаг 7.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9034" y="1274325"/>
            <a:ext cx="1002817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/>
              <a:t>	</a:t>
            </a:r>
          </a:p>
          <a:p>
            <a:pPr marL="0" indent="0" algn="ctr">
              <a:buNone/>
            </a:pPr>
            <a:r>
              <a:rPr lang="ru-RU" sz="4000" b="1" dirty="0" smtClean="0"/>
              <a:t>     Сделать лагеря региона </a:t>
            </a:r>
          </a:p>
          <a:p>
            <a:pPr marL="0" indent="0" algn="ctr">
              <a:buNone/>
            </a:pPr>
            <a:r>
              <a:rPr lang="ru-RU" sz="4000" b="1" dirty="0" smtClean="0"/>
              <a:t>КРУГЛОГОДИЧНЫМИ</a:t>
            </a:r>
            <a:endParaRPr lang="ru-RU" sz="2400" b="1" dirty="0"/>
          </a:p>
        </p:txBody>
      </p:sp>
      <p:pic>
        <p:nvPicPr>
          <p:cNvPr id="5" name="Рисунок 4" descr="summer-season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063" y="4229167"/>
            <a:ext cx="6803604" cy="1901292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Грань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Грань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3230</TotalTime>
  <Words>434</Words>
  <Application>Microsoft Office PowerPoint</Application>
  <PresentationFormat>Произвольный</PresentationFormat>
  <Paragraphs>117</Paragraphs>
  <Slides>15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Грань</vt:lpstr>
      <vt:lpstr>ЧТО ДЕЛАТЬ? чтобы Тверская область  вышла в лидеры индустрии  детского отдыха в РФ  (road map)</vt:lpstr>
      <vt:lpstr>Роль и место организованного детского отдыха в жизни региона</vt:lpstr>
      <vt:lpstr>Шаг 1. Формализовать задачу</vt:lpstr>
      <vt:lpstr>Шаг 2. Выбрать орг.форму лагеря</vt:lpstr>
      <vt:lpstr>Шаг 3. Описать текущее состояние</vt:lpstr>
      <vt:lpstr>Шаг 4. Привлечь инвестиции</vt:lpstr>
      <vt:lpstr>Шаг 5. Как распределять бюджетные деньги на ДО?</vt:lpstr>
      <vt:lpstr>Шаг 6. Сделать ДО частью системы образования </vt:lpstr>
      <vt:lpstr>Шаг 7.</vt:lpstr>
      <vt:lpstr>Шаг 8. Изменить тарифы и налоги</vt:lpstr>
      <vt:lpstr>Шаг 9. Федеральные проекты</vt:lpstr>
      <vt:lpstr>Шаг 10. Кадры для детского отдыха</vt:lpstr>
      <vt:lpstr>Шаг 11. Помощь властей</vt:lpstr>
      <vt:lpstr>Отдельное предложение  от МДЦ КОМПЬЮТЕРиЯ:</vt:lpstr>
      <vt:lpstr>  СПАСИБО ЗА ВНИМАНИЕ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Метлина Алла Владимировна</dc:creator>
  <cp:lastModifiedBy>User</cp:lastModifiedBy>
  <cp:revision>203</cp:revision>
  <dcterms:created xsi:type="dcterms:W3CDTF">2015-10-16T06:26:04Z</dcterms:created>
  <dcterms:modified xsi:type="dcterms:W3CDTF">2020-07-06T08:18:50Z</dcterms:modified>
</cp:coreProperties>
</file>