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32" r:id="rId3"/>
    <p:sldId id="333" r:id="rId4"/>
    <p:sldId id="334" r:id="rId5"/>
    <p:sldId id="335" r:id="rId6"/>
  </p:sldIdLst>
  <p:sldSz cx="9144000" cy="5143500" type="screen16x9"/>
  <p:notesSz cx="6807200" cy="99393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FFFF99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7634" autoAdjust="0"/>
  </p:normalViewPr>
  <p:slideViewPr>
    <p:cSldViewPr>
      <p:cViewPr varScale="1">
        <p:scale>
          <a:sx n="158" d="100"/>
          <a:sy n="158" d="100"/>
        </p:scale>
        <p:origin x="138" y="22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7" y="33"/>
            <a:ext cx="2949084" cy="497443"/>
          </a:xfrm>
          <a:prstGeom prst="rect">
            <a:avLst/>
          </a:prstGeom>
        </p:spPr>
        <p:txBody>
          <a:bodyPr vert="horz" lIns="92254" tIns="46127" rIns="92254" bIns="461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6523" y="33"/>
            <a:ext cx="2949084" cy="497443"/>
          </a:xfrm>
          <a:prstGeom prst="rect">
            <a:avLst/>
          </a:prstGeom>
        </p:spPr>
        <p:txBody>
          <a:bodyPr vert="horz" lIns="92254" tIns="46127" rIns="92254" bIns="461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AC7BA5-62DA-4BB5-A736-D22959A4A004}" type="datetimeFigureOut">
              <a:rPr lang="ru-RU"/>
              <a:pPr>
                <a:defRPr/>
              </a:pPr>
              <a:t>23.06.2020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54" tIns="46127" rIns="92254" bIns="46127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563" y="4721775"/>
            <a:ext cx="5446084" cy="4472225"/>
          </a:xfrm>
          <a:prstGeom prst="rect">
            <a:avLst/>
          </a:prstGeom>
        </p:spPr>
        <p:txBody>
          <a:bodyPr vert="horz" lIns="92254" tIns="46127" rIns="92254" bIns="46127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7" y="9440338"/>
            <a:ext cx="2949084" cy="497443"/>
          </a:xfrm>
          <a:prstGeom prst="rect">
            <a:avLst/>
          </a:prstGeom>
        </p:spPr>
        <p:txBody>
          <a:bodyPr vert="horz" lIns="92254" tIns="46127" rIns="92254" bIns="461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6523" y="9440338"/>
            <a:ext cx="2949084" cy="497443"/>
          </a:xfrm>
          <a:prstGeom prst="rect">
            <a:avLst/>
          </a:prstGeom>
        </p:spPr>
        <p:txBody>
          <a:bodyPr vert="horz" lIns="92254" tIns="46127" rIns="92254" bIns="461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FBCFC2C-73F6-413E-BC4B-ECCD6CF1B7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88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2075" y="746125"/>
            <a:ext cx="6624638" cy="3727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753F3D-A369-4E0A-9F4F-F70236ED4F30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25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9538" y="741363"/>
            <a:ext cx="6580187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753F3D-A369-4E0A-9F4F-F70236ED4F30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58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36563" y="1235075"/>
            <a:ext cx="5926137" cy="3333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7085F3-D9D1-4FA6-8EBD-FE1281FE12E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42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36563" y="1235075"/>
            <a:ext cx="5926137" cy="3333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7085F3-D9D1-4FA6-8EBD-FE1281FE12E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0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BA19F-064F-465F-B7B9-1877EC8D9457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00605-989D-461E-91F2-5F5DD5F3AC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9FCDD-EA3E-4F0B-B365-EC7EE6F7F748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533AB-0D52-4BA2-8A25-BB2F0A105A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0A170-FF54-4A53-83D4-4E6898B10D77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52086-53F9-477E-B271-D6322AECA6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38BD-71D5-4AA6-B65E-D68A2AE83B7B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CF8-44BD-4015-B2A2-ABFC1D01E5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27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A618-9311-4094-B2B7-F50ED73C1D38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CF8-44BD-4015-B2A2-ABFC1D01E5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58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A887-678B-40B1-91A0-E2F21ABE8131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CF8-44BD-4015-B2A2-ABFC1D01E5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98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16E1-76EE-4232-AD65-1F7F46D4CD37}" type="datetime1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CF8-44BD-4015-B2A2-ABFC1D01E5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06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4A4D-1449-47A2-BAAD-2CD2C8E24389}" type="datetime1">
              <a:rPr lang="ru-RU" smtClean="0"/>
              <a:t>23.06.2020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CF8-44BD-4015-B2A2-ABFC1D01E5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85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54B2-7689-4BCE-A271-EB7FB4C0B6A6}" type="datetime1">
              <a:rPr lang="ru-RU" smtClean="0"/>
              <a:t>23.06.2020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CF8-44BD-4015-B2A2-ABFC1D01E5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55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8BDF-6A69-47C0-B1DC-36B9D7E1DEF2}" type="datetime1">
              <a:rPr lang="ru-RU" smtClean="0"/>
              <a:t>23.06.2020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CF8-44BD-4015-B2A2-ABFC1D01E5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61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A901-8ED7-4D6F-A2B6-8F7F9FAC561A}" type="datetime1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CF8-44BD-4015-B2A2-ABFC1D01E5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41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B0FFE-8448-4EBF-8875-52B3135A1EA4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0763-9627-4A30-A3FB-2A7BCEDECA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41C5-CD21-4FD3-99A6-A4D0A0309003}" type="datetime1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CF8-44BD-4015-B2A2-ABFC1D01E5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969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8814-68FC-461C-91B4-96385623761A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CF8-44BD-4015-B2A2-ABFC1D01E5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302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E25-D129-4D78-8289-8E33FBC5D51F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CF8-44BD-4015-B2A2-ABFC1D01E5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39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A3DA0-963B-4528-AA22-0DB7488ED091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22DDD-3517-40E1-B585-7443908FD6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F5839-4FED-45C3-AD35-67CD97C84C67}" type="datetime1">
              <a:rPr lang="ru-RU" smtClean="0"/>
              <a:t>23.06.2020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3D413-4C5C-4FBD-B454-6B0EBE666B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7EB6A-1733-44A5-A78F-CB30C665A68D}" type="datetime1">
              <a:rPr lang="ru-RU" smtClean="0"/>
              <a:t>23.06.2020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9C50A-4F84-4F71-A6EC-209D9C4E58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70183-8EA9-45E6-8C36-A8C03CDA24CC}" type="datetime1">
              <a:rPr lang="ru-RU" smtClean="0"/>
              <a:t>23.06.2020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4E7D5-B7D5-46CA-A669-ECB318455C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34E27-DCCA-40EF-B0AD-F0AB23A538F8}" type="datetime1">
              <a:rPr lang="ru-RU" smtClean="0"/>
              <a:t>23.06.2020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3552" y="4869657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60984-4CD7-4ED9-A893-FE2D6509AF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97357-C79A-4C32-A8BD-AC2D5283D484}" type="datetime1">
              <a:rPr lang="ru-RU" smtClean="0"/>
              <a:t>23.06.2020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46056-7FEE-4A63-97DA-6DC3BAD457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E3704-3824-4ED9-86CB-F214D08436A9}" type="datetime1">
              <a:rPr lang="ru-RU" smtClean="0"/>
              <a:t>23.06.2020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B5BB4-90E3-47ED-994D-0FDA72C49D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80EFDA-FEB0-46C8-8637-E1C2B20E7918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1F1C15-1EE6-4305-B5A1-EDBC687120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9E24A-ECD9-4A4D-A4D4-4350BB4DF4DC}" type="datetime1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DACF8-44BD-4015-B2A2-ABFC1D01E5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55" y="672601"/>
            <a:ext cx="7995837" cy="4289052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896643" y="1382676"/>
            <a:ext cx="3524525" cy="336611"/>
            <a:chOff x="410962" y="1292740"/>
            <a:chExt cx="3395121" cy="336611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410962" y="1292740"/>
              <a:ext cx="343072" cy="255012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73138" y="1306186"/>
              <a:ext cx="30329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Преобразованные территории</a:t>
              </a:r>
              <a:endParaRPr lang="ru-RU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896644" y="999520"/>
            <a:ext cx="3675358" cy="323165"/>
            <a:chOff x="410962" y="1850146"/>
            <a:chExt cx="3528393" cy="32316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10962" y="1850146"/>
              <a:ext cx="325511" cy="282159"/>
            </a:xfrm>
            <a:prstGeom prst="rect">
              <a:avLst/>
            </a:prstGeom>
            <a:solidFill>
              <a:srgbClr val="339966"/>
            </a:solidFill>
            <a:ln>
              <a:solidFill>
                <a:srgbClr val="33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577" y="1850146"/>
              <a:ext cx="3183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Выборные территории в 2020 г.</a:t>
              </a:r>
              <a:endParaRPr lang="ru-RU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896867" y="1719287"/>
            <a:ext cx="3902854" cy="784830"/>
            <a:chOff x="410917" y="2362517"/>
            <a:chExt cx="3789606" cy="7848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10917" y="2441895"/>
              <a:ext cx="378332" cy="2330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8505" y="2362517"/>
              <a:ext cx="339201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Территории, преобразование</a:t>
              </a:r>
            </a:p>
            <a:p>
              <a:r>
                <a:rPr lang="ru-RU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которых запланировано </a:t>
              </a:r>
            </a:p>
            <a:p>
              <a:r>
                <a:rPr lang="ru-RU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 2021 год</a:t>
              </a:r>
              <a:endParaRPr lang="ru-RU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5796136" y="4103663"/>
            <a:ext cx="3292202" cy="990345"/>
            <a:chOff x="848078" y="876866"/>
            <a:chExt cx="2305135" cy="990345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899282" y="876866"/>
              <a:ext cx="2147051" cy="553998"/>
              <a:chOff x="410917" y="3340119"/>
              <a:chExt cx="2147051" cy="553998"/>
            </a:xfrm>
          </p:grpSpPr>
          <p:pic>
            <p:nvPicPr>
              <p:cNvPr id="1028" name="Picture 4" descr="C:\Users\User\Desktop\no-translate-detected_318-5901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917" y="3424896"/>
                <a:ext cx="375692" cy="3756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757768" y="3340119"/>
                <a:ext cx="18002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</a:t>
                </a:r>
                <a:r>
                  <a:rPr lang="ru-RU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ru-RU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</a:t>
                </a:r>
                <a:r>
                  <a:rPr lang="ru-RU" sz="15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лагополучателей</a:t>
                </a:r>
                <a:r>
                  <a:rPr lang="ru-RU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5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15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201 588)  </a:t>
                </a:r>
                <a:endParaRPr lang="ru-RU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Группа 15"/>
            <p:cNvGrpSpPr/>
            <p:nvPr/>
          </p:nvGrpSpPr>
          <p:grpSpPr>
            <a:xfrm>
              <a:off x="848078" y="1499076"/>
              <a:ext cx="2305135" cy="368135"/>
              <a:chOff x="282279" y="4052783"/>
              <a:chExt cx="2338391" cy="319068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15334" y="4052783"/>
                <a:ext cx="1905336" cy="26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проектов (273)</a:t>
                </a:r>
              </a:p>
            </p:txBody>
          </p:sp>
          <p:pic>
            <p:nvPicPr>
              <p:cNvPr id="21" name="Picture 6" descr="https://imageog.flaticon.com/icons/png/512/177/177256.png?size=1200x630f&amp;pad=10,10,10,10&amp;ext=png&amp;bg=FFFFFFF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279" y="4052783"/>
                <a:ext cx="433055" cy="319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2" name="Рисунок 1"/>
          <p:cNvPicPr>
            <a:picLocks noChangeAspect="1" noChangeArrowheads="1"/>
          </p:cNvPicPr>
          <p:nvPr/>
        </p:nvPicPr>
        <p:blipFill>
          <a:blip r:embed="rId6">
            <a:lum contrast="12000"/>
          </a:blip>
          <a:srcRect l="5005"/>
          <a:stretch>
            <a:fillRect/>
          </a:stretch>
        </p:blipFill>
        <p:spPr bwMode="auto">
          <a:xfrm>
            <a:off x="275245" y="105475"/>
            <a:ext cx="621398" cy="771391"/>
          </a:xfrm>
          <a:prstGeom prst="rect">
            <a:avLst/>
          </a:prstGeom>
          <a:noFill/>
        </p:spPr>
      </p:pic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722022" y="118265"/>
            <a:ext cx="84219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 ПЛАНИРУЕМЫХ К РЕАЛИЗАЦИИ ПРОЕКТОВ И БЛАГОПОЛУЧАТЕЛЕЙ</a:t>
            </a:r>
            <a:endParaRPr lang="ru-RU" alt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Номер слайда 1"/>
          <p:cNvSpPr txBox="1">
            <a:spLocks/>
          </p:cNvSpPr>
          <p:nvPr/>
        </p:nvSpPr>
        <p:spPr>
          <a:xfrm>
            <a:off x="7013552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06960984-4CD7-4ED9-A893-FE2D6509AF11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" y="412037"/>
            <a:ext cx="8480099" cy="438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60984-4CD7-4ED9-A893-FE2D6509AF11}" type="slidenum">
              <a:rPr lang="ru-RU" sz="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ru-RU" sz="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3910390" y="4556540"/>
            <a:ext cx="1935820" cy="440742"/>
            <a:chOff x="355035" y="1335474"/>
            <a:chExt cx="1935820" cy="516196"/>
          </a:xfrm>
        </p:grpSpPr>
        <p:pic>
          <p:nvPicPr>
            <p:cNvPr id="6" name="Picture 2" descr="C:\Users\User\Desktop\gusenichnyy-trakto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035" y="1335474"/>
              <a:ext cx="516196" cy="516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22440" y="1439682"/>
              <a:ext cx="1468415" cy="360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спецтехника - 14</a:t>
              </a:r>
              <a:endParaRPr 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985537" y="1785047"/>
            <a:ext cx="2214938" cy="363461"/>
            <a:chOff x="403302" y="1717411"/>
            <a:chExt cx="2214938" cy="397844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302" y="1717411"/>
              <a:ext cx="364917" cy="39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792547" y="1778363"/>
              <a:ext cx="1825693" cy="33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</a:t>
              </a:r>
              <a:r>
                <a:rPr lang="ru-RU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лагоустройство - 13 </a:t>
              </a:r>
              <a:endParaRPr 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3923590" y="799200"/>
            <a:ext cx="1509549" cy="324345"/>
            <a:chOff x="373772" y="2133874"/>
            <a:chExt cx="1509549" cy="32434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72" y="2143894"/>
              <a:ext cx="452438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839445" y="2133874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дороги - 35</a:t>
              </a:r>
              <a:endParaRPr 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969572" y="1471517"/>
            <a:ext cx="1535400" cy="307777"/>
            <a:chOff x="370154" y="2423502"/>
            <a:chExt cx="989078" cy="394906"/>
          </a:xfrm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154" y="2446596"/>
              <a:ext cx="258062" cy="3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28215" y="2423502"/>
              <a:ext cx="731017" cy="394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культура -17</a:t>
              </a:r>
              <a:endParaRPr 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7009991" y="3659839"/>
            <a:ext cx="2210961" cy="308453"/>
            <a:chOff x="420541" y="2700120"/>
            <a:chExt cx="2210961" cy="461663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41" y="2796870"/>
              <a:ext cx="358899" cy="364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678916" y="2700120"/>
              <a:ext cx="1952586" cy="460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места захоронения - 15</a:t>
              </a:r>
              <a:endParaRPr 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6242864" y="3975673"/>
            <a:ext cx="2801744" cy="307777"/>
            <a:chOff x="389201" y="3301749"/>
            <a:chExt cx="1961021" cy="349940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201" y="3312092"/>
              <a:ext cx="389245" cy="292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792230" y="3301749"/>
              <a:ext cx="1557992" cy="349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места массового отдыха -1</a:t>
              </a:r>
              <a:endParaRPr 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5873927" y="4215674"/>
            <a:ext cx="2466091" cy="340866"/>
            <a:chOff x="437336" y="3720192"/>
            <a:chExt cx="2466091" cy="340866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36" y="3720192"/>
              <a:ext cx="350488" cy="340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753223" y="3753281"/>
              <a:ext cx="21502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</a:t>
              </a:r>
              <a:r>
                <a:rPr lang="ru-RU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ытовое обслуживание -1</a:t>
              </a:r>
              <a:endParaRPr 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1002849" y="1135796"/>
            <a:ext cx="2577001" cy="376505"/>
            <a:chOff x="425836" y="4167436"/>
            <a:chExt cx="2360130" cy="479592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36" y="4167436"/>
              <a:ext cx="315973" cy="44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752001" y="4254982"/>
              <a:ext cx="2033965" cy="392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пожарная безопасность - 8</a:t>
              </a:r>
              <a:endParaRPr 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970133" y="2443883"/>
            <a:ext cx="1199120" cy="315618"/>
            <a:chOff x="2336760" y="1268264"/>
            <a:chExt cx="843036" cy="404039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760" y="1368511"/>
              <a:ext cx="241685" cy="303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2569646" y="1268264"/>
              <a:ext cx="610150" cy="39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ТКО - 20</a:t>
              </a:r>
              <a:endParaRPr 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978481" y="815575"/>
            <a:ext cx="3203909" cy="311150"/>
            <a:chOff x="349583" y="4543827"/>
            <a:chExt cx="2712587" cy="499394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83" y="4624739"/>
              <a:ext cx="346191" cy="418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681210" y="4543827"/>
              <a:ext cx="2380960" cy="493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</a:t>
              </a:r>
              <a:r>
                <a:rPr lang="ru-RU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етские и игровые объекты - 55</a:t>
              </a:r>
              <a:endParaRPr 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5873923" y="4628254"/>
            <a:ext cx="2086844" cy="354044"/>
            <a:chOff x="2345335" y="1783006"/>
            <a:chExt cx="1759507" cy="354044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5335" y="1783007"/>
              <a:ext cx="341954" cy="354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2684731" y="1783006"/>
              <a:ext cx="14201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водоснабжение - 45</a:t>
              </a:r>
              <a:endParaRPr 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896643" y="2142232"/>
            <a:ext cx="1790523" cy="326809"/>
            <a:chOff x="2345335" y="2188113"/>
            <a:chExt cx="1376934" cy="326809"/>
          </a:xfrm>
        </p:grpSpPr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5335" y="2206947"/>
              <a:ext cx="3746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2685851" y="2188113"/>
              <a:ext cx="1036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освещение - 49</a:t>
              </a:r>
              <a:endParaRPr 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1" name="Рисунок 1"/>
          <p:cNvPicPr>
            <a:picLocks noChangeAspect="1" noChangeArrowheads="1"/>
          </p:cNvPicPr>
          <p:nvPr/>
        </p:nvPicPr>
        <p:blipFill>
          <a:blip r:embed="rId16">
            <a:lum contrast="12000"/>
          </a:blip>
          <a:srcRect l="5005"/>
          <a:stretch>
            <a:fillRect/>
          </a:stretch>
        </p:blipFill>
        <p:spPr bwMode="auto">
          <a:xfrm>
            <a:off x="275245" y="105475"/>
            <a:ext cx="621398" cy="771391"/>
          </a:xfrm>
          <a:prstGeom prst="rect">
            <a:avLst/>
          </a:prstGeom>
          <a:noFill/>
        </p:spPr>
      </p:pic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722022" y="118265"/>
            <a:ext cx="84219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ТИПОЛОГИЯ РЕАЛИЗУЕМЫХ ПРОЕКТОВ</a:t>
            </a:r>
            <a:endParaRPr lang="ru-RU" alt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Номер слайда 1"/>
          <p:cNvSpPr txBox="1">
            <a:spLocks/>
          </p:cNvSpPr>
          <p:nvPr/>
        </p:nvSpPr>
        <p:spPr>
          <a:xfrm>
            <a:off x="7009991" y="484537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06960984-4CD7-4ED9-A893-FE2D6509AF11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29510" y="105475"/>
            <a:ext cx="8200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189" fontAlgn="auto">
              <a:spcBef>
                <a:spcPts val="0"/>
              </a:spcBef>
              <a:spcAft>
                <a:spcPts val="0"/>
              </a:spcAft>
            </a:pP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ПРОЕКТЫ, НЕ ПРОШЕДШИЕ КОНКУРСНЫЙ ОТБОР, И ОБЪЕМ НЕОБХОДИМОЙ СУБСИДИИ ПО ОКРУГАМ </a:t>
            </a:r>
            <a:endParaRPr lang="ru-RU" alt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75245" y="105476"/>
            <a:ext cx="621398" cy="771391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7884368" y="563970"/>
            <a:ext cx="1078962" cy="299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 fontAlgn="auto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 руб.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4853127"/>
            <a:ext cx="2057400" cy="273844"/>
          </a:xfrm>
        </p:spPr>
        <p:txBody>
          <a:bodyPr/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fld id="{7C7DACF8-44BD-4015-B2A2-ABFC1D01E512}" type="slidenum">
              <a:rPr lang="ru-RU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57189" fontAlgn="auto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lang="ru-RU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564548"/>
              </p:ext>
            </p:extLst>
          </p:nvPr>
        </p:nvGraphicFramePr>
        <p:xfrm>
          <a:off x="682412" y="851165"/>
          <a:ext cx="8280918" cy="4046220"/>
        </p:xfrm>
        <a:graphic>
          <a:graphicData uri="http://schemas.openxmlformats.org/drawingml/2006/table">
            <a:tbl>
              <a:tblPr/>
              <a:tblGrid>
                <a:gridCol w="305669">
                  <a:extLst>
                    <a:ext uri="{9D8B030D-6E8A-4147-A177-3AD203B41FA5}">
                      <a16:colId xmlns:a16="http://schemas.microsoft.com/office/drawing/2014/main" val="1025201957"/>
                    </a:ext>
                  </a:extLst>
                </a:gridCol>
                <a:gridCol w="1906908">
                  <a:extLst>
                    <a:ext uri="{9D8B030D-6E8A-4147-A177-3AD203B41FA5}">
                      <a16:colId xmlns:a16="http://schemas.microsoft.com/office/drawing/2014/main" val="436373627"/>
                    </a:ext>
                  </a:extLst>
                </a:gridCol>
                <a:gridCol w="2695464">
                  <a:extLst>
                    <a:ext uri="{9D8B030D-6E8A-4147-A177-3AD203B41FA5}">
                      <a16:colId xmlns:a16="http://schemas.microsoft.com/office/drawing/2014/main" val="390860280"/>
                    </a:ext>
                  </a:extLst>
                </a:gridCol>
                <a:gridCol w="948153">
                  <a:extLst>
                    <a:ext uri="{9D8B030D-6E8A-4147-A177-3AD203B41FA5}">
                      <a16:colId xmlns:a16="http://schemas.microsoft.com/office/drawing/2014/main" val="2077040373"/>
                    </a:ext>
                  </a:extLst>
                </a:gridCol>
                <a:gridCol w="1252916">
                  <a:extLst>
                    <a:ext uri="{9D8B030D-6E8A-4147-A177-3AD203B41FA5}">
                      <a16:colId xmlns:a16="http://schemas.microsoft.com/office/drawing/2014/main" val="1007763150"/>
                    </a:ext>
                  </a:extLst>
                </a:gridCol>
                <a:gridCol w="1171808">
                  <a:extLst>
                    <a:ext uri="{9D8B030D-6E8A-4147-A177-3AD203B41FA5}">
                      <a16:colId xmlns:a16="http://schemas.microsoft.com/office/drawing/2014/main" val="1474751045"/>
                    </a:ext>
                  </a:extLst>
                </a:gridCol>
              </a:tblGrid>
              <a:tr h="3965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400" b="1" i="0" u="none" strike="noStrike" kern="8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Округ</a:t>
                      </a:r>
                      <a:endParaRPr lang="ru-RU" sz="1400" b="1" i="0" u="none" strike="noStrike" kern="8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Типология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Проекты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kern="8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Стоимость проектов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Субсидия из ОБ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763569"/>
                  </a:ext>
                </a:extLst>
              </a:tr>
              <a:tr h="19829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3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3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234604"/>
                  </a:ext>
                </a:extLst>
              </a:tr>
              <a:tr h="2203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600" b="0" i="0" u="none" strike="noStrike" kern="800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Вышневолоцкий</a:t>
                      </a:r>
                      <a:r>
                        <a:rPr lang="ru-RU" sz="1600" b="0" i="0" u="none" strike="noStrike" kern="8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</a:t>
                      </a:r>
                      <a:endParaRPr lang="ru-RU" sz="1600" b="0" i="0" u="none" strike="noStrike" kern="8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детские, спортивные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объекты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1 098,7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771,9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270303"/>
                  </a:ext>
                </a:extLst>
              </a:tr>
              <a:tr h="2203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освещение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76469"/>
                  </a:ext>
                </a:extLst>
              </a:tr>
              <a:tr h="2203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600" b="0" i="0" u="none" strike="noStrike" kern="800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Нелидовский</a:t>
                      </a:r>
                      <a:r>
                        <a:rPr lang="ru-RU" sz="1600" b="0" i="0" u="none" strike="noStrike" kern="8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</a:t>
                      </a:r>
                      <a:endParaRPr lang="ru-RU" sz="1600" b="0" i="0" u="none" strike="noStrike" kern="8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освещение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560,8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179938"/>
                  </a:ext>
                </a:extLst>
              </a:tr>
              <a:tr h="2203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 Ржев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площадка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выгула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собак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4 891,5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1 926,2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993968"/>
                  </a:ext>
                </a:extLst>
              </a:tr>
              <a:tr h="2203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придомовая дорога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957390"/>
                  </a:ext>
                </a:extLst>
              </a:tr>
              <a:tr h="2203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 Тверь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придомовое ограждение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17 159,4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8 366,9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437714"/>
                  </a:ext>
                </a:extLst>
              </a:tr>
              <a:tr h="2203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детские, спортивные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объекты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08477"/>
                  </a:ext>
                </a:extLst>
              </a:tr>
              <a:tr h="2203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придомовая дорога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08813"/>
                  </a:ext>
                </a:extLst>
              </a:tr>
              <a:tr h="2203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 Торжок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придомовая дорога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408,8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408,8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726063"/>
                  </a:ext>
                </a:extLst>
              </a:tr>
              <a:tr h="2203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установка </a:t>
                      </a: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площадки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100636"/>
                  </a:ext>
                </a:extLst>
              </a:tr>
              <a:tr h="660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Удомельский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i="0" u="none" strike="noStrike" kern="8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</a:t>
                      </a:r>
                    </a:p>
                    <a:p>
                      <a:pPr algn="l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тротуары</a:t>
                      </a:r>
                    </a:p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парковки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придомовая дорога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14 208,7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6 234,9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764130"/>
                  </a:ext>
                </a:extLst>
              </a:tr>
              <a:tr h="20564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38 327,9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18 108,8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28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10727" y="4855077"/>
            <a:ext cx="83884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lang="ru-RU" altLang="ru-RU" sz="1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* ЗАТО исключены из участников  в соответствии с Порядком</a:t>
            </a:r>
            <a:endParaRPr lang="ru-RU" altLang="ru-RU" sz="1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7525" y="70897"/>
            <a:ext cx="7983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189" fontAlgn="auto">
              <a:spcBef>
                <a:spcPts val="0"/>
              </a:spcBef>
              <a:spcAft>
                <a:spcPts val="0"/>
              </a:spcAft>
            </a:pP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ПРОЕКТЫ, НЕ ПРОШЕДШИЕ КОНКУРСНЫЙ ОТБОР, И ОБЪЕМ НЕОБХОДИМОЙ СУБСИДИИ ПО МУНИЦИПАЛЬНЫМ РАЙОНАМ</a:t>
            </a:r>
            <a:endParaRPr lang="ru-RU" alt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75245" y="105476"/>
            <a:ext cx="621398" cy="771391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7956376" y="625495"/>
            <a:ext cx="1078962" cy="299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 fontAlgn="auto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 руб.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4869657"/>
            <a:ext cx="2057400" cy="273844"/>
          </a:xfrm>
        </p:spPr>
        <p:txBody>
          <a:bodyPr/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fld id="{7C7DACF8-44BD-4015-B2A2-ABFC1D01E512}" type="slidenum">
              <a:rPr lang="ru-RU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57189" fontAlgn="auto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lang="ru-RU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10992"/>
              </p:ext>
            </p:extLst>
          </p:nvPr>
        </p:nvGraphicFramePr>
        <p:xfrm>
          <a:off x="849096" y="869917"/>
          <a:ext cx="8019091" cy="3461263"/>
        </p:xfrm>
        <a:graphic>
          <a:graphicData uri="http://schemas.openxmlformats.org/drawingml/2006/table">
            <a:tbl>
              <a:tblPr/>
              <a:tblGrid>
                <a:gridCol w="318405">
                  <a:extLst>
                    <a:ext uri="{9D8B030D-6E8A-4147-A177-3AD203B41FA5}">
                      <a16:colId xmlns:a16="http://schemas.microsoft.com/office/drawing/2014/main" val="3156677798"/>
                    </a:ext>
                  </a:extLst>
                </a:gridCol>
                <a:gridCol w="1350274">
                  <a:extLst>
                    <a:ext uri="{9D8B030D-6E8A-4147-A177-3AD203B41FA5}">
                      <a16:colId xmlns:a16="http://schemas.microsoft.com/office/drawing/2014/main" val="2141243941"/>
                    </a:ext>
                  </a:extLst>
                </a:gridCol>
                <a:gridCol w="2574400">
                  <a:extLst>
                    <a:ext uri="{9D8B030D-6E8A-4147-A177-3AD203B41FA5}">
                      <a16:colId xmlns:a16="http://schemas.microsoft.com/office/drawing/2014/main" val="3755166905"/>
                    </a:ext>
                  </a:extLst>
                </a:gridCol>
                <a:gridCol w="1085439">
                  <a:extLst>
                    <a:ext uri="{9D8B030D-6E8A-4147-A177-3AD203B41FA5}">
                      <a16:colId xmlns:a16="http://schemas.microsoft.com/office/drawing/2014/main" val="288509742"/>
                    </a:ext>
                  </a:extLst>
                </a:gridCol>
                <a:gridCol w="1341997">
                  <a:extLst>
                    <a:ext uri="{9D8B030D-6E8A-4147-A177-3AD203B41FA5}">
                      <a16:colId xmlns:a16="http://schemas.microsoft.com/office/drawing/2014/main" val="278189408"/>
                    </a:ext>
                  </a:extLst>
                </a:gridCol>
                <a:gridCol w="1348576">
                  <a:extLst>
                    <a:ext uri="{9D8B030D-6E8A-4147-A177-3AD203B41FA5}">
                      <a16:colId xmlns:a16="http://schemas.microsoft.com/office/drawing/2014/main" val="4259005735"/>
                    </a:ext>
                  </a:extLst>
                </a:gridCol>
              </a:tblGrid>
              <a:tr h="390144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Район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Типология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Проекты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Стоимость</a:t>
                      </a:r>
                      <a:endParaRPr lang="ru-RU" sz="16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проектов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Субсидия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из ОБ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23479"/>
                  </a:ext>
                </a:extLst>
              </a:tr>
              <a:tr h="195353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894158"/>
                  </a:ext>
                </a:extLst>
              </a:tr>
              <a:tr h="195353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Бежецкий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обустройство </a:t>
                      </a: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конт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площадок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1 200,0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638,0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92093"/>
                  </a:ext>
                </a:extLst>
              </a:tr>
              <a:tr h="390144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Калининский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детские и спортивные объекты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3 375,6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2 094,5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427430"/>
                  </a:ext>
                </a:extLst>
              </a:tr>
              <a:tr h="28881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сельские дороги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68004"/>
                  </a:ext>
                </a:extLst>
              </a:tr>
              <a:tr h="195353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Кесовогорский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сельские дороги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918,1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611,0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995549"/>
                  </a:ext>
                </a:extLst>
              </a:tr>
              <a:tr h="195353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Максатихинский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восстановление мемориала*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2367,3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1 158,2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618853"/>
                  </a:ext>
                </a:extLst>
              </a:tr>
              <a:tr h="1953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водоснабжение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11626"/>
                  </a:ext>
                </a:extLst>
              </a:tr>
              <a:tr h="3901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детские и спортивные объекты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02683"/>
                  </a:ext>
                </a:extLst>
              </a:tr>
              <a:tr h="195353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Оленинский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благоустройство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383,8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266,8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815552"/>
                  </a:ext>
                </a:extLst>
              </a:tr>
              <a:tr h="195353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Рамешковский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водоснабжение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1 197,3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800,0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120286"/>
                  </a:ext>
                </a:extLst>
              </a:tr>
              <a:tr h="195353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Ржевский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пожарная безопасность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416,4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199,4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78332"/>
                  </a:ext>
                </a:extLst>
              </a:tr>
              <a:tr h="195353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Старицкий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сельские дороги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1 536,8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700,0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104563"/>
                  </a:ext>
                </a:extLst>
              </a:tr>
              <a:tr h="243840">
                <a:tc gridSpan="3">
                  <a:txBody>
                    <a:bodyPr/>
                    <a:lstStyle/>
                    <a:p>
                      <a:pPr algn="l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Итого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11 395,3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6 467,9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66339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755576" y="4353168"/>
            <a:ext cx="83884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lang="ru-RU" altLang="ru-RU" sz="1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*Рыбинское сельское поселение Максатихинского района Тверской области отказалось от участия за один день до конкурсного отбора, итоговая сумма без учета данного </a:t>
            </a:r>
            <a:r>
              <a:rPr lang="ru-RU" altLang="ru-RU" sz="1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проекта</a:t>
            </a:r>
            <a:endParaRPr lang="ru-RU" altLang="ru-RU" sz="1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17868</TotalTime>
  <Words>360</Words>
  <Application>Microsoft Office PowerPoint</Application>
  <PresentationFormat>Экран (16:9)</PresentationFormat>
  <Paragraphs>175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Maxim Valerjevich Hovanov</dc:creator>
  <cp:lastModifiedBy>Куринная Анна</cp:lastModifiedBy>
  <cp:revision>1286</cp:revision>
  <cp:lastPrinted>2020-06-23T16:48:17Z</cp:lastPrinted>
  <dcterms:created xsi:type="dcterms:W3CDTF">2018-01-10T10:16:53Z</dcterms:created>
  <dcterms:modified xsi:type="dcterms:W3CDTF">2020-06-23T17:27:04Z</dcterms:modified>
</cp:coreProperties>
</file>