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0" r:id="rId1"/>
  </p:sldMasterIdLst>
  <p:notesMasterIdLst>
    <p:notesMasterId r:id="rId7"/>
  </p:notesMasterIdLst>
  <p:handoutMasterIdLst>
    <p:handoutMasterId r:id="rId8"/>
  </p:handoutMasterIdLst>
  <p:sldIdLst>
    <p:sldId id="379" r:id="rId2"/>
    <p:sldId id="384" r:id="rId3"/>
    <p:sldId id="383" r:id="rId4"/>
    <p:sldId id="381" r:id="rId5"/>
    <p:sldId id="382" r:id="rId6"/>
  </p:sldIdLst>
  <p:sldSz cx="9144000" cy="5143500" type="screen16x9"/>
  <p:notesSz cx="6797675" cy="992663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3429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6858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0287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3716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1714500" algn="l" defTabSz="685800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057400" algn="l" defTabSz="685800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2400300" algn="l" defTabSz="685800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2743200" algn="l" defTabSz="685800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БарановаЭВ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000"/>
    <a:srgbClr val="66FFFF"/>
    <a:srgbClr val="66CCFF"/>
    <a:srgbClr val="660033"/>
    <a:srgbClr val="99FF99"/>
    <a:srgbClr val="CCECFF"/>
    <a:srgbClr val="FFCCFF"/>
    <a:srgbClr val="FFCC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5" autoAdjust="0"/>
    <p:restoredTop sz="98407" autoAdjust="0"/>
  </p:normalViewPr>
  <p:slideViewPr>
    <p:cSldViewPr snapToGrid="0">
      <p:cViewPr>
        <p:scale>
          <a:sx n="150" d="100"/>
          <a:sy n="150" d="100"/>
        </p:scale>
        <p:origin x="-786" y="-192"/>
      </p:cViewPr>
      <p:guideLst>
        <p:guide orient="horz" pos="1620"/>
        <p:guide pos="3403"/>
        <p:guide pos="2882"/>
      </p:guideLst>
    </p:cSldViewPr>
  </p:slideViewPr>
  <p:outlineViewPr>
    <p:cViewPr>
      <p:scale>
        <a:sx n="33" d="100"/>
        <a:sy n="33" d="100"/>
      </p:scale>
      <p:origin x="20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84"/>
    </p:cViewPr>
  </p:sorterViewPr>
  <p:notesViewPr>
    <p:cSldViewPr snapToGrid="0">
      <p:cViewPr varScale="1">
        <p:scale>
          <a:sx n="60" d="100"/>
          <a:sy n="60" d="100"/>
        </p:scale>
        <p:origin x="-1146" y="-84"/>
      </p:cViewPr>
      <p:guideLst>
        <p:guide orient="horz" pos="3045"/>
        <p:guide orient="horz" pos="3128"/>
        <p:guide pos="216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7ABE102-4D03-47A9-A4B0-701653FB79E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70343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2950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785DCD3-3B96-4A74-9D1E-6663D6D596E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28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 noChangeArrowheads="1"/>
          </p:cNvSpPr>
          <p:nvPr/>
        </p:nvSpPr>
        <p:spPr bwMode="auto">
          <a:xfrm>
            <a:off x="3811191" y="10222070"/>
            <a:ext cx="2914147" cy="53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70" tIns="45839" rIns="91670" bIns="45839" anchor="b"/>
          <a:lstStyle/>
          <a:p>
            <a:pPr algn="r" defTabSz="902741"/>
            <a:fld id="{866EB7C0-2017-40D6-BDCD-F3E941B591E1}" type="slidenum">
              <a:rPr lang="ru-RU" sz="1200">
                <a:solidFill>
                  <a:prstClr val="black"/>
                </a:solidFill>
              </a:rPr>
              <a:pPr algn="r" defTabSz="902741"/>
              <a:t>2</a:t>
            </a:fld>
            <a:endParaRPr lang="ru-RU" sz="1200" dirty="0">
              <a:solidFill>
                <a:prstClr val="black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0663" y="809625"/>
            <a:ext cx="7175501" cy="4037013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979" y="5113611"/>
            <a:ext cx="5380565" cy="4838217"/>
          </a:xfrm>
          <a:noFill/>
          <a:ln/>
        </p:spPr>
        <p:txBody>
          <a:bodyPr lIns="91670" tIns="45839" rIns="91670" bIns="45839"/>
          <a:lstStyle/>
          <a:p>
            <a:pPr eaLnBrk="1" hangingPunct="1"/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60612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1100667"/>
            <a:ext cx="8111066" cy="2616200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1408B5-53B7-451A-B9F4-4FA895BA701F}" type="datetime1">
              <a:rPr lang="ru-RU"/>
              <a:pPr>
                <a:defRPr/>
              </a:pPr>
              <a:t>22.06.2020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A461C-C5A7-4E78-A38F-68929DF6C3FB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Rectangle 3"/>
          <p:cNvSpPr txBox="1">
            <a:spLocks noChangeArrowheads="1"/>
          </p:cNvSpPr>
          <p:nvPr userDrawn="1"/>
        </p:nvSpPr>
        <p:spPr bwMode="auto">
          <a:xfrm>
            <a:off x="791766" y="261938"/>
            <a:ext cx="7979569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/>
          <a:lstStyle/>
          <a:p>
            <a:pPr eaLnBrk="1" hangingPunct="1">
              <a:defRPr/>
            </a:pPr>
            <a:r>
              <a:rPr lang="ru-RU" sz="1500" b="1" kern="1200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МИНИСТЕРСТВО ЛЕСНОГО ХОЗЯЙСТВА</a:t>
            </a:r>
            <a:endParaRPr lang="ru-RU" sz="1500" b="1" kern="1200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ru-RU" sz="1500" b="1" kern="1200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ТВЕРСКОЙ ОБЛАСТИ</a:t>
            </a:r>
            <a:endParaRPr lang="en-US" sz="1500" b="1" kern="1200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>
              <a:defRPr/>
            </a:pP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37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A264FA-1EA8-493C-8FD1-EB932E69D1B3}" type="datetime1">
              <a:rPr lang="ru-RU"/>
              <a:pPr>
                <a:defRPr/>
              </a:pPr>
              <a:t>22.06.2020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F606D8-8B22-42B3-861F-77FB7D30F0E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9987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3"/>
            <a:ext cx="2057401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2" y="205983"/>
            <a:ext cx="6019799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9D8F2E-9A53-4116-A302-203011948E14}" type="datetime1">
              <a:rPr lang="ru-RU"/>
              <a:pPr>
                <a:defRPr/>
              </a:pPr>
              <a:t>22.06.2020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65408D-C312-479F-A3B3-97E51B1DF1E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787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10" y="1247778"/>
            <a:ext cx="7772400" cy="2505074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579" y="4152903"/>
            <a:ext cx="6400800" cy="790574"/>
          </a:xfrm>
        </p:spPr>
        <p:txBody>
          <a:bodyPr anchor="ctr" anchorCtr="0"/>
          <a:lstStyle>
            <a:lvl1pPr marL="0" indent="0" algn="ctr">
              <a:buNone/>
              <a:defRPr lang="ru-RU" sz="1600" b="1" kern="1200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342824" indent="0" algn="ctr">
              <a:buNone/>
              <a:defRPr/>
            </a:lvl2pPr>
            <a:lvl3pPr marL="685646" indent="0" algn="ctr">
              <a:buNone/>
              <a:defRPr/>
            </a:lvl3pPr>
            <a:lvl4pPr marL="1028469" indent="0" algn="ctr">
              <a:buNone/>
              <a:defRPr/>
            </a:lvl4pPr>
            <a:lvl5pPr marL="1371292" indent="0" algn="ctr">
              <a:buNone/>
              <a:defRPr/>
            </a:lvl5pPr>
            <a:lvl6pPr marL="1714115" indent="0" algn="ctr">
              <a:buNone/>
              <a:defRPr/>
            </a:lvl6pPr>
            <a:lvl7pPr marL="2056937" indent="0" algn="ctr">
              <a:buNone/>
              <a:defRPr/>
            </a:lvl7pPr>
            <a:lvl8pPr marL="2399760" indent="0" algn="ctr">
              <a:buNone/>
              <a:defRPr/>
            </a:lvl8pPr>
            <a:lvl9pPr marL="2742583" indent="0" algn="ctr">
              <a:buNone/>
              <a:defRPr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 userDrawn="1"/>
        </p:nvSpPr>
        <p:spPr bwMode="auto">
          <a:xfrm>
            <a:off x="897621" y="220138"/>
            <a:ext cx="6896218" cy="6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9" tIns="34289" rIns="68579" bIns="34289" anchor="ctr" anchorCtr="0"/>
          <a:lstStyle/>
          <a:p>
            <a:pPr>
              <a:defRPr/>
            </a:pPr>
            <a:r>
              <a:rPr lang="ru-RU" sz="18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МИНИСТЕРСТВО</a:t>
            </a:r>
            <a:r>
              <a:rPr lang="ru-RU" sz="1800" b="1" baseline="0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ЛЕСНОГО ХОЗЯЙСТВА</a:t>
            </a:r>
            <a:br>
              <a:rPr lang="ru-RU" sz="1800" b="1" baseline="0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1800" b="1" baseline="0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ТВЕРСКОЙ </a:t>
            </a:r>
            <a:r>
              <a:rPr lang="ru-RU" sz="18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ОБЛАСТИ</a:t>
            </a: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0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DD9372-F204-486C-B85D-FCB737B4240A}" type="datetime1">
              <a:rPr lang="ru-RU"/>
              <a:pPr>
                <a:defRPr/>
              </a:pPr>
              <a:t>22.06.2020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009F4-3D4F-4C58-8D73-5CE2753AEFF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8945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5" y="330517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5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20" indent="0">
              <a:buNone/>
              <a:defRPr sz="1800"/>
            </a:lvl2pPr>
            <a:lvl3pPr marL="914240" indent="0">
              <a:buNone/>
              <a:defRPr sz="1600"/>
            </a:lvl3pPr>
            <a:lvl4pPr marL="1371360" indent="0">
              <a:buNone/>
              <a:defRPr sz="1400"/>
            </a:lvl4pPr>
            <a:lvl5pPr marL="1828480" indent="0">
              <a:buNone/>
              <a:defRPr sz="1400"/>
            </a:lvl5pPr>
            <a:lvl6pPr marL="2285600" indent="0">
              <a:buNone/>
              <a:defRPr sz="1400"/>
            </a:lvl6pPr>
            <a:lvl7pPr marL="2742720" indent="0">
              <a:buNone/>
              <a:defRPr sz="1400"/>
            </a:lvl7pPr>
            <a:lvl8pPr marL="3199840" indent="0">
              <a:buNone/>
              <a:defRPr sz="1400"/>
            </a:lvl8pPr>
            <a:lvl9pPr marL="365696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CB8616-B746-408B-8F44-B22EBEAE3150}" type="datetime1">
              <a:rPr lang="ru-RU"/>
              <a:pPr>
                <a:defRPr/>
              </a:pPr>
              <a:t>22.06.2020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A39A1-4CF1-451A-A303-40CB3387C1B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4165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1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1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90D1FB-AF65-4E7A-9A21-610DDCAD867F}" type="datetime1">
              <a:rPr lang="ru-RU"/>
              <a:pPr>
                <a:defRPr/>
              </a:pPr>
              <a:t>22.06.2020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7D001-0FED-4152-B610-4C86FFA2B46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7024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9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000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600" b="1"/>
            </a:lvl4pPr>
            <a:lvl5pPr marL="1828480" indent="0">
              <a:buNone/>
              <a:defRPr sz="1600" b="1"/>
            </a:lvl5pPr>
            <a:lvl6pPr marL="2285600" indent="0">
              <a:buNone/>
              <a:defRPr sz="1600" b="1"/>
            </a:lvl6pPr>
            <a:lvl7pPr marL="2742720" indent="0">
              <a:buNone/>
              <a:defRPr sz="1600" b="1"/>
            </a:lvl7pPr>
            <a:lvl8pPr marL="3199840" indent="0">
              <a:buNone/>
              <a:defRPr sz="1600" b="1"/>
            </a:lvl8pPr>
            <a:lvl9pPr marL="365696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9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000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600" b="1"/>
            </a:lvl4pPr>
            <a:lvl5pPr marL="1828480" indent="0">
              <a:buNone/>
              <a:defRPr sz="1600" b="1"/>
            </a:lvl5pPr>
            <a:lvl6pPr marL="2285600" indent="0">
              <a:buNone/>
              <a:defRPr sz="1600" b="1"/>
            </a:lvl6pPr>
            <a:lvl7pPr marL="2742720" indent="0">
              <a:buNone/>
              <a:defRPr sz="1600" b="1"/>
            </a:lvl7pPr>
            <a:lvl8pPr marL="3199840" indent="0">
              <a:buNone/>
              <a:defRPr sz="1600" b="1"/>
            </a:lvl8pPr>
            <a:lvl9pPr marL="365696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F5A6C5-63F9-462C-BB59-9ADB24F9238F}" type="datetime1">
              <a:rPr lang="ru-RU"/>
              <a:pPr>
                <a:defRPr/>
              </a:pPr>
              <a:t>22.06.2020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1B335-7B61-409B-90C3-00ED37A862D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241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7F0269-DF8F-4E75-A8A5-C42617096531}" type="datetime1">
              <a:rPr lang="ru-RU"/>
              <a:pPr>
                <a:defRPr/>
              </a:pPr>
              <a:t>22.06.2020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9A555-3AF4-4F5D-99A7-B9DDF696207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4177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B207F2-BEEF-447F-87F3-3C97E47387AB}" type="datetime1">
              <a:rPr lang="ru-RU"/>
              <a:pPr>
                <a:defRPr/>
              </a:pPr>
              <a:t>22.06.2020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FA680E-5F8A-4458-9CDB-5EDE62B98EFC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5134" y="253999"/>
            <a:ext cx="7916333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0491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4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1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4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20" indent="0">
              <a:buNone/>
              <a:defRPr sz="1200"/>
            </a:lvl2pPr>
            <a:lvl3pPr marL="914240" indent="0">
              <a:buNone/>
              <a:defRPr sz="1000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FD9F75-FB15-4461-AD93-85A4F444558F}" type="datetime1">
              <a:rPr lang="ru-RU"/>
              <a:pPr>
                <a:defRPr/>
              </a:pPr>
              <a:t>22.06.2020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56EC3-FFF6-4AB4-A58B-0B913AB8525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6548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9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20" indent="0">
              <a:buNone/>
              <a:defRPr sz="2800"/>
            </a:lvl2pPr>
            <a:lvl3pPr marL="914240" indent="0">
              <a:buNone/>
              <a:defRPr sz="2400"/>
            </a:lvl3pPr>
            <a:lvl4pPr marL="1371360" indent="0">
              <a:buNone/>
              <a:defRPr sz="2000"/>
            </a:lvl4pPr>
            <a:lvl5pPr marL="1828480" indent="0">
              <a:buNone/>
              <a:defRPr sz="2000"/>
            </a:lvl5pPr>
            <a:lvl6pPr marL="2285600" indent="0">
              <a:buNone/>
              <a:defRPr sz="2000"/>
            </a:lvl6pPr>
            <a:lvl7pPr marL="2742720" indent="0">
              <a:buNone/>
              <a:defRPr sz="2000"/>
            </a:lvl7pPr>
            <a:lvl8pPr marL="3199840" indent="0">
              <a:buNone/>
              <a:defRPr sz="2000"/>
            </a:lvl8pPr>
            <a:lvl9pPr marL="365696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9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20" indent="0">
              <a:buNone/>
              <a:defRPr sz="1200"/>
            </a:lvl2pPr>
            <a:lvl3pPr marL="914240" indent="0">
              <a:buNone/>
              <a:defRPr sz="1000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8DE49A-6B03-4D80-B3ED-D288AC2F270A}" type="datetime1">
              <a:rPr lang="ru-RU"/>
              <a:pPr>
                <a:defRPr/>
              </a:pPr>
              <a:t>22.06.2020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63534-C91A-42C2-B832-14191F80188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9579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5133" y="253999"/>
            <a:ext cx="7941734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3599" y="1200151"/>
            <a:ext cx="7941734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D6E984-9CE5-41F7-941E-A1FDF78C1915}" type="datetime1">
              <a:rPr lang="ru-RU"/>
              <a:pPr>
                <a:defRPr/>
              </a:pPr>
              <a:t>22.06.2020</a:t>
            </a:fld>
            <a:endParaRPr lang="ru-RU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2" y="47347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10ED0B0-1E37-4CB4-9CF5-3EAC292B8025}" type="slidenum">
              <a:rPr lang="ru-RU" altLang="ru-RU" smtClean="0"/>
              <a:pPr/>
              <a:t>‹#›</a:t>
            </a:fld>
            <a:endParaRPr lang="ru-RU" alt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  <p:sldLayoutId id="2147484096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500" b="1">
          <a:solidFill>
            <a:srgbClr val="A88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12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24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36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48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1710" indent="-34171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1760" indent="-28456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marL="1141810" indent="-22741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marL="1599010" indent="-22741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marL="2056210" indent="-22741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2514160" indent="-22856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280" indent="-22856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400" indent="-22856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5520" indent="-22856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12" y="1146178"/>
            <a:ext cx="7984066" cy="2505074"/>
          </a:xfrm>
        </p:spPr>
        <p:txBody>
          <a:bodyPr/>
          <a:lstStyle/>
          <a:p>
            <a:r>
              <a:rPr lang="ru-RU" sz="3200" dirty="0"/>
              <a:t>О внесении изменений в закон Тверской области «Об установлении порядка заготовки и сбора </a:t>
            </a:r>
            <a:r>
              <a:rPr lang="ru-RU" sz="3200" dirty="0" err="1"/>
              <a:t>недревесных</a:t>
            </a:r>
            <a:r>
              <a:rPr lang="ru-RU" sz="3200" dirty="0"/>
              <a:t> лесных ресурсов, заготовки пищевых лесных ресурсов и сбора лекарственных растений гражданами для собственных нужд»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ru-RU" dirty="0">
                <a:effectLst/>
              </a:rPr>
              <a:t>г. Тверь</a:t>
            </a:r>
          </a:p>
          <a:p>
            <a:pPr>
              <a:defRPr/>
            </a:pPr>
            <a:r>
              <a:rPr lang="en-US" dirty="0" smtClean="0">
                <a:effectLst/>
              </a:rPr>
              <a:t>_________</a:t>
            </a:r>
            <a:r>
              <a:rPr lang="ru-RU" dirty="0" smtClean="0">
                <a:effectLst/>
              </a:rPr>
              <a:t> 20</a:t>
            </a:r>
            <a:r>
              <a:rPr lang="en-US" dirty="0" smtClean="0">
                <a:effectLst/>
              </a:rPr>
              <a:t>20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года</a:t>
            </a:r>
          </a:p>
        </p:txBody>
      </p:sp>
      <p:pic>
        <p:nvPicPr>
          <p:cNvPr id="4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35479" y="81358"/>
            <a:ext cx="716033" cy="88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67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997025" y="135706"/>
            <a:ext cx="7644339" cy="732626"/>
          </a:xfrm>
        </p:spPr>
        <p:txBody>
          <a:bodyPr>
            <a:normAutofit/>
          </a:bodyPr>
          <a:lstStyle/>
          <a:p>
            <a:pPr algn="ctr"/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ПРАВОВЫЕ ОСНОВАНИЯ И ЦЕЛЬ ПРИНЯТИЯ </a:t>
            </a:r>
            <a:b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НОРМАТИВНОГО ПРАВОВОГО АКТА </a:t>
            </a:r>
            <a:endParaRPr lang="en-US" sz="18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76611" y="61019"/>
            <a:ext cx="716033" cy="88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718300" y="4652964"/>
            <a:ext cx="2057400" cy="273844"/>
          </a:xfrm>
        </p:spPr>
        <p:txBody>
          <a:bodyPr/>
          <a:lstStyle/>
          <a:p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676893" y="1392866"/>
            <a:ext cx="5732820" cy="17862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rgbClr val="D5A75D"/>
            </a:solidFill>
            <a:prstDash val="solid"/>
          </a:ln>
          <a:effectLst/>
        </p:spPr>
        <p:txBody>
          <a:bodyPr rtlCol="0" anchor="ctr"/>
          <a:lstStyle/>
          <a:p>
            <a:pPr algn="just"/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Приведение закона Тверской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области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от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09.11.2007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   №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123-ЗО «Об установлении порядка заготовки и сбора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недревесных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лесных ресурсов, заготовки пищевых лесных ресурсов и сбора лекарственных растений гражданами для собственных нужд»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 соответствие с федеральным законодательством </a:t>
            </a:r>
          </a:p>
          <a:p>
            <a:pPr algn="just"/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 rot="10800000" flipV="1">
            <a:off x="2728818" y="3635590"/>
            <a:ext cx="5732809" cy="5066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rgbClr val="D5A75D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Лесной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кодекс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Российской Федерации</a:t>
            </a:r>
          </a:p>
          <a:p>
            <a:pPr algn="ctr"/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8"/>
          <p:cNvSpPr txBox="1">
            <a:spLocks noChangeArrowheads="1"/>
          </p:cNvSpPr>
          <p:nvPr/>
        </p:nvSpPr>
        <p:spPr bwMode="auto">
          <a:xfrm>
            <a:off x="984620" y="1678388"/>
            <a:ext cx="1239996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1800" b="1" dirty="0">
                <a:latin typeface="Times New Roman" pitchFamily="18" charset="0"/>
                <a:cs typeface="Times New Roman" pitchFamily="18" charset="0"/>
              </a:rPr>
              <a:t>Цель</a:t>
            </a: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984620" y="3577280"/>
            <a:ext cx="1271587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1800" b="1" dirty="0">
                <a:latin typeface="Times New Roman" pitchFamily="18" charset="0"/>
                <a:cs typeface="Times New Roman" pitchFamily="18" charset="0"/>
              </a:rPr>
              <a:t>Правовые основания</a:t>
            </a: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2415760" y="979460"/>
            <a:ext cx="0" cy="3394832"/>
          </a:xfrm>
          <a:prstGeom prst="line">
            <a:avLst/>
          </a:prstGeom>
          <a:noFill/>
          <a:ln w="9525" cap="flat" cmpd="sng" algn="ctr">
            <a:solidFill>
              <a:srgbClr val="8D89A4">
                <a:shade val="95000"/>
                <a:satMod val="10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95897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7709" y="81358"/>
            <a:ext cx="7941734" cy="939800"/>
          </a:xfrm>
        </p:spPr>
        <p:txBody>
          <a:bodyPr/>
          <a:lstStyle/>
          <a:p>
            <a:r>
              <a:rPr lang="ru-RU" sz="1600" dirty="0" smtClean="0">
                <a:effectLst/>
              </a:rPr>
              <a:t>ВНОСИМЫЕ ИЗМЕНЕНИЯ В СТАТЬЮ 4 ЗАКОНА</a:t>
            </a:r>
            <a:endParaRPr lang="ru-RU" sz="1600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497B2-772D-4023-84D7-D473E8386A41}" type="slidenum">
              <a:rPr lang="ru-RU" sz="1400"/>
              <a:pPr>
                <a:defRPr/>
              </a:pPr>
              <a:t>3</a:t>
            </a:fld>
            <a:endParaRPr lang="ru-RU" sz="1400" dirty="0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6864325"/>
              </p:ext>
            </p:extLst>
          </p:nvPr>
        </p:nvGraphicFramePr>
        <p:xfrm>
          <a:off x="951512" y="1136000"/>
          <a:ext cx="7566379" cy="387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555"/>
                <a:gridCol w="3412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253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9120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662" marR="27662" marT="8100" marB="81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Действующая редакция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662" marR="27662" marT="8100" marB="81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Редакция</a:t>
                      </a:r>
                      <a:r>
                        <a:rPr lang="ru-RU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учетом изменений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662" marR="27662" marT="8100" marB="81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16693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662" marR="27662" marT="8100" marB="8100"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Статья 4</a:t>
                      </a:r>
                    </a:p>
                    <a:p>
                      <a:pPr marL="0" marR="0" indent="0" algn="l" defTabSz="6856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 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недревесным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лесным ресурсам, заготовка и сбор которых осуществляются в соответствии с настоящим Законом, относятся пни, береста, кора деревьев и кустарников, хворост, веточный корм, еловая, пихтовая, сосновая лапы, мох, лесная подстилка, камыш, тростник и подобные лесные ресурсы.</a:t>
                      </a:r>
                      <a:endParaRPr lang="ru-RU" sz="1800" b="1" i="1" u="none" strike="noStrike" kern="12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662" marR="27662" marT="8100" marB="8100"/>
                </a:tc>
                <a:tc>
                  <a:txBody>
                    <a:bodyPr/>
                    <a:lstStyle/>
                    <a:p>
                      <a:pPr marL="0" marR="0" indent="0" algn="l" defTabSz="6856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Статья 4</a:t>
                      </a:r>
                    </a:p>
                    <a:p>
                      <a:pPr marL="0" marR="0" indent="0" algn="l" defTabSz="6856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 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недревесным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лесным ресурсам, заготовка и сбор которых осуществляются в соответствии с настоящим Законом, относятся </a:t>
                      </a:r>
                      <a:r>
                        <a:rPr lang="ru-RU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валежник,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пни, береста, кора деревьев и кустарников, хворост, веточный корм, еловая, пихтовая, сосновая лапы, мох, лесная подстилка, камыш, тростник и подобные лесные ресурсы.</a:t>
                      </a:r>
                      <a:endParaRPr lang="ru-RU" sz="1800" b="1" i="1" u="none" strike="noStrike" kern="12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662" marR="27662" marT="8100" marB="81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35479" y="81358"/>
            <a:ext cx="716033" cy="88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59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7709" y="81358"/>
            <a:ext cx="7941734" cy="939800"/>
          </a:xfrm>
        </p:spPr>
        <p:txBody>
          <a:bodyPr/>
          <a:lstStyle/>
          <a:p>
            <a:r>
              <a:rPr lang="ru-RU" sz="1600" dirty="0"/>
              <a:t>ВНОСИМЫЕ ИЗМЕНЕНИЯ В СТАТЬЮ </a:t>
            </a:r>
            <a:r>
              <a:rPr lang="ru-RU" sz="1600" dirty="0" smtClean="0"/>
              <a:t>5 </a:t>
            </a:r>
            <a:r>
              <a:rPr lang="ru-RU" sz="1600" dirty="0"/>
              <a:t>ЗАКОНА</a:t>
            </a:r>
            <a:endParaRPr lang="ru-RU" sz="1600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497B2-772D-4023-84D7-D473E8386A41}" type="slidenum">
              <a:rPr lang="ru-RU" sz="1400"/>
              <a:pPr>
                <a:defRPr/>
              </a:pPr>
              <a:t>4</a:t>
            </a:fld>
            <a:endParaRPr lang="ru-RU" sz="1400" dirty="0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3381301"/>
              </p:ext>
            </p:extLst>
          </p:nvPr>
        </p:nvGraphicFramePr>
        <p:xfrm>
          <a:off x="891822" y="1052623"/>
          <a:ext cx="7566379" cy="3487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6645"/>
                <a:gridCol w="32850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946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2553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662" marR="27662" marT="8100" marB="81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Действующая редакция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662" marR="27662" marT="8100" marB="81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Редакция</a:t>
                      </a:r>
                      <a:r>
                        <a:rPr lang="ru-RU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учетом изменений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662" marR="27662" marT="8100" marB="81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94788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662" marR="27662" marT="8100" marB="8100"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Статья 5</a:t>
                      </a:r>
                    </a:p>
                    <a:p>
                      <a:r>
                        <a:rPr lang="ru-RU" sz="1800" u="none" strike="noStrike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При заготовке и сборе лесных ресурсов гражданам запрещается применять механические приспособления (совки, гребенки), а также возводить навесы, сушилки, грибоварни, склады и другие </a:t>
                      </a:r>
                      <a:r>
                        <a:rPr lang="ru-RU" sz="1800" b="0" i="0" u="none" strike="sngStrike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временные постройки.</a:t>
                      </a:r>
                    </a:p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662" marR="27662" marT="8100" marB="8100"/>
                </a:tc>
                <a:tc>
                  <a:txBody>
                    <a:bodyPr/>
                    <a:lstStyle/>
                    <a:p>
                      <a:pPr marL="0" marR="0" indent="0" algn="l" defTabSz="6856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Статья 5</a:t>
                      </a:r>
                    </a:p>
                    <a:p>
                      <a:pPr marL="0" marR="0" indent="0" algn="l" defTabSz="6856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При заготовке и сборе лесных ресурсов гражданам запрещается применять механические приспособления (совки, гребенки), а также возводить навесы, сушилки, грибоварни, склады и другие </a:t>
                      </a:r>
                      <a:r>
                        <a:rPr lang="ru-RU" sz="1800" b="1" i="0" u="none" strike="noStrike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некапитальные строения, сооружения.</a:t>
                      </a:r>
                    </a:p>
                  </a:txBody>
                  <a:tcPr marL="27662" marR="27662" marT="8100" marB="81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35479" y="81358"/>
            <a:ext cx="716033" cy="88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22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666" y="81358"/>
            <a:ext cx="7941734" cy="939800"/>
          </a:xfrm>
        </p:spPr>
        <p:txBody>
          <a:bodyPr/>
          <a:lstStyle/>
          <a:p>
            <a:r>
              <a:rPr lang="ru-RU" sz="1600" dirty="0"/>
              <a:t>ВНОСИМЫЕ ИЗМЕНЕНИЯ В СТАТЬЮ </a:t>
            </a:r>
            <a:r>
              <a:rPr lang="ru-RU" sz="1600" kern="1200" dirty="0" smtClean="0"/>
              <a:t>13</a:t>
            </a:r>
            <a:r>
              <a:rPr lang="ru-RU" sz="1600" kern="1200" baseline="30000" dirty="0" smtClean="0"/>
              <a:t>1</a:t>
            </a:r>
            <a:r>
              <a:rPr lang="ru-RU" sz="1600" dirty="0" smtClean="0"/>
              <a:t> </a:t>
            </a:r>
            <a:r>
              <a:rPr lang="ru-RU" sz="1600" dirty="0"/>
              <a:t>ЗАКОНА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497B2-772D-4023-84D7-D473E8386A41}" type="slidenum">
              <a:rPr lang="ru-RU" sz="1400"/>
              <a:pPr>
                <a:defRPr/>
              </a:pPr>
              <a:t>5</a:t>
            </a:fld>
            <a:endParaRPr lang="ru-RU" sz="1400" dirty="0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152861"/>
              </p:ext>
            </p:extLst>
          </p:nvPr>
        </p:nvGraphicFramePr>
        <p:xfrm>
          <a:off x="869245" y="963358"/>
          <a:ext cx="7743128" cy="3873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840"/>
                <a:gridCol w="25380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72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55333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662" marR="27662" marT="8100" marB="81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Действующая редакция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662" marR="27662" marT="8100" marB="81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Редакция</a:t>
                      </a:r>
                      <a:r>
                        <a:rPr lang="ru-RU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учетом изменений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662" marR="27662" marT="8100" marB="81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849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662" marR="27662" marT="8100" marB="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662" marR="27662" marT="8100" marB="8100"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Статья 13</a:t>
                      </a:r>
                      <a:r>
                        <a:rPr lang="ru-RU" sz="1800" b="1" i="0" kern="120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1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При заготовке валежника осуществляется сбор лежащих на поверхности земли остатков стволов деревьев, сучьев, не являющихся порубочными остатками в местах проведения лесосечных работ, и (или) образовавшихся вследствие естественного отмирания деревьев, при их повреждении вредными организмами, буреломе, снеговале.</a:t>
                      </a:r>
                    </a:p>
                    <a:p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Заготовка валежника осуществляется в течение всего года.</a:t>
                      </a:r>
                      <a:endParaRPr lang="ru-RU" sz="1800" b="1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662" marR="27662" marT="8100" marB="81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235479" y="81358"/>
            <a:ext cx="716033" cy="88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78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Оформление по умолчанию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5900</TotalTime>
  <Words>379</Words>
  <Application>Microsoft Office PowerPoint</Application>
  <PresentationFormat>Экран (16:9)</PresentationFormat>
  <Paragraphs>42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1_Оформление по умолчанию</vt:lpstr>
      <vt:lpstr>О внесении изменений в закон Тверской области «Об установлении порядка заготовки и сбора недревесных лесных ресурсов, заготовки пищевых лесных ресурсов и сбора лекарственных растений гражданами для собственных нужд»</vt:lpstr>
      <vt:lpstr>ПРАВОВЫЕ ОСНОВАНИЯ И ЦЕЛЬ ПРИНЯТИЯ  НОРМАТИВНОГО ПРАВОВОГО АКТА </vt:lpstr>
      <vt:lpstr>ВНОСИМЫЕ ИЗМЕНЕНИЯ В СТАТЬЮ 4 ЗАКОНА</vt:lpstr>
      <vt:lpstr>ВНОСИМЫЕ ИЗМЕНЕНИЯ В СТАТЬЮ 5 ЗАКОНА</vt:lpstr>
      <vt:lpstr>ВНОСИМЫЕ ИЗМЕНЕНИЯ В СТАТЬЮ 131 ЗАКОНА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  НА РЕКОНСТРУКЦИЮ МОУ «СРЕДНЯЯ ШКОЛА №13»  (с устройством пристройки столовой)   в г. КИМРЫ   ТВЕРСКОЙ ОБЛАСТИ  А.А.Каспржак начальник департамента образования Тверской области</dc:title>
  <dc:creator>peres</dc:creator>
  <cp:lastModifiedBy>User</cp:lastModifiedBy>
  <cp:revision>653</cp:revision>
  <cp:lastPrinted>2020-06-22T07:58:36Z</cp:lastPrinted>
  <dcterms:created xsi:type="dcterms:W3CDTF">2008-10-17T07:39:58Z</dcterms:created>
  <dcterms:modified xsi:type="dcterms:W3CDTF">2020-06-22T08:00:23Z</dcterms:modified>
</cp:coreProperties>
</file>