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7"/>
  </p:notesMasterIdLst>
  <p:sldIdLst>
    <p:sldId id="266" r:id="rId3"/>
    <p:sldId id="293" r:id="rId4"/>
    <p:sldId id="285" r:id="rId5"/>
    <p:sldId id="295" r:id="rId6"/>
  </p:sldIdLst>
  <p:sldSz cx="9144000" cy="5143500" type="screen16x9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CD8"/>
    <a:srgbClr val="C66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6332"/>
          </a:xfrm>
          <a:prstGeom prst="rect">
            <a:avLst/>
          </a:prstGeom>
        </p:spPr>
        <p:txBody>
          <a:bodyPr vert="horz" lIns="91423" tIns="45708" rIns="91423" bIns="4570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8" y="0"/>
            <a:ext cx="2945659" cy="496332"/>
          </a:xfrm>
          <a:prstGeom prst="rect">
            <a:avLst/>
          </a:prstGeom>
        </p:spPr>
        <p:txBody>
          <a:bodyPr vert="horz" lIns="91423" tIns="45708" rIns="91423" bIns="45708" rtlCol="0"/>
          <a:lstStyle>
            <a:lvl1pPr algn="r">
              <a:defRPr sz="1200"/>
            </a:lvl1pPr>
          </a:lstStyle>
          <a:p>
            <a:fld id="{BB5936BA-A3CB-489F-930A-42E1E9671B0F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08" rIns="91423" bIns="4570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8"/>
            <a:ext cx="5438140" cy="4466987"/>
          </a:xfrm>
          <a:prstGeom prst="rect">
            <a:avLst/>
          </a:prstGeom>
        </p:spPr>
        <p:txBody>
          <a:bodyPr vert="horz" lIns="91423" tIns="45708" rIns="91423" bIns="4570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28586"/>
            <a:ext cx="2945659" cy="496332"/>
          </a:xfrm>
          <a:prstGeom prst="rect">
            <a:avLst/>
          </a:prstGeom>
        </p:spPr>
        <p:txBody>
          <a:bodyPr vert="horz" lIns="91423" tIns="45708" rIns="91423" bIns="4570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8" y="9428586"/>
            <a:ext cx="2945659" cy="496332"/>
          </a:xfrm>
          <a:prstGeom prst="rect">
            <a:avLst/>
          </a:prstGeom>
        </p:spPr>
        <p:txBody>
          <a:bodyPr vert="horz" lIns="91423" tIns="45708" rIns="91423" bIns="45708" rtlCol="0" anchor="b"/>
          <a:lstStyle>
            <a:lvl1pPr algn="r">
              <a:defRPr sz="1200"/>
            </a:lvl1pPr>
          </a:lstStyle>
          <a:p>
            <a:fld id="{C09934CF-C3DC-4E98-8B0D-3A7CEA5C2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46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2950"/>
            <a:ext cx="6619875" cy="372427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2397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84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97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73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6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166" indent="0" algn="ctr">
              <a:buNone/>
              <a:defRPr/>
            </a:lvl2pPr>
            <a:lvl3pPr marL="914333" indent="0" algn="ctr">
              <a:buNone/>
              <a:defRPr/>
            </a:lvl3pPr>
            <a:lvl4pPr marL="1371498" indent="0" algn="ctr">
              <a:buNone/>
              <a:defRPr/>
            </a:lvl4pPr>
            <a:lvl5pPr marL="1828664" indent="0" algn="ctr">
              <a:buNone/>
              <a:defRPr/>
            </a:lvl5pPr>
            <a:lvl6pPr marL="2285829" indent="0" algn="ctr">
              <a:buNone/>
              <a:defRPr/>
            </a:lvl6pPr>
            <a:lvl7pPr marL="2742995" indent="0" algn="ctr">
              <a:buNone/>
              <a:defRPr/>
            </a:lvl7pPr>
            <a:lvl8pPr marL="3200160" indent="0" algn="ctr">
              <a:buNone/>
              <a:defRPr/>
            </a:lvl8pPr>
            <a:lvl9pPr marL="365732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902B-3697-496E-8BE6-3B94ABBA9D2B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74514"/>
      </p:ext>
    </p:extLst>
  </p:cSld>
  <p:clrMapOvr>
    <a:masterClrMapping/>
  </p:clrMapOvr>
  <p:transition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43CA7-142A-4552-818B-C56B81DC9366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0150"/>
      </p:ext>
    </p:extLst>
  </p:cSld>
  <p:clrMapOvr>
    <a:masterClrMapping/>
  </p:clrMapOvr>
  <p:transition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6" indent="0">
              <a:buNone/>
              <a:defRPr sz="1800"/>
            </a:lvl2pPr>
            <a:lvl3pPr marL="914333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29" indent="0">
              <a:buNone/>
              <a:defRPr sz="1400"/>
            </a:lvl6pPr>
            <a:lvl7pPr marL="2742995" indent="0">
              <a:buNone/>
              <a:defRPr sz="1400"/>
            </a:lvl7pPr>
            <a:lvl8pPr marL="3200160" indent="0">
              <a:buNone/>
              <a:defRPr sz="1400"/>
            </a:lvl8pPr>
            <a:lvl9pPr marL="3657326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3BA6D-139A-4B0D-B417-55D1E295DC61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098131"/>
      </p:ext>
    </p:extLst>
  </p:cSld>
  <p:clrMapOvr>
    <a:masterClrMapping/>
  </p:clrMapOvr>
  <p:transition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CD38-012C-4612-8B03-6C05832A3286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98776"/>
      </p:ext>
    </p:extLst>
  </p:cSld>
  <p:clrMapOvr>
    <a:masterClrMapping/>
  </p:clrMapOvr>
  <p:transition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C6671-0AE4-4BFB-AA66-D61D00DBD668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361417"/>
      </p:ext>
    </p:extLst>
  </p:cSld>
  <p:clrMapOvr>
    <a:masterClrMapping/>
  </p:clrMapOvr>
  <p:transition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4020D-F8DA-4BFB-96A4-25A97860A9BE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69694"/>
      </p:ext>
    </p:extLst>
  </p:cSld>
  <p:clrMapOvr>
    <a:masterClrMapping/>
  </p:clrMapOvr>
  <p:transition>
    <p:comb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18300-AC2B-43E6-9BA2-359DFF691276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045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0EC17-DB77-49D6-AAD0-DFA28D86D7B6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71348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548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CDB-A7B7-421F-92B2-4A2D7AFD6111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361133"/>
      </p:ext>
    </p:extLst>
  </p:cSld>
  <p:clrMapOvr>
    <a:masterClrMapping/>
  </p:clrMapOvr>
  <p:transition>
    <p:comb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5E58-FA76-4387-ADEC-4DAC7FEB8CF1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3761"/>
      </p:ext>
    </p:extLst>
  </p:cSld>
  <p:clrMapOvr>
    <a:masterClrMapping/>
  </p:clrMapOvr>
  <p:transition>
    <p:comb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4" y="205982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05982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A4EF6-F45D-4A50-BC62-ED5DF8533CEA}" type="datetime1">
              <a:rPr lang="ru-RU" smtClean="0"/>
              <a:pPr>
                <a:defRPr/>
              </a:pPr>
              <a:t>02.06.2020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017814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27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12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28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98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93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93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41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E92D-C44A-4C18-9BAB-9C58CA718F9C}" type="datetimeFigureOut">
              <a:rPr lang="ru-RU" smtClean="0"/>
              <a:t>02.06.2020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6CD4-4E2A-4F62-AB4B-6BB25A194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2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00154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E4FFFE-EF31-4464-B7F5-9ED98AF4A47E}" type="datetime1">
              <a:rPr lang="ru-RU" sz="14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02.06.2020</a:t>
            </a:fld>
            <a:endParaRPr lang="ru-RU" sz="140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z="1400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F82F95-DA4D-4799-A38A-F25AB182E450}" type="slidenum">
              <a:rPr lang="ru-RU" sz="140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26332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1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33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49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66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875" indent="-342875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15" indent="-22858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080" indent="-228582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246" indent="-228582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11" indent="-228582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578" indent="-228582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744" indent="-228582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909" indent="-228582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97620" y="220136"/>
            <a:ext cx="6896218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015479" y="3471862"/>
            <a:ext cx="714799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4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776177" y="1636855"/>
            <a:ext cx="7828272" cy="18002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ts val="3400"/>
              </a:lnSpc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 механизме трудоустройства подростков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301990" y="4419241"/>
            <a:ext cx="6672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 eaLnBrk="1" hangingPunct="1"/>
            <a:r>
              <a:rPr lang="ru-RU" altLang="ru-RU" sz="16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 июня </a:t>
            </a:r>
            <a:r>
              <a:rPr lang="ru-RU" alt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2020 года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7562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149606" y="218210"/>
            <a:ext cx="626571" cy="77152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897619" y="218210"/>
            <a:ext cx="6784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УПРАВЛЕНИЕ ПО ТРУДУ И ЗАНЯТОСТИ</a:t>
            </a:r>
            <a:b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НАСЕЛЕНИЯ ТВЕРСКОЙ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254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D:\презентации\2018\04 ИКОНКИ\документы\Ресурс 1695-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11" y="1422673"/>
            <a:ext cx="700185" cy="4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3" descr="D:\презентации\2018\04 ИКОНКИ\ФИНАНСЫ\Ресурс 1942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50" y="3010878"/>
            <a:ext cx="758086" cy="32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895351" y="195944"/>
            <a:ext cx="8097574" cy="53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ru-RU" sz="1800" b="1" kern="0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ВРЕМЕННОГО ТРУДОУСТРОЙСТВА ПОДРОСТКОВ</a:t>
            </a:r>
            <a:endParaRPr lang="ru-RU" sz="1800" b="1" kern="0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Рисунок 1"/>
          <p:cNvPicPr>
            <a:picLocks noChangeAspect="1" noChangeArrowheads="1"/>
          </p:cNvPicPr>
          <p:nvPr/>
        </p:nvPicPr>
        <p:blipFill>
          <a:blip r:embed="rId4">
            <a:lum contrast="12000"/>
          </a:blip>
          <a:srcRect l="5005"/>
          <a:stretch>
            <a:fillRect/>
          </a:stretch>
        </p:blipFill>
        <p:spPr bwMode="auto">
          <a:xfrm>
            <a:off x="149605" y="139175"/>
            <a:ext cx="626571" cy="771525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1410137" y="1394121"/>
            <a:ext cx="1393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Отбор работодателей 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96446" y="2832005"/>
            <a:ext cx="155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Выплата подросткам заработной платы со стороны работодателя (не ниже МРОТ в месяц – 12 130 руб.)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48775" y="1101880"/>
            <a:ext cx="146450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Регистрация подростков в центре занятости в целях поиска работы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470178" y="4786312"/>
            <a:ext cx="2496670" cy="357188"/>
          </a:xfrm>
        </p:spPr>
        <p:txBody>
          <a:bodyPr/>
          <a:lstStyle/>
          <a:p>
            <a:r>
              <a:rPr lang="ru-RU" alt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26225" y="3179408"/>
            <a:ext cx="38945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V="1">
            <a:off x="2769913" y="1622324"/>
            <a:ext cx="516939" cy="180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6452547" y="3176318"/>
            <a:ext cx="395573" cy="30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5751242" y="1611235"/>
            <a:ext cx="41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D:\презентации\2018\04 ИКОНКИ\недвижимость\Ресурс 1841-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80" y="1439569"/>
            <a:ext cx="588793" cy="59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29" y="1018176"/>
            <a:ext cx="1203598" cy="1284648"/>
          </a:xfrm>
          <a:prstGeom prst="rect">
            <a:avLst/>
          </a:prstGeom>
        </p:spPr>
      </p:pic>
      <p:cxnSp>
        <p:nvCxnSpPr>
          <p:cNvPr id="42" name="Прямая со стрелкой 41"/>
          <p:cNvCxnSpPr/>
          <p:nvPr/>
        </p:nvCxnSpPr>
        <p:spPr>
          <a:xfrm>
            <a:off x="3652569" y="3179408"/>
            <a:ext cx="39940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13" descr="D:\презентации\2018\04 ИКОНКИ\ФИНАНСЫ\Ресурс 1942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13" y="3018079"/>
            <a:ext cx="758086" cy="32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508635" y="2632666"/>
            <a:ext cx="158202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Перечисление подросткам материальной поддержки со стороны центра занятости                   (1 500 руб. в месяц)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Picture 5" descr="D:\презентации\2018\04 ИКОНКИ\документы\Ресурс 1695-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23" y="2954240"/>
            <a:ext cx="568942" cy="3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061562" y="879180"/>
            <a:ext cx="189750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Заключение договора между центром занятости и организацией о совместной деятельности по организации трудоустройства подростков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59394" y="2747377"/>
            <a:ext cx="18975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Заключение срочного трудового договора между подростком и работодателем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69540" y="4028459"/>
            <a:ext cx="226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Представление работодателем документов, подтверждающих выплату заработной платы подросткам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" name="Picture 13" descr="D:\презентации\2018\04 ИКОНКИ\документы\Ресурс 1703-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07" y="4152362"/>
            <a:ext cx="466566" cy="49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Прямая со стрелкой 75"/>
          <p:cNvCxnSpPr/>
          <p:nvPr/>
        </p:nvCxnSpPr>
        <p:spPr>
          <a:xfrm>
            <a:off x="1559250" y="4443957"/>
            <a:ext cx="38945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4073804" y="4432488"/>
            <a:ext cx="406373" cy="72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13" descr="D:\презентации\2018\04 ИКОНКИ\ФИНАНСЫ\Ресурс 1942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77" y="4285831"/>
            <a:ext cx="758086" cy="32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5326297" y="4092333"/>
            <a:ext cx="226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Возмещение центром занятости затрат работодателя на заработную плату подростков (50%)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23528" y="1563638"/>
            <a:ext cx="502512" cy="470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23254" y="1591917"/>
            <a:ext cx="323264" cy="373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342002" y="2869777"/>
            <a:ext cx="502512" cy="470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327199" y="4189407"/>
            <a:ext cx="502512" cy="470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432180" y="2893002"/>
            <a:ext cx="323264" cy="373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428136" y="4222257"/>
            <a:ext cx="323264" cy="373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1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817074" y="4785998"/>
            <a:ext cx="22826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2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11749" y="92166"/>
            <a:ext cx="751680" cy="93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20"/>
          <p:cNvSpPr txBox="1">
            <a:spLocks/>
          </p:cNvSpPr>
          <p:nvPr/>
        </p:nvSpPr>
        <p:spPr>
          <a:xfrm>
            <a:off x="611560" y="28660"/>
            <a:ext cx="7929616" cy="8572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/>
          <a:p>
            <a:pPr lvl="0" algn="ctr" defTabSz="685663">
              <a:spcBef>
                <a:spcPct val="0"/>
              </a:spcBef>
              <a:defRPr/>
            </a:pPr>
            <a:r>
              <a:rPr kumimoji="0" lang="ru-RU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ОСНОВНЫЕ ОТРАСЛИ ПРИВЛЕЧЕНИЯ ПОДРОСТКОВ </a:t>
            </a:r>
            <a:endParaRPr kumimoji="0" lang="ru-RU" sz="1800" b="1" i="0" u="none" strike="noStrike" kern="1200" cap="all" spc="0" normalizeH="0" baseline="0" noProof="0" dirty="0">
              <a:ln>
                <a:noFill/>
              </a:ln>
              <a:solidFill>
                <a:srgbClr val="A88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8715408" y="6357960"/>
            <a:ext cx="232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10"/>
          <p:cNvSpPr>
            <a:spLocks noChangeArrowheads="1"/>
          </p:cNvSpPr>
          <p:nvPr/>
        </p:nvSpPr>
        <p:spPr bwMode="auto">
          <a:xfrm>
            <a:off x="1095208" y="1375456"/>
            <a:ext cx="6948930" cy="346514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Культура, спорт, досуг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10"/>
          <p:cNvSpPr>
            <a:spLocks noChangeArrowheads="1"/>
          </p:cNvSpPr>
          <p:nvPr/>
        </p:nvSpPr>
        <p:spPr bwMode="auto">
          <a:xfrm>
            <a:off x="1101903" y="921623"/>
            <a:ext cx="6948930" cy="35542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Образование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10"/>
          <p:cNvSpPr>
            <a:spLocks noChangeArrowheads="1"/>
          </p:cNvSpPr>
          <p:nvPr/>
        </p:nvSpPr>
        <p:spPr bwMode="auto">
          <a:xfrm>
            <a:off x="1125369" y="1823155"/>
            <a:ext cx="6928404" cy="35065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Рекламная деятельность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>
            <a:spLocks noChangeArrowheads="1"/>
          </p:cNvSpPr>
          <p:nvPr/>
        </p:nvSpPr>
        <p:spPr bwMode="auto">
          <a:xfrm>
            <a:off x="1105470" y="2245059"/>
            <a:ext cx="6928405" cy="426691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Обрабатывающие производства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0"/>
          <p:cNvSpPr>
            <a:spLocks noChangeArrowheads="1"/>
          </p:cNvSpPr>
          <p:nvPr/>
        </p:nvSpPr>
        <p:spPr bwMode="auto">
          <a:xfrm>
            <a:off x="1115734" y="2750333"/>
            <a:ext cx="6907878" cy="35065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Сельское хозяйство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0"/>
          <p:cNvSpPr>
            <a:spLocks noChangeArrowheads="1"/>
          </p:cNvSpPr>
          <p:nvPr/>
        </p:nvSpPr>
        <p:spPr bwMode="auto">
          <a:xfrm>
            <a:off x="1124337" y="3641581"/>
            <a:ext cx="6900400" cy="35065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Торговля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0"/>
          <p:cNvSpPr>
            <a:spLocks noChangeArrowheads="1"/>
          </p:cNvSpPr>
          <p:nvPr/>
        </p:nvSpPr>
        <p:spPr bwMode="auto">
          <a:xfrm>
            <a:off x="1129907" y="4099646"/>
            <a:ext cx="6900400" cy="33402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Жилищно-коммунальное хозяйство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17" name="Скругленный прямоугольник 10"/>
          <p:cNvSpPr>
            <a:spLocks noChangeArrowheads="1"/>
          </p:cNvSpPr>
          <p:nvPr/>
        </p:nvSpPr>
        <p:spPr bwMode="auto">
          <a:xfrm>
            <a:off x="1101903" y="3195957"/>
            <a:ext cx="6907878" cy="35065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Деятельность гостиниц и предприятий общественного питания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18" name="Скругленный прямоугольник 10"/>
          <p:cNvSpPr>
            <a:spLocks noChangeArrowheads="1"/>
          </p:cNvSpPr>
          <p:nvPr/>
        </p:nvSpPr>
        <p:spPr bwMode="auto">
          <a:xfrm>
            <a:off x="1129907" y="4551129"/>
            <a:ext cx="6879532" cy="35065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Информация и связь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09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817074" y="4785998"/>
            <a:ext cx="22826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21"/>
          <p:cNvPicPr>
            <a:picLocks noChangeAspect="1" noChangeArrowheads="1"/>
          </p:cNvPicPr>
          <p:nvPr/>
        </p:nvPicPr>
        <p:blipFill>
          <a:blip r:embed="rId2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11749" y="92166"/>
            <a:ext cx="751680" cy="93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20"/>
          <p:cNvSpPr txBox="1">
            <a:spLocks/>
          </p:cNvSpPr>
          <p:nvPr/>
        </p:nvSpPr>
        <p:spPr>
          <a:xfrm>
            <a:off x="539552" y="-77429"/>
            <a:ext cx="7929616" cy="857256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/>
          <a:p>
            <a:pPr lvl="0" algn="ctr" defTabSz="685663">
              <a:spcBef>
                <a:spcPct val="0"/>
              </a:spcBef>
              <a:defRPr/>
            </a:pPr>
            <a:r>
              <a:rPr kumimoji="0" lang="ru-RU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ОСНОВНЫЕ ВИДЫ РАБОТ ДЛЯ ПОДРОСТКОВ</a:t>
            </a:r>
            <a:endParaRPr kumimoji="0" lang="ru-RU" sz="1800" b="1" i="0" u="none" strike="noStrike" kern="1200" cap="all" spc="0" normalizeH="0" baseline="0" noProof="0" dirty="0">
              <a:ln>
                <a:noFill/>
              </a:ln>
              <a:solidFill>
                <a:srgbClr val="A88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8715408" y="6357960"/>
            <a:ext cx="2325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10"/>
          <p:cNvSpPr>
            <a:spLocks noChangeArrowheads="1"/>
          </p:cNvSpPr>
          <p:nvPr/>
        </p:nvSpPr>
        <p:spPr bwMode="auto">
          <a:xfrm>
            <a:off x="1505560" y="1163882"/>
            <a:ext cx="6466246" cy="346514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 экологических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отрядах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10"/>
          <p:cNvSpPr>
            <a:spLocks noChangeArrowheads="1"/>
          </p:cNvSpPr>
          <p:nvPr/>
        </p:nvSpPr>
        <p:spPr bwMode="auto">
          <a:xfrm>
            <a:off x="1500485" y="725392"/>
            <a:ext cx="6444875" cy="35542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Благоустройство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 озеленение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территорий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10"/>
          <p:cNvSpPr>
            <a:spLocks noChangeArrowheads="1"/>
          </p:cNvSpPr>
          <p:nvPr/>
        </p:nvSpPr>
        <p:spPr bwMode="auto">
          <a:xfrm>
            <a:off x="1500485" y="1617963"/>
            <a:ext cx="6464870" cy="35065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Косметический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ремонт </a:t>
            </a:r>
          </a:p>
        </p:txBody>
      </p:sp>
      <p:sp>
        <p:nvSpPr>
          <p:cNvPr id="11" name="Скругленный прямоугольник 10"/>
          <p:cNvSpPr>
            <a:spLocks noChangeArrowheads="1"/>
          </p:cNvSpPr>
          <p:nvPr/>
        </p:nvSpPr>
        <p:spPr bwMode="auto">
          <a:xfrm>
            <a:off x="1515727" y="2068766"/>
            <a:ext cx="6445911" cy="367064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Приведение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 порядок воинских захоронений,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мемориалов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0"/>
          <p:cNvSpPr>
            <a:spLocks noChangeArrowheads="1"/>
          </p:cNvSpPr>
          <p:nvPr/>
        </p:nvSpPr>
        <p:spPr bwMode="auto">
          <a:xfrm>
            <a:off x="1517321" y="2520453"/>
            <a:ext cx="6445310" cy="336754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Кухонные работы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0"/>
          <p:cNvSpPr>
            <a:spLocks noChangeArrowheads="1"/>
          </p:cNvSpPr>
          <p:nvPr/>
        </p:nvSpPr>
        <p:spPr bwMode="auto">
          <a:xfrm>
            <a:off x="1545389" y="3363174"/>
            <a:ext cx="6412945" cy="35065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Сезонная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помощь при проведении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сельхозработ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0"/>
          <p:cNvSpPr>
            <a:spLocks noChangeArrowheads="1"/>
          </p:cNvSpPr>
          <p:nvPr/>
        </p:nvSpPr>
        <p:spPr bwMode="auto">
          <a:xfrm>
            <a:off x="1540195" y="3791487"/>
            <a:ext cx="6399562" cy="33402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 оздоровительных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лагерях, библиотеках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17" name="Скругленный прямоугольник 10"/>
          <p:cNvSpPr>
            <a:spLocks noChangeArrowheads="1"/>
          </p:cNvSpPr>
          <p:nvPr/>
        </p:nvSpPr>
        <p:spPr bwMode="auto">
          <a:xfrm>
            <a:off x="1527171" y="2934861"/>
            <a:ext cx="6414671" cy="35065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Оформление документов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18" name="Скругленный прямоугольник 10"/>
          <p:cNvSpPr>
            <a:spLocks noChangeArrowheads="1"/>
          </p:cNvSpPr>
          <p:nvPr/>
        </p:nvSpPr>
        <p:spPr bwMode="auto">
          <a:xfrm>
            <a:off x="1544981" y="4202639"/>
            <a:ext cx="6386996" cy="35065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Подсобные работы на предприятиях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  <p:sp>
        <p:nvSpPr>
          <p:cNvPr id="19" name="Скругленный прямоугольник 10"/>
          <p:cNvSpPr>
            <a:spLocks noChangeArrowheads="1"/>
          </p:cNvSpPr>
          <p:nvPr/>
        </p:nvSpPr>
        <p:spPr bwMode="auto">
          <a:xfrm>
            <a:off x="1558567" y="4635687"/>
            <a:ext cx="6386588" cy="350659"/>
          </a:xfrm>
          <a:prstGeom prst="roundRect">
            <a:avLst>
              <a:gd name="adj" fmla="val 16667"/>
            </a:avLst>
          </a:prstGeom>
          <a:solidFill>
            <a:srgbClr val="92D050">
              <a:alpha val="37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0147" tIns="40074" rIns="80147" bIns="40074"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Работа операторами ПК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20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12180</TotalTime>
  <Words>194</Words>
  <Application>Microsoft Office PowerPoint</Application>
  <PresentationFormat>Экран (16:9)</PresentationFormat>
  <Paragraphs>52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Times New Roman</vt:lpstr>
      <vt:lpstr>Тема Office</vt:lpstr>
      <vt:lpstr>2_Оформление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Суворов Михаил Валерьевич (GUPROF02 - SuvorovMV)</dc:creator>
  <cp:lastModifiedBy>Лукина Людмила Владимировна</cp:lastModifiedBy>
  <cp:revision>879</cp:revision>
  <cp:lastPrinted>2020-06-02T07:47:05Z</cp:lastPrinted>
  <dcterms:created xsi:type="dcterms:W3CDTF">2019-09-09T14:56:11Z</dcterms:created>
  <dcterms:modified xsi:type="dcterms:W3CDTF">2020-06-02T07:51:51Z</dcterms:modified>
</cp:coreProperties>
</file>