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339" r:id="rId3"/>
    <p:sldId id="354" r:id="rId4"/>
    <p:sldId id="276" r:id="rId5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D7"/>
    <a:srgbClr val="DDEAF6"/>
    <a:srgbClr val="D4E8C6"/>
    <a:srgbClr val="CEE1F2"/>
    <a:srgbClr val="FFFFFF"/>
    <a:srgbClr val="D3E4F3"/>
    <a:srgbClr val="9DC3E6"/>
    <a:srgbClr val="A9D18E"/>
    <a:srgbClr val="FFD96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76-4283-ACCA-A3C3C366CA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76-4283-ACCA-A3C3C366CA5A}"/>
              </c:ext>
            </c:extLst>
          </c:dPt>
          <c:cat>
            <c:strRef>
              <c:f>Лист1!$A$2:$A$3</c:f>
              <c:strCache>
                <c:ptCount val="2"/>
                <c:pt idx="0">
                  <c:v>ФБ 80%</c:v>
                </c:pt>
                <c:pt idx="1">
                  <c:v>ОБ 20%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4658.3</c:v>
                </c:pt>
                <c:pt idx="1">
                  <c:v>1162.7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A3-41FD-B6D0-DA77DA7C8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534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534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B89041E1-745A-4C03-A74C-F399652A8552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377317"/>
            <a:ext cx="2945659" cy="49534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377317"/>
            <a:ext cx="2945659" cy="49534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ADA795E-F810-4CA6-BA04-1A5F1EBC8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8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58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4D4-8F30-4FD4-9419-79299429172D}" type="datetime1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4343-31D2-4E10-9D50-4A1E171E9754}" type="datetime1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F7D7-AE93-4E1A-9197-48ABD3E6B570}" type="datetime1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84F-3E5D-4354-9D4F-1F8CCE13BB3B}" type="datetime1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8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AA34-2D01-4BC4-9245-F59ABAF37D7D}" type="datetime1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F6B0-DBB8-41D1-8429-41603BDB5C12}" type="datetime1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6BD7-8FB1-4C46-AEA0-E4F1171FA788}" type="datetime1">
              <a:rPr lang="ru-RU" smtClean="0"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6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439D-8DCB-4974-82D2-6AD4AD94BD0D}" type="datetime1">
              <a:rPr lang="ru-RU" smtClean="0"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D99D-6413-444B-A194-BAA6FBE58451}" type="datetime1">
              <a:rPr lang="ru-RU" smtClean="0"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9CBB-8027-40A4-A344-89F85D6E517F}" type="datetime1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9F68-C296-4BB9-809E-2D4DD91FDB59}" type="datetime1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0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F401-7816-4E1E-96C3-80B22AFAFA4C}" type="datetime1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6BDD-ECB7-4C86-83A2-DDBB799AE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instroy@tverreg.r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2021" y="167101"/>
            <a:ext cx="616519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en-US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СТРОИТЕЛЬСТВА ТВЕРСКОЙ ОБЛАСТИ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811057" y="2439710"/>
            <a:ext cx="8917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О ходе реализации проекта</a:t>
            </a: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«Строительство детской областной клинической больницы в городе Твери»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33207" y="6075228"/>
            <a:ext cx="6673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</p:txBody>
      </p:sp>
    </p:spTree>
    <p:extLst>
      <p:ext uri="{BB962C8B-B14F-4D97-AF65-F5344CB8AC3E}">
        <p14:creationId xmlns:p14="http://schemas.microsoft.com/office/powerpoint/2010/main" val="193999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846400" y="6501600"/>
            <a:ext cx="345600" cy="356400"/>
          </a:xfrm>
        </p:spPr>
        <p:txBody>
          <a:bodyPr vert="horz" lIns="91440" tIns="45720" rIns="91440" bIns="45720" rtlCol="0" anchor="ctr"/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06650" y="425576"/>
            <a:ext cx="10778700" cy="40011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 eaLnBrk="0" hangingPunct="0">
              <a:defRPr sz="20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endParaRPr lang="ru-RU" dirty="0"/>
          </a:p>
          <a:p>
            <a:r>
              <a:rPr lang="ru-RU" dirty="0"/>
              <a:t>реализация проекта «Строительство детской областной клинической больницы в городе Твери»</a:t>
            </a:r>
          </a:p>
          <a:p>
            <a:endParaRPr lang="ru-RU" altLang="ru-RU" dirty="0"/>
          </a:p>
        </p:txBody>
      </p:sp>
      <p:pic>
        <p:nvPicPr>
          <p:cNvPr id="2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412705" y="3509686"/>
            <a:ext cx="633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 В 2020-2022 гг. (млн руб.)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85774"/>
              </p:ext>
            </p:extLst>
          </p:nvPr>
        </p:nvGraphicFramePr>
        <p:xfrm>
          <a:off x="6577902" y="1187364"/>
          <a:ext cx="4786784" cy="2486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038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Государственный заказчик:</a:t>
                      </a:r>
                    </a:p>
                    <a:p>
                      <a:pPr algn="l" fontAlgn="ctr"/>
                      <a:r>
                        <a:rPr lang="ru-RU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ГКУ Тверской области «Дирекция по строительству ДОКБ»</a:t>
                      </a:r>
                    </a:p>
                    <a:p>
                      <a:pPr algn="l" fontAlgn="ctr"/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Исполнитель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«РТ-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СоцСтрой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(ГК «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fontAlgn="ctr"/>
                      <a:r>
                        <a:rPr lang="ru-RU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Государственный контракт на стадии согласования</a:t>
                      </a:r>
                    </a:p>
                  </a:txBody>
                  <a:tcPr marL="8783" marR="8783" marT="8783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99">
                <a:tc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3" marR="8783" marT="8783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41ACE6E0-2E11-44CB-A6DC-BC2BB365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820"/>
              </p:ext>
            </p:extLst>
          </p:nvPr>
        </p:nvGraphicFramePr>
        <p:xfrm>
          <a:off x="1201060" y="3993271"/>
          <a:ext cx="6487364" cy="235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507">
                  <a:extLst>
                    <a:ext uri="{9D8B030D-6E8A-4147-A177-3AD203B41FA5}">
                      <a16:colId xmlns:a16="http://schemas.microsoft.com/office/drawing/2014/main" val="2908721050"/>
                    </a:ext>
                  </a:extLst>
                </a:gridCol>
                <a:gridCol w="1301609">
                  <a:extLst>
                    <a:ext uri="{9D8B030D-6E8A-4147-A177-3AD203B41FA5}">
                      <a16:colId xmlns:a16="http://schemas.microsoft.com/office/drawing/2014/main" val="2200495887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778184396"/>
                    </a:ext>
                  </a:extLst>
                </a:gridCol>
                <a:gridCol w="1200539">
                  <a:extLst>
                    <a:ext uri="{9D8B030D-6E8A-4147-A177-3AD203B41FA5}">
                      <a16:colId xmlns:a16="http://schemas.microsoft.com/office/drawing/2014/main" val="761978641"/>
                    </a:ext>
                  </a:extLst>
                </a:gridCol>
                <a:gridCol w="1592424">
                  <a:extLst>
                    <a:ext uri="{9D8B030D-6E8A-4147-A177-3AD203B41FA5}">
                      <a16:colId xmlns:a16="http://schemas.microsoft.com/office/drawing/2014/main" val="147801892"/>
                    </a:ext>
                  </a:extLst>
                </a:gridCol>
              </a:tblGrid>
              <a:tr h="10577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ФБ, млн руб.</a:t>
                      </a:r>
                      <a:endParaRPr lang="ru-RU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ОБ, млн руб.</a:t>
                      </a: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млн</a:t>
                      </a:r>
                      <a:r>
                        <a:rPr lang="ru-RU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 доп. финансирование (предварит. расчет) млн руб.</a:t>
                      </a:r>
                    </a:p>
                  </a:txBody>
                  <a:tcPr marL="64124" marR="64124" marT="32062" marB="32062"/>
                </a:tc>
                <a:extLst>
                  <a:ext uri="{0D108BD9-81ED-4DB2-BD59-A6C34878D82A}">
                    <a16:rowId xmlns:a16="http://schemas.microsoft.com/office/drawing/2014/main" val="1031263300"/>
                  </a:ext>
                </a:extLst>
              </a:tr>
              <a:tr h="320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2 222,4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423,3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2645,7</a:t>
                      </a:r>
                    </a:p>
                  </a:txBody>
                  <a:tcPr marL="64124" marR="64124" marT="32062" marB="32062"/>
                </a:tc>
                <a:tc rowSpan="4">
                  <a:txBody>
                    <a:bodyPr/>
                    <a:lstStyle/>
                    <a:p>
                      <a:pPr algn="ctr"/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1 748,5</a:t>
                      </a:r>
                    </a:p>
                  </a:txBody>
                  <a:tcPr marL="80436" marR="80436" marT="40218" marB="40218"/>
                </a:tc>
                <a:extLst>
                  <a:ext uri="{0D108BD9-81ED-4DB2-BD59-A6C34878D82A}">
                    <a16:rowId xmlns:a16="http://schemas.microsoft.com/office/drawing/2014/main" val="329742233"/>
                  </a:ext>
                </a:extLst>
              </a:tr>
              <a:tr h="320621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2 216,5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422,2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2638,7</a:t>
                      </a:r>
                    </a:p>
                  </a:txBody>
                  <a:tcPr marL="64124" marR="64124" marT="32062" marB="32062"/>
                </a:tc>
                <a:tc vMerge="1">
                  <a:txBody>
                    <a:bodyPr/>
                    <a:lstStyle/>
                    <a:p>
                      <a:pPr algn="ctr"/>
                      <a:endParaRPr lang="ru-RU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71313"/>
                  </a:ext>
                </a:extLst>
              </a:tr>
              <a:tr h="320621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219,4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317,2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536,6</a:t>
                      </a:r>
                    </a:p>
                  </a:txBody>
                  <a:tcPr marL="64124" marR="64124" marT="32062" marB="32062"/>
                </a:tc>
                <a:tc vMerge="1"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8612"/>
                  </a:ext>
                </a:extLst>
              </a:tr>
              <a:tr h="320621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4 658,3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1 162,7</a:t>
                      </a:r>
                    </a:p>
                  </a:txBody>
                  <a:tcPr marL="64124" marR="64124" marT="32062" marB="320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5 821,0 </a:t>
                      </a:r>
                    </a:p>
                  </a:txBody>
                  <a:tcPr marL="64124" marR="64124" marT="32062" marB="32062"/>
                </a:tc>
                <a:tc vMerge="1">
                  <a:txBody>
                    <a:bodyPr/>
                    <a:lstStyle/>
                    <a:p>
                      <a:pPr algn="ctr"/>
                      <a:endParaRPr lang="ru-RU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32242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CAE733-9769-4688-91FD-6DC6DC0B6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17" y="1229935"/>
            <a:ext cx="4020577" cy="2137901"/>
          </a:xfrm>
          <a:prstGeom prst="rect">
            <a:avLst/>
          </a:prstGeom>
        </p:spPr>
      </p:pic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1242B6EF-1223-47DE-B4D3-9899D99AC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775221"/>
              </p:ext>
            </p:extLst>
          </p:nvPr>
        </p:nvGraphicFramePr>
        <p:xfrm>
          <a:off x="7520667" y="3993271"/>
          <a:ext cx="3915030" cy="261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B892150-D64E-41C4-A29D-177A6AB2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74322"/>
              </p:ext>
            </p:extLst>
          </p:nvPr>
        </p:nvGraphicFramePr>
        <p:xfrm>
          <a:off x="9160941" y="4942650"/>
          <a:ext cx="924774" cy="622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5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5 821,0</a:t>
                      </a:r>
                    </a:p>
                  </a:txBody>
                  <a:tcPr marL="8783" marR="8783" marT="8783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81">
                <a:tc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3" marR="8783" marT="8783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94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838160" y="6492875"/>
            <a:ext cx="353840" cy="365125"/>
          </a:xfrm>
        </p:spPr>
        <p:txBody>
          <a:bodyPr vert="horz" lIns="91440" tIns="45720" rIns="91440" bIns="45720" rtlCol="0" anchor="ctr"/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7CEE2A18-129B-447C-9287-B1A73D01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71" y="21327"/>
            <a:ext cx="1075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РАЗНОГЛАСИЙ </a:t>
            </a:r>
          </a:p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 УСЛОВИЯМ ГОСУДАРСТВЕННОГО КОНТРАКТА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9323E23-A0CE-44CB-B19B-5FBAFC1F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20196"/>
              </p:ext>
            </p:extLst>
          </p:nvPr>
        </p:nvGraphicFramePr>
        <p:xfrm>
          <a:off x="981115" y="1032091"/>
          <a:ext cx="10679842" cy="535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520">
                  <a:extLst>
                    <a:ext uri="{9D8B030D-6E8A-4147-A177-3AD203B41FA5}">
                      <a16:colId xmlns:a16="http://schemas.microsoft.com/office/drawing/2014/main" val="2123297283"/>
                    </a:ext>
                  </a:extLst>
                </a:gridCol>
                <a:gridCol w="1913641">
                  <a:extLst>
                    <a:ext uri="{9D8B030D-6E8A-4147-A177-3AD203B41FA5}">
                      <a16:colId xmlns:a16="http://schemas.microsoft.com/office/drawing/2014/main" val="3495868610"/>
                    </a:ext>
                  </a:extLst>
                </a:gridCol>
                <a:gridCol w="2300140">
                  <a:extLst>
                    <a:ext uri="{9D8B030D-6E8A-4147-A177-3AD203B41FA5}">
                      <a16:colId xmlns:a16="http://schemas.microsoft.com/office/drawing/2014/main" val="3604675027"/>
                    </a:ext>
                  </a:extLst>
                </a:gridCol>
                <a:gridCol w="3214541">
                  <a:extLst>
                    <a:ext uri="{9D8B030D-6E8A-4147-A177-3AD203B41FA5}">
                      <a16:colId xmlns:a16="http://schemas.microsoft.com/office/drawing/2014/main" val="105126873"/>
                    </a:ext>
                  </a:extLst>
                </a:gridCol>
              </a:tblGrid>
              <a:tr h="1050709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Предложение ООО «РТ-СоцСтрой»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Предложение Дирекции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Пояснение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8214"/>
                  </a:ext>
                </a:extLst>
              </a:tr>
              <a:tr h="80986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Гарантия на выполненные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соответствии с нормативами от 2 до 5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39124"/>
                  </a:ext>
                </a:extLst>
              </a:tr>
              <a:tr h="115694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Согласование с Дирекцией субподрядных организаций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 согласования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Проводить согласование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Позиция ООО «РТ-СоцСтрой» - выбор субподрядчиков на свое усмотрение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49915"/>
                  </a:ext>
                </a:extLst>
              </a:tr>
              <a:tr h="115694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Обеспечение исполнения контракта (30% от цены контракта)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 обеспечения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 обеспечения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случае принятия 30% сумма дополнительных затрат составит 30 млн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37224"/>
                  </a:ext>
                </a:extLst>
              </a:tr>
              <a:tr h="118009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Обеспечение гарантийных обязательств (от 1% до 10% цены контракта)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случае принятия 2% сумма затрат «РТ-СоцСтрой» составит 10 млн руб. за 5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3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75720" y="21327"/>
            <a:ext cx="814226" cy="1010763"/>
          </a:xfrm>
          <a:prstGeom prst="rect">
            <a:avLst/>
          </a:prstGeom>
          <a:noFill/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89947" y="4110773"/>
            <a:ext cx="5999739" cy="20116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строительства Тверской области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 : г. Тверь, ул. Святого Благоверного Князя Михаила Тверского, д.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59-20-87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minstroy@tverreg.ru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Исполняющий обязанности Министра строительства Тверской области – Биленко Денис Станиславович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4275959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292</Words>
  <Application>Microsoft Office PowerPoint</Application>
  <PresentationFormat>Широкоэкранный</PresentationFormat>
  <Paragraphs>70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Ецык И.А.</dc:creator>
  <cp:lastModifiedBy>User</cp:lastModifiedBy>
  <cp:revision>558</cp:revision>
  <cp:lastPrinted>2020-05-15T07:26:25Z</cp:lastPrinted>
  <dcterms:created xsi:type="dcterms:W3CDTF">2019-06-20T12:36:52Z</dcterms:created>
  <dcterms:modified xsi:type="dcterms:W3CDTF">2020-05-21T11:43:43Z</dcterms:modified>
</cp:coreProperties>
</file>