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37" r:id="rId2"/>
    <p:sldId id="338" r:id="rId3"/>
  </p:sldIdLst>
  <p:sldSz cx="14603413" cy="10321925"/>
  <p:notesSz cx="14357350" cy="992981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1pPr>
    <a:lvl2pPr marL="679681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2pPr>
    <a:lvl3pPr marL="1359364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3pPr>
    <a:lvl4pPr marL="2039045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4pPr>
    <a:lvl5pPr marL="2718726" algn="ctr" rtl="0" eaLnBrk="0" fontAlgn="base" hangingPunct="0">
      <a:spcBef>
        <a:spcPct val="0"/>
      </a:spcBef>
      <a:spcAft>
        <a:spcPct val="0"/>
      </a:spcAft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5pPr>
    <a:lvl6pPr marL="3398407" algn="l" defTabSz="1359364" rtl="0" eaLnBrk="1" latinLnBrk="0" hangingPunct="1"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6pPr>
    <a:lvl7pPr marL="4078089" algn="l" defTabSz="1359364" rtl="0" eaLnBrk="1" latinLnBrk="0" hangingPunct="1"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7pPr>
    <a:lvl8pPr marL="4757771" algn="l" defTabSz="1359364" rtl="0" eaLnBrk="1" latinLnBrk="0" hangingPunct="1"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8pPr>
    <a:lvl9pPr marL="5437452" algn="l" defTabSz="1359364" rtl="0" eaLnBrk="1" latinLnBrk="0" hangingPunct="1">
      <a:defRPr sz="1200" kern="1200">
        <a:solidFill>
          <a:schemeClr val="accent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1">
          <p15:clr>
            <a:srgbClr val="A4A3A4"/>
          </p15:clr>
        </p15:guide>
        <p15:guide id="2" pos="46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452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3300"/>
    <a:srgbClr val="FF33CC"/>
    <a:srgbClr val="669900"/>
    <a:srgbClr val="FBBBCF"/>
    <a:srgbClr val="0000CC"/>
    <a:srgbClr val="EBF8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65" autoAdjust="0"/>
    <p:restoredTop sz="96395" autoAdjust="0"/>
  </p:normalViewPr>
  <p:slideViewPr>
    <p:cSldViewPr snapToGrid="0">
      <p:cViewPr varScale="1">
        <p:scale>
          <a:sx n="61" d="100"/>
          <a:sy n="61" d="100"/>
        </p:scale>
        <p:origin x="90" y="366"/>
      </p:cViewPr>
      <p:guideLst>
        <p:guide orient="horz" pos="3251"/>
        <p:guide pos="460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678" y="-60"/>
      </p:cViewPr>
      <p:guideLst>
        <p:guide orient="horz" pos="3128"/>
        <p:guide pos="45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79" y="126"/>
            <a:ext cx="6222367" cy="496322"/>
          </a:xfrm>
          <a:prstGeom prst="rect">
            <a:avLst/>
          </a:prstGeom>
        </p:spPr>
        <p:txBody>
          <a:bodyPr vert="horz" lIns="90537" tIns="45290" rIns="90537" bIns="45290" rtlCol="0"/>
          <a:lstStyle>
            <a:lvl1pPr algn="l">
              <a:defRPr sz="1200"/>
            </a:lvl1pPr>
          </a:lstStyle>
          <a:p>
            <a:r>
              <a:rPr lang="ru-RU" smtClean="0"/>
              <a:t>по состоянию на 23 мая 2016 г. 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8132970" y="126"/>
            <a:ext cx="6222367" cy="496322"/>
          </a:xfrm>
          <a:prstGeom prst="rect">
            <a:avLst/>
          </a:prstGeom>
        </p:spPr>
        <p:txBody>
          <a:bodyPr vert="horz" lIns="90537" tIns="45290" rIns="90537" bIns="45290" rtlCol="0"/>
          <a:lstStyle>
            <a:lvl1pPr algn="r">
              <a:defRPr sz="1200"/>
            </a:lvl1pPr>
          </a:lstStyle>
          <a:p>
            <a:fld id="{BCA55C9B-26F9-40FC-9549-77EBD6052E44}" type="datetime1">
              <a:rPr lang="ru-RU" smtClean="0"/>
              <a:pPr/>
              <a:t>15.05.2020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279" y="9431410"/>
            <a:ext cx="6222367" cy="496322"/>
          </a:xfrm>
          <a:prstGeom prst="rect">
            <a:avLst/>
          </a:prstGeom>
        </p:spPr>
        <p:txBody>
          <a:bodyPr vert="horz" lIns="90537" tIns="45290" rIns="90537" bIns="4529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8132970" y="9431410"/>
            <a:ext cx="6222367" cy="496322"/>
          </a:xfrm>
          <a:prstGeom prst="rect">
            <a:avLst/>
          </a:prstGeom>
        </p:spPr>
        <p:txBody>
          <a:bodyPr vert="horz" lIns="90537" tIns="45290" rIns="90537" bIns="45290" rtlCol="0" anchor="b"/>
          <a:lstStyle>
            <a:lvl1pPr algn="r">
              <a:defRPr sz="1200"/>
            </a:lvl1pPr>
          </a:lstStyle>
          <a:p>
            <a:fld id="{ACFFF21A-BE65-4A7D-BFE8-6E30EF062DA6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55" y="115"/>
            <a:ext cx="6171848" cy="4743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77" tIns="45620" rIns="91077" bIns="45620" numCol="1" anchor="t" anchorCtr="0" compatLnSpc="1">
            <a:prstTxWarp prst="textNoShape">
              <a:avLst/>
            </a:prstTxWarp>
          </a:bodyPr>
          <a:lstStyle>
            <a:lvl1pPr algn="l" defTabSz="917252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ru-RU" smtClean="0"/>
              <a:t>по состоянию на 23 мая 2016 г. </a:t>
            </a:r>
            <a:endParaRPr lang="ru-RU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8151113" y="115"/>
            <a:ext cx="6176443" cy="47436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77" tIns="45620" rIns="91077" bIns="45620" numCol="1" anchor="t" anchorCtr="0" compatLnSpc="1">
            <a:prstTxWarp prst="textNoShape">
              <a:avLst/>
            </a:prstTxWarp>
          </a:bodyPr>
          <a:lstStyle>
            <a:lvl1pPr algn="r" defTabSz="917252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79A3A29-C0E6-4F2A-B32F-AF569055FFEE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27563" y="741363"/>
            <a:ext cx="5230812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873665" y="4708698"/>
            <a:ext cx="10584900" cy="449767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77" tIns="45620" rIns="91077" bIns="456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55" y="9415066"/>
            <a:ext cx="6171848" cy="5303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77" tIns="45620" rIns="91077" bIns="45620" numCol="1" anchor="b" anchorCtr="0" compatLnSpc="1">
            <a:prstTxWarp prst="textNoShape">
              <a:avLst/>
            </a:prstTxWarp>
          </a:bodyPr>
          <a:lstStyle>
            <a:lvl1pPr algn="l" defTabSz="917252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151113" y="9415066"/>
            <a:ext cx="6176443" cy="53036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077" tIns="45620" rIns="91077" bIns="45620" numCol="1" anchor="b" anchorCtr="0" compatLnSpc="1">
            <a:prstTxWarp prst="textNoShape">
              <a:avLst/>
            </a:prstTxWarp>
          </a:bodyPr>
          <a:lstStyle>
            <a:lvl1pPr algn="r" defTabSz="917252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E2F4D7B-5F72-4B2F-B362-706AC4317D20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679681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359364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2039045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718726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3398407" algn="l" defTabSz="1359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078089" algn="l" defTabSz="1359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57771" algn="l" defTabSz="1359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37452" algn="l" defTabSz="13593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08488" y="212725"/>
            <a:ext cx="5232400" cy="3698875"/>
          </a:xfrm>
          <a:ln/>
        </p:spPr>
      </p:sp>
      <p:sp>
        <p:nvSpPr>
          <p:cNvPr id="4100" name="Заметки 1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2" name="Верхний колонтитул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по состоянию на 23 мая 2016 г. 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355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408488" y="212725"/>
            <a:ext cx="5232400" cy="3698875"/>
          </a:xfrm>
          <a:ln/>
        </p:spPr>
      </p:sp>
      <p:sp>
        <p:nvSpPr>
          <p:cNvPr id="4100" name="Заметки 1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ru-RU" altLang="ru-RU" dirty="0" smtClean="0"/>
          </a:p>
        </p:txBody>
      </p:sp>
      <p:sp>
        <p:nvSpPr>
          <p:cNvPr id="2" name="Верхний колонтитул 1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defTabSz="917654">
              <a:defRPr/>
            </a:pPr>
            <a:r>
              <a:rPr lang="ru-RU">
                <a:solidFill>
                  <a:srgbClr val="000000"/>
                </a:solidFill>
              </a:rPr>
              <a:t>по состоянию на 23 мая 2016 г. </a:t>
            </a:r>
          </a:p>
        </p:txBody>
      </p:sp>
    </p:spTree>
    <p:extLst>
      <p:ext uri="{BB962C8B-B14F-4D97-AF65-F5344CB8AC3E}">
        <p14:creationId xmlns:p14="http://schemas.microsoft.com/office/powerpoint/2010/main" val="251254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95258" y="3206491"/>
            <a:ext cx="12412902" cy="221252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90514" y="5849091"/>
            <a:ext cx="10222389" cy="2637825"/>
          </a:xfrm>
        </p:spPr>
        <p:txBody>
          <a:bodyPr/>
          <a:lstStyle>
            <a:lvl1pPr marL="0" indent="0" algn="ctr">
              <a:buNone/>
              <a:defRPr/>
            </a:lvl1pPr>
            <a:lvl2pPr marL="679681" indent="0" algn="ctr">
              <a:buNone/>
              <a:defRPr/>
            </a:lvl2pPr>
            <a:lvl3pPr marL="1359364" indent="0" algn="ctr">
              <a:buNone/>
              <a:defRPr/>
            </a:lvl3pPr>
            <a:lvl4pPr marL="2039045" indent="0" algn="ctr">
              <a:buNone/>
              <a:defRPr/>
            </a:lvl4pPr>
            <a:lvl5pPr marL="2718726" indent="0" algn="ctr">
              <a:buNone/>
              <a:defRPr/>
            </a:lvl5pPr>
            <a:lvl6pPr marL="3398407" indent="0" algn="ctr">
              <a:buNone/>
              <a:defRPr/>
            </a:lvl6pPr>
            <a:lvl7pPr marL="4078089" indent="0" algn="ctr">
              <a:buNone/>
              <a:defRPr/>
            </a:lvl7pPr>
            <a:lvl8pPr marL="4757771" indent="0" algn="ctr">
              <a:buNone/>
              <a:defRPr/>
            </a:lvl8pPr>
            <a:lvl9pPr marL="5437452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A4E0C7-3625-4E72-93EF-B29F1255BBF3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38630-A395-49D1-AF21-BAAAD269C03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2CED2-3181-49BD-817F-8F8C88C02CE8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32CE4A-A1C1-4705-9E35-0962F840D56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0404934" y="917504"/>
            <a:ext cx="3103225" cy="825754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95257" y="917504"/>
            <a:ext cx="9085007" cy="825754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80816-3015-4DE8-9DBC-2D23E82F7DFF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59AD1-470D-44AE-985C-2F0278652C02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4DCF2-79C7-4C41-B1B5-43346D378222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E9107-C642-4B26-B8F3-E9C22CF321B8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765" y="6632796"/>
            <a:ext cx="12412902" cy="2050049"/>
          </a:xfrm>
        </p:spPr>
        <p:txBody>
          <a:bodyPr anchor="t"/>
          <a:lstStyle>
            <a:lvl1pPr algn="l">
              <a:defRPr sz="59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53765" y="4374874"/>
            <a:ext cx="12412902" cy="2257921"/>
          </a:xfrm>
        </p:spPr>
        <p:txBody>
          <a:bodyPr anchor="b"/>
          <a:lstStyle>
            <a:lvl1pPr marL="0" indent="0">
              <a:buNone/>
              <a:defRPr sz="3000"/>
            </a:lvl1pPr>
            <a:lvl2pPr marL="679681" indent="0">
              <a:buNone/>
              <a:defRPr sz="2700"/>
            </a:lvl2pPr>
            <a:lvl3pPr marL="1359364" indent="0">
              <a:buNone/>
              <a:defRPr sz="2400"/>
            </a:lvl3pPr>
            <a:lvl4pPr marL="2039045" indent="0">
              <a:buNone/>
              <a:defRPr sz="2200"/>
            </a:lvl4pPr>
            <a:lvl5pPr marL="2718726" indent="0">
              <a:buNone/>
              <a:defRPr sz="2200"/>
            </a:lvl5pPr>
            <a:lvl6pPr marL="3398407" indent="0">
              <a:buNone/>
              <a:defRPr sz="2200"/>
            </a:lvl6pPr>
            <a:lvl7pPr marL="4078089" indent="0">
              <a:buNone/>
              <a:defRPr sz="2200"/>
            </a:lvl7pPr>
            <a:lvl8pPr marL="4757771" indent="0">
              <a:buNone/>
              <a:defRPr sz="2200"/>
            </a:lvl8pPr>
            <a:lvl9pPr marL="5437452" indent="0">
              <a:buNone/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144F2-8224-4BEF-A18A-40054D2DCAD0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BAD4C-21DE-4B96-8571-BAD4C83A6B1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95256" y="2981889"/>
            <a:ext cx="6094116" cy="6193155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414041" y="2981889"/>
            <a:ext cx="6094116" cy="6193155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0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2414B-F2E7-4132-AFF4-D722337887DD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A001E-068A-4789-A112-8A8F5A5CB269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172" y="413356"/>
            <a:ext cx="13143072" cy="1720321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30173" y="2310490"/>
            <a:ext cx="6452181" cy="962901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681" indent="0">
              <a:buNone/>
              <a:defRPr sz="3000" b="1"/>
            </a:lvl2pPr>
            <a:lvl3pPr marL="1359364" indent="0">
              <a:buNone/>
              <a:defRPr sz="2700" b="1"/>
            </a:lvl3pPr>
            <a:lvl4pPr marL="2039045" indent="0">
              <a:buNone/>
              <a:defRPr sz="2400" b="1"/>
            </a:lvl4pPr>
            <a:lvl5pPr marL="2718726" indent="0">
              <a:buNone/>
              <a:defRPr sz="2400" b="1"/>
            </a:lvl5pPr>
            <a:lvl6pPr marL="3398407" indent="0">
              <a:buNone/>
              <a:defRPr sz="2400" b="1"/>
            </a:lvl6pPr>
            <a:lvl7pPr marL="4078089" indent="0">
              <a:buNone/>
              <a:defRPr sz="2400" b="1"/>
            </a:lvl7pPr>
            <a:lvl8pPr marL="4757771" indent="0">
              <a:buNone/>
              <a:defRPr sz="2400" b="1"/>
            </a:lvl8pPr>
            <a:lvl9pPr marL="5437452" indent="0">
              <a:buNone/>
              <a:defRPr sz="24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30173" y="3273391"/>
            <a:ext cx="6452181" cy="594705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7418723" y="2310490"/>
            <a:ext cx="6454521" cy="962901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79681" indent="0">
              <a:buNone/>
              <a:defRPr sz="3000" b="1"/>
            </a:lvl2pPr>
            <a:lvl3pPr marL="1359364" indent="0">
              <a:buNone/>
              <a:defRPr sz="2700" b="1"/>
            </a:lvl3pPr>
            <a:lvl4pPr marL="2039045" indent="0">
              <a:buNone/>
              <a:defRPr sz="2400" b="1"/>
            </a:lvl4pPr>
            <a:lvl5pPr marL="2718726" indent="0">
              <a:buNone/>
              <a:defRPr sz="2400" b="1"/>
            </a:lvl5pPr>
            <a:lvl6pPr marL="3398407" indent="0">
              <a:buNone/>
              <a:defRPr sz="2400" b="1"/>
            </a:lvl6pPr>
            <a:lvl7pPr marL="4078089" indent="0">
              <a:buNone/>
              <a:defRPr sz="2400" b="1"/>
            </a:lvl7pPr>
            <a:lvl8pPr marL="4757771" indent="0">
              <a:buNone/>
              <a:defRPr sz="2400" b="1"/>
            </a:lvl8pPr>
            <a:lvl9pPr marL="5437452" indent="0">
              <a:buNone/>
              <a:defRPr sz="24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7418723" y="3273391"/>
            <a:ext cx="6454521" cy="5947054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3FEA1E-DD29-4A31-9556-AECF2DB98DA8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D72F7-FE7E-4A06-8C99-1D975E259776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90BE7-6135-4E9D-8272-CF1DAED9EAD6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E521C-103A-4E71-8691-902783B3F041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2B949-49FB-428B-A548-BF6C6E14F1E1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CC10E-C9DC-4C36-A8F4-774D1269B9C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0173" y="410966"/>
            <a:ext cx="4804617" cy="1748992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0309" y="410966"/>
            <a:ext cx="8162934" cy="8809477"/>
          </a:xfrm>
        </p:spPr>
        <p:txBody>
          <a:bodyPr/>
          <a:lstStyle>
            <a:lvl1pPr>
              <a:defRPr sz="4700"/>
            </a:lvl1pPr>
            <a:lvl2pPr>
              <a:defRPr sz="41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730173" y="2159959"/>
            <a:ext cx="4804617" cy="7060484"/>
          </a:xfrm>
        </p:spPr>
        <p:txBody>
          <a:bodyPr/>
          <a:lstStyle>
            <a:lvl1pPr marL="0" indent="0">
              <a:buNone/>
              <a:defRPr sz="2200"/>
            </a:lvl1pPr>
            <a:lvl2pPr marL="679681" indent="0">
              <a:buNone/>
              <a:defRPr sz="1800"/>
            </a:lvl2pPr>
            <a:lvl3pPr marL="1359364" indent="0">
              <a:buNone/>
              <a:defRPr sz="1400"/>
            </a:lvl3pPr>
            <a:lvl4pPr marL="2039045" indent="0">
              <a:buNone/>
              <a:defRPr sz="1300"/>
            </a:lvl4pPr>
            <a:lvl5pPr marL="2718726" indent="0">
              <a:buNone/>
              <a:defRPr sz="1300"/>
            </a:lvl5pPr>
            <a:lvl6pPr marL="3398407" indent="0">
              <a:buNone/>
              <a:defRPr sz="1300"/>
            </a:lvl6pPr>
            <a:lvl7pPr marL="4078089" indent="0">
              <a:buNone/>
              <a:defRPr sz="1300"/>
            </a:lvl7pPr>
            <a:lvl8pPr marL="4757771" indent="0">
              <a:buNone/>
              <a:defRPr sz="1300"/>
            </a:lvl8pPr>
            <a:lvl9pPr marL="5437452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DB354-E60F-4933-B169-4F6686EDBA0F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5675E-FC77-4AFE-9205-58DD9D45DB9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2176" y="7225350"/>
            <a:ext cx="8762048" cy="852993"/>
          </a:xfrm>
        </p:spPr>
        <p:txBody>
          <a:bodyPr anchor="b"/>
          <a:lstStyle>
            <a:lvl1pPr algn="l">
              <a:defRPr sz="3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862176" y="922283"/>
            <a:ext cx="8762048" cy="6193155"/>
          </a:xfrm>
        </p:spPr>
        <p:txBody>
          <a:bodyPr/>
          <a:lstStyle>
            <a:lvl1pPr marL="0" indent="0">
              <a:buNone/>
              <a:defRPr sz="4700"/>
            </a:lvl1pPr>
            <a:lvl2pPr marL="679681" indent="0">
              <a:buNone/>
              <a:defRPr sz="4100"/>
            </a:lvl2pPr>
            <a:lvl3pPr marL="1359364" indent="0">
              <a:buNone/>
              <a:defRPr sz="3600"/>
            </a:lvl3pPr>
            <a:lvl4pPr marL="2039045" indent="0">
              <a:buNone/>
              <a:defRPr sz="3000"/>
            </a:lvl4pPr>
            <a:lvl5pPr marL="2718726" indent="0">
              <a:buNone/>
              <a:defRPr sz="3000"/>
            </a:lvl5pPr>
            <a:lvl6pPr marL="3398407" indent="0">
              <a:buNone/>
              <a:defRPr sz="3000"/>
            </a:lvl6pPr>
            <a:lvl7pPr marL="4078089" indent="0">
              <a:buNone/>
              <a:defRPr sz="3000"/>
            </a:lvl7pPr>
            <a:lvl8pPr marL="4757771" indent="0">
              <a:buNone/>
              <a:defRPr sz="3000"/>
            </a:lvl8pPr>
            <a:lvl9pPr marL="5437452" indent="0">
              <a:buNone/>
              <a:defRPr sz="3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862176" y="8078343"/>
            <a:ext cx="8762048" cy="1211392"/>
          </a:xfrm>
        </p:spPr>
        <p:txBody>
          <a:bodyPr/>
          <a:lstStyle>
            <a:lvl1pPr marL="0" indent="0">
              <a:buNone/>
              <a:defRPr sz="2200"/>
            </a:lvl1pPr>
            <a:lvl2pPr marL="679681" indent="0">
              <a:buNone/>
              <a:defRPr sz="1800"/>
            </a:lvl2pPr>
            <a:lvl3pPr marL="1359364" indent="0">
              <a:buNone/>
              <a:defRPr sz="1400"/>
            </a:lvl3pPr>
            <a:lvl4pPr marL="2039045" indent="0">
              <a:buNone/>
              <a:defRPr sz="1300"/>
            </a:lvl4pPr>
            <a:lvl5pPr marL="2718726" indent="0">
              <a:buNone/>
              <a:defRPr sz="1300"/>
            </a:lvl5pPr>
            <a:lvl6pPr marL="3398407" indent="0">
              <a:buNone/>
              <a:defRPr sz="1300"/>
            </a:lvl6pPr>
            <a:lvl7pPr marL="4078089" indent="0">
              <a:buNone/>
              <a:defRPr sz="1300"/>
            </a:lvl7pPr>
            <a:lvl8pPr marL="4757771" indent="0">
              <a:buNone/>
              <a:defRPr sz="1300"/>
            </a:lvl8pPr>
            <a:lvl9pPr marL="5437452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FD6BED-0439-4E48-BB31-3C97F57AC0BD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64133-0910-4E73-B2F1-9BEF812B387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95258" y="917505"/>
            <a:ext cx="12412902" cy="1720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2373" tIns="71188" rIns="142373" bIns="711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5258" y="2981889"/>
            <a:ext cx="12412902" cy="6193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42373" tIns="71188" rIns="142373" bIns="711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Щелчок правит 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256" y="9404421"/>
            <a:ext cx="3042378" cy="6881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42373" tIns="71188" rIns="142373" bIns="71188" numCol="1" anchor="t" anchorCtr="0" compatLnSpc="1">
            <a:prstTxWarp prst="textNoShape">
              <a:avLst/>
            </a:prstTxWarp>
          </a:bodyPr>
          <a:lstStyle>
            <a:lvl1pPr algn="l">
              <a:defRPr sz="2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827CA28-726C-4A34-928F-C2923D768679}" type="datetime1">
              <a:rPr lang="ru-RU" smtClean="0"/>
              <a:pPr>
                <a:defRPr/>
              </a:pPr>
              <a:t>15.05.2020</a:t>
            </a:fld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89501" y="9404421"/>
            <a:ext cx="4624414" cy="6881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42373" tIns="71188" rIns="142373" bIns="71188" numCol="1" anchor="t" anchorCtr="0" compatLnSpc="1">
            <a:prstTxWarp prst="textNoShape">
              <a:avLst/>
            </a:prstTxWarp>
          </a:bodyPr>
          <a:lstStyle>
            <a:lvl1pPr>
              <a:defRPr sz="2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65779" y="9404421"/>
            <a:ext cx="3042378" cy="68812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142373" tIns="71188" rIns="142373" bIns="71188" numCol="1" anchor="t" anchorCtr="0" compatLnSpc="1">
            <a:prstTxWarp prst="textNoShape">
              <a:avLst/>
            </a:prstTxWarp>
          </a:bodyPr>
          <a:lstStyle>
            <a:lvl1pPr algn="r">
              <a:defRPr sz="2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1531BF8-BBE5-4D29-9FAC-C98A1B76599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2pPr>
      <a:lvl3pPr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3pPr>
      <a:lvl4pPr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4pPr>
      <a:lvl5pPr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5pPr>
      <a:lvl6pPr marL="679681"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6pPr>
      <a:lvl7pPr marL="1359364"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7pPr>
      <a:lvl8pPr marL="2039045"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8pPr>
      <a:lvl9pPr marL="2718726" algn="ctr" defTabSz="1425443" rtl="0" eaLnBrk="0" fontAlgn="base" hangingPunct="0">
        <a:spcBef>
          <a:spcPct val="0"/>
        </a:spcBef>
        <a:spcAft>
          <a:spcPct val="0"/>
        </a:spcAft>
        <a:defRPr sz="6800">
          <a:solidFill>
            <a:schemeClr val="tx2"/>
          </a:solidFill>
          <a:latin typeface="Times New Roman" pitchFamily="18" charset="0"/>
        </a:defRPr>
      </a:lvl9pPr>
    </p:titleStyle>
    <p:bodyStyle>
      <a:lvl1pPr marL="533361" indent="-533361" algn="l" defTabSz="1425443" rtl="0" eaLnBrk="0" fontAlgn="base" hangingPunct="0">
        <a:spcBef>
          <a:spcPct val="20000"/>
        </a:spcBef>
        <a:spcAft>
          <a:spcPct val="0"/>
        </a:spcAft>
        <a:buChar char="•"/>
        <a:defRPr sz="4900">
          <a:solidFill>
            <a:schemeClr val="tx1"/>
          </a:solidFill>
          <a:latin typeface="+mn-lt"/>
          <a:ea typeface="+mn-ea"/>
          <a:cs typeface="+mn-cs"/>
        </a:defRPr>
      </a:lvl1pPr>
      <a:lvl2pPr marL="1156403" indent="-443681" algn="l" defTabSz="1425443" rtl="0" eaLnBrk="0" fontAlgn="base" hangingPunct="0">
        <a:spcBef>
          <a:spcPct val="20000"/>
        </a:spcBef>
        <a:spcAft>
          <a:spcPct val="0"/>
        </a:spcAft>
        <a:buChar char="–"/>
        <a:defRPr sz="4300">
          <a:solidFill>
            <a:schemeClr val="tx1"/>
          </a:solidFill>
          <a:latin typeface="+mn-lt"/>
        </a:defRPr>
      </a:lvl2pPr>
      <a:lvl3pPr marL="1779444" indent="-354001" algn="l" defTabSz="1425443" rtl="0" eaLnBrk="0" fontAlgn="base" hangingPunct="0">
        <a:spcBef>
          <a:spcPct val="20000"/>
        </a:spcBef>
        <a:spcAft>
          <a:spcPct val="0"/>
        </a:spcAft>
        <a:buChar char="•"/>
        <a:defRPr sz="3700">
          <a:solidFill>
            <a:schemeClr val="tx1"/>
          </a:solidFill>
          <a:latin typeface="+mn-lt"/>
        </a:defRPr>
      </a:lvl3pPr>
      <a:lvl4pPr marL="2492165" indent="-356361" algn="l" defTabSz="1425443" rtl="0" eaLnBrk="0" fontAlgn="base" hangingPunct="0">
        <a:spcBef>
          <a:spcPct val="20000"/>
        </a:spcBef>
        <a:spcAft>
          <a:spcPct val="0"/>
        </a:spcAft>
        <a:buChar char="–"/>
        <a:defRPr sz="3100">
          <a:solidFill>
            <a:schemeClr val="tx1"/>
          </a:solidFill>
          <a:latin typeface="+mn-lt"/>
        </a:defRPr>
      </a:lvl4pPr>
      <a:lvl5pPr marL="3204888" indent="-356361" algn="l" defTabSz="1425443" rtl="0" eaLnBrk="0" fontAlgn="base" hangingPunct="0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5pPr>
      <a:lvl6pPr marL="3884569" indent="-356361" algn="l" defTabSz="1425443" rtl="0" eaLnBrk="0" fontAlgn="base" hangingPunct="0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6pPr>
      <a:lvl7pPr marL="4564250" indent="-356361" algn="l" defTabSz="1425443" rtl="0" eaLnBrk="0" fontAlgn="base" hangingPunct="0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7pPr>
      <a:lvl8pPr marL="5243932" indent="-356361" algn="l" defTabSz="1425443" rtl="0" eaLnBrk="0" fontAlgn="base" hangingPunct="0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8pPr>
      <a:lvl9pPr marL="5923613" indent="-356361" algn="l" defTabSz="1425443" rtl="0" eaLnBrk="0" fontAlgn="base" hangingPunct="0">
        <a:spcBef>
          <a:spcPct val="20000"/>
        </a:spcBef>
        <a:spcAft>
          <a:spcPct val="0"/>
        </a:spcAft>
        <a:buChar char="»"/>
        <a:defRPr sz="31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79681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59364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39045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18726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98407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078089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57771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37452" algn="l" defTabSz="1359364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2187"/>
          <p:cNvSpPr>
            <a:spLocks noChangeShapeType="1"/>
          </p:cNvSpPr>
          <p:nvPr/>
        </p:nvSpPr>
        <p:spPr bwMode="auto">
          <a:xfrm>
            <a:off x="2194760" y="563203"/>
            <a:ext cx="0" cy="9686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1" name="Line 12188"/>
          <p:cNvSpPr>
            <a:spLocks noChangeShapeType="1"/>
          </p:cNvSpPr>
          <p:nvPr/>
        </p:nvSpPr>
        <p:spPr bwMode="auto">
          <a:xfrm flipH="1">
            <a:off x="4328160" y="568323"/>
            <a:ext cx="0" cy="96815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2" name="Line 12189"/>
          <p:cNvSpPr>
            <a:spLocks noChangeShapeType="1"/>
          </p:cNvSpPr>
          <p:nvPr/>
        </p:nvSpPr>
        <p:spPr bwMode="auto">
          <a:xfrm flipH="1">
            <a:off x="6480441" y="563203"/>
            <a:ext cx="0" cy="96992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3" name="Line 12191"/>
          <p:cNvSpPr>
            <a:spLocks noChangeShapeType="1"/>
          </p:cNvSpPr>
          <p:nvPr/>
        </p:nvSpPr>
        <p:spPr bwMode="auto">
          <a:xfrm>
            <a:off x="10790574" y="565997"/>
            <a:ext cx="0" cy="9681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4" name="Line 12195"/>
          <p:cNvSpPr>
            <a:spLocks noChangeShapeType="1"/>
          </p:cNvSpPr>
          <p:nvPr/>
        </p:nvSpPr>
        <p:spPr bwMode="auto">
          <a:xfrm flipV="1">
            <a:off x="305949" y="823529"/>
            <a:ext cx="14226667" cy="78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8" name="Line 12201"/>
          <p:cNvSpPr>
            <a:spLocks noChangeShapeType="1"/>
          </p:cNvSpPr>
          <p:nvPr/>
        </p:nvSpPr>
        <p:spPr bwMode="auto">
          <a:xfrm flipV="1">
            <a:off x="69594" y="564125"/>
            <a:ext cx="144607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59" name="Rectangle 12202"/>
          <p:cNvSpPr>
            <a:spLocks noChangeArrowheads="1"/>
          </p:cNvSpPr>
          <p:nvPr/>
        </p:nvSpPr>
        <p:spPr bwMode="auto">
          <a:xfrm>
            <a:off x="2195513" y="511561"/>
            <a:ext cx="2133600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Вторник</a:t>
            </a:r>
          </a:p>
        </p:txBody>
      </p:sp>
      <p:sp>
        <p:nvSpPr>
          <p:cNvPr id="2060" name="Rectangle 12203"/>
          <p:cNvSpPr>
            <a:spLocks noChangeArrowheads="1"/>
          </p:cNvSpPr>
          <p:nvPr/>
        </p:nvSpPr>
        <p:spPr bwMode="auto">
          <a:xfrm>
            <a:off x="4333875" y="507083"/>
            <a:ext cx="2138363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Среда</a:t>
            </a:r>
          </a:p>
        </p:txBody>
      </p:sp>
      <p:sp>
        <p:nvSpPr>
          <p:cNvPr id="2063" name="Rectangle 12206"/>
          <p:cNvSpPr>
            <a:spLocks noChangeArrowheads="1"/>
          </p:cNvSpPr>
          <p:nvPr/>
        </p:nvSpPr>
        <p:spPr bwMode="auto">
          <a:xfrm>
            <a:off x="8648701" y="511564"/>
            <a:ext cx="2151744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Пятница</a:t>
            </a:r>
          </a:p>
        </p:txBody>
      </p:sp>
      <p:sp>
        <p:nvSpPr>
          <p:cNvPr id="2064" name="Rectangle 12207"/>
          <p:cNvSpPr>
            <a:spLocks noChangeArrowheads="1"/>
          </p:cNvSpPr>
          <p:nvPr/>
        </p:nvSpPr>
        <p:spPr bwMode="auto">
          <a:xfrm>
            <a:off x="10815638" y="504769"/>
            <a:ext cx="1947861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rgbClr val="FF3300"/>
                </a:solidFill>
              </a:rPr>
              <a:t>Суббота</a:t>
            </a:r>
          </a:p>
        </p:txBody>
      </p:sp>
      <p:sp>
        <p:nvSpPr>
          <p:cNvPr id="2066" name="Line 12456"/>
          <p:cNvSpPr>
            <a:spLocks noChangeShapeType="1"/>
          </p:cNvSpPr>
          <p:nvPr/>
        </p:nvSpPr>
        <p:spPr bwMode="auto">
          <a:xfrm flipH="1">
            <a:off x="63656" y="563203"/>
            <a:ext cx="5935" cy="9686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67" name="Line 12529"/>
          <p:cNvSpPr>
            <a:spLocks noChangeShapeType="1"/>
          </p:cNvSpPr>
          <p:nvPr/>
        </p:nvSpPr>
        <p:spPr bwMode="auto">
          <a:xfrm>
            <a:off x="8656321" y="568321"/>
            <a:ext cx="0" cy="9681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68" name="Line 12566"/>
          <p:cNvSpPr>
            <a:spLocks noChangeShapeType="1"/>
          </p:cNvSpPr>
          <p:nvPr/>
        </p:nvSpPr>
        <p:spPr bwMode="auto">
          <a:xfrm>
            <a:off x="14535150" y="563203"/>
            <a:ext cx="0" cy="9699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069" name="Line 12191"/>
          <p:cNvSpPr>
            <a:spLocks noChangeShapeType="1"/>
          </p:cNvSpPr>
          <p:nvPr/>
        </p:nvSpPr>
        <p:spPr bwMode="auto">
          <a:xfrm>
            <a:off x="12768626" y="563205"/>
            <a:ext cx="0" cy="968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2103" name="Rectangle 12208"/>
          <p:cNvSpPr>
            <a:spLocks noChangeArrowheads="1"/>
          </p:cNvSpPr>
          <p:nvPr/>
        </p:nvSpPr>
        <p:spPr bwMode="auto">
          <a:xfrm>
            <a:off x="12763500" y="500706"/>
            <a:ext cx="1765026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 eaLnBrk="1" hangingPunct="1">
              <a:spcBef>
                <a:spcPct val="50000"/>
              </a:spcBef>
            </a:pPr>
            <a:r>
              <a:rPr lang="ru-RU" altLang="ru-RU" sz="1600" b="1" dirty="0">
                <a:solidFill>
                  <a:srgbClr val="FF3300"/>
                </a:solidFill>
              </a:rPr>
              <a:t>Воскресенье</a:t>
            </a:r>
          </a:p>
        </p:txBody>
      </p:sp>
      <p:sp>
        <p:nvSpPr>
          <p:cNvPr id="57" name="Line 12187"/>
          <p:cNvSpPr>
            <a:spLocks noChangeShapeType="1"/>
          </p:cNvSpPr>
          <p:nvPr/>
        </p:nvSpPr>
        <p:spPr bwMode="auto">
          <a:xfrm>
            <a:off x="293375" y="572961"/>
            <a:ext cx="0" cy="9676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58" name="Rectangle 12232"/>
          <p:cNvSpPr>
            <a:spLocks noChangeArrowheads="1"/>
          </p:cNvSpPr>
          <p:nvPr/>
        </p:nvSpPr>
        <p:spPr bwMode="auto">
          <a:xfrm>
            <a:off x="38383" y="660186"/>
            <a:ext cx="291001" cy="32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400" i="1" dirty="0">
                <a:solidFill>
                  <a:schemeClr val="tx1"/>
                </a:solidFill>
              </a:rPr>
              <a:t>№</a:t>
            </a:r>
          </a:p>
        </p:txBody>
      </p:sp>
      <p:sp>
        <p:nvSpPr>
          <p:cNvPr id="92" name="Line 12200"/>
          <p:cNvSpPr>
            <a:spLocks noChangeShapeType="1"/>
          </p:cNvSpPr>
          <p:nvPr/>
        </p:nvSpPr>
        <p:spPr bwMode="auto">
          <a:xfrm flipV="1">
            <a:off x="62545" y="10262419"/>
            <a:ext cx="144738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111" name="Rectangle 12204"/>
          <p:cNvSpPr>
            <a:spLocks noChangeArrowheads="1"/>
          </p:cNvSpPr>
          <p:nvPr/>
        </p:nvSpPr>
        <p:spPr bwMode="auto">
          <a:xfrm>
            <a:off x="303846" y="518579"/>
            <a:ext cx="1899144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Понедельник</a:t>
            </a:r>
          </a:p>
        </p:txBody>
      </p:sp>
      <p:sp>
        <p:nvSpPr>
          <p:cNvPr id="146" name="Line 12195"/>
          <p:cNvSpPr>
            <a:spLocks noChangeShapeType="1"/>
          </p:cNvSpPr>
          <p:nvPr/>
        </p:nvSpPr>
        <p:spPr bwMode="auto">
          <a:xfrm flipV="1">
            <a:off x="69591" y="1100240"/>
            <a:ext cx="144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endParaRPr lang="ru-RU"/>
          </a:p>
        </p:txBody>
      </p:sp>
      <p:sp>
        <p:nvSpPr>
          <p:cNvPr id="78" name="Rectangle 12232"/>
          <p:cNvSpPr>
            <a:spLocks noChangeArrowheads="1"/>
          </p:cNvSpPr>
          <p:nvPr/>
        </p:nvSpPr>
        <p:spPr bwMode="auto">
          <a:xfrm>
            <a:off x="2199623" y="799544"/>
            <a:ext cx="2126961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19.05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4" name="Rectangle 12232"/>
          <p:cNvSpPr>
            <a:spLocks noChangeArrowheads="1"/>
          </p:cNvSpPr>
          <p:nvPr/>
        </p:nvSpPr>
        <p:spPr bwMode="auto">
          <a:xfrm>
            <a:off x="294128" y="792655"/>
            <a:ext cx="1903579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18.05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5" name="Rectangle 12232"/>
          <p:cNvSpPr>
            <a:spLocks noChangeArrowheads="1"/>
          </p:cNvSpPr>
          <p:nvPr/>
        </p:nvSpPr>
        <p:spPr bwMode="auto">
          <a:xfrm>
            <a:off x="4310034" y="800296"/>
            <a:ext cx="2170678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20.05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6" name="Rectangle 12232"/>
          <p:cNvSpPr>
            <a:spLocks noChangeArrowheads="1"/>
          </p:cNvSpPr>
          <p:nvPr/>
        </p:nvSpPr>
        <p:spPr bwMode="auto">
          <a:xfrm>
            <a:off x="6470179" y="791186"/>
            <a:ext cx="2190875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21.05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12232"/>
          <p:cNvSpPr>
            <a:spLocks noChangeArrowheads="1"/>
          </p:cNvSpPr>
          <p:nvPr/>
        </p:nvSpPr>
        <p:spPr bwMode="auto">
          <a:xfrm>
            <a:off x="8665698" y="782917"/>
            <a:ext cx="2122168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sz="1600" b="1" dirty="0" smtClean="0">
                <a:solidFill>
                  <a:schemeClr val="tx1"/>
                </a:solidFill>
              </a:rPr>
              <a:t>22.05</a:t>
            </a:r>
            <a:endParaRPr lang="ru-RU" altLang="ru-RU" sz="1600" b="1" dirty="0">
              <a:solidFill>
                <a:schemeClr val="tx1"/>
              </a:solidFill>
            </a:endParaRPr>
          </a:p>
        </p:txBody>
      </p:sp>
      <p:sp>
        <p:nvSpPr>
          <p:cNvPr id="88" name="Rectangle 12232"/>
          <p:cNvSpPr>
            <a:spLocks noChangeArrowheads="1"/>
          </p:cNvSpPr>
          <p:nvPr/>
        </p:nvSpPr>
        <p:spPr bwMode="auto">
          <a:xfrm>
            <a:off x="10796953" y="782917"/>
            <a:ext cx="1969136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sz="1600" b="1" dirty="0" smtClean="0">
                <a:solidFill>
                  <a:srgbClr val="FF3300"/>
                </a:solidFill>
              </a:rPr>
              <a:t>23.05</a:t>
            </a:r>
            <a:endParaRPr lang="ru-RU" altLang="ru-RU" sz="1600" b="1" dirty="0">
              <a:solidFill>
                <a:srgbClr val="FF3300"/>
              </a:solidFill>
            </a:endParaRPr>
          </a:p>
        </p:txBody>
      </p:sp>
      <p:sp>
        <p:nvSpPr>
          <p:cNvPr id="89" name="Rectangle 12232"/>
          <p:cNvSpPr>
            <a:spLocks noChangeArrowheads="1"/>
          </p:cNvSpPr>
          <p:nvPr/>
        </p:nvSpPr>
        <p:spPr bwMode="auto">
          <a:xfrm>
            <a:off x="12763499" y="776570"/>
            <a:ext cx="1777797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sz="1600" b="1" dirty="0" smtClean="0">
                <a:solidFill>
                  <a:srgbClr val="FF3300"/>
                </a:solidFill>
              </a:rPr>
              <a:t>24.05</a:t>
            </a:r>
            <a:endParaRPr lang="ru-RU" altLang="ru-RU" sz="1600" b="1" dirty="0">
              <a:solidFill>
                <a:srgbClr val="FF3300"/>
              </a:solidFill>
            </a:endParaRPr>
          </a:p>
        </p:txBody>
      </p:sp>
      <p:sp>
        <p:nvSpPr>
          <p:cNvPr id="167" name="Rectangle 12205"/>
          <p:cNvSpPr>
            <a:spLocks noChangeArrowheads="1"/>
          </p:cNvSpPr>
          <p:nvPr/>
        </p:nvSpPr>
        <p:spPr bwMode="auto">
          <a:xfrm>
            <a:off x="6394515" y="526057"/>
            <a:ext cx="2167110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600" b="1" dirty="0">
                <a:solidFill>
                  <a:schemeClr val="tx1"/>
                </a:solidFill>
              </a:rPr>
              <a:t>Четверг</a:t>
            </a:r>
          </a:p>
        </p:txBody>
      </p:sp>
      <p:sp>
        <p:nvSpPr>
          <p:cNvPr id="123" name="Rectangle 12203"/>
          <p:cNvSpPr>
            <a:spLocks noChangeArrowheads="1"/>
          </p:cNvSpPr>
          <p:nvPr/>
        </p:nvSpPr>
        <p:spPr bwMode="auto">
          <a:xfrm>
            <a:off x="4714705" y="75866"/>
            <a:ext cx="5119687" cy="47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ts val="0"/>
              </a:spcBef>
            </a:pPr>
            <a:r>
              <a:rPr lang="ru-RU" altLang="ru-RU" b="1" dirty="0">
                <a:solidFill>
                  <a:schemeClr val="tx1"/>
                </a:solidFill>
              </a:rPr>
              <a:t>План-календарь </a:t>
            </a:r>
            <a:r>
              <a:rPr lang="ru-RU" altLang="ru-RU" b="1" dirty="0" smtClean="0">
                <a:solidFill>
                  <a:schemeClr val="tx1"/>
                </a:solidFill>
              </a:rPr>
              <a:t>работы </a:t>
            </a:r>
            <a:r>
              <a:rPr lang="ru-RU" altLang="ru-RU" b="1" dirty="0">
                <a:solidFill>
                  <a:schemeClr val="tx1"/>
                </a:solidFill>
              </a:rPr>
              <a:t>Губернатора Тверской области</a:t>
            </a:r>
          </a:p>
          <a:p>
            <a:pPr defTabSz="1132803">
              <a:spcBef>
                <a:spcPts val="0"/>
              </a:spcBef>
            </a:pPr>
            <a:r>
              <a:rPr lang="ru-RU" altLang="ru-RU" b="1" dirty="0">
                <a:solidFill>
                  <a:schemeClr val="tx1"/>
                </a:solidFill>
              </a:rPr>
              <a:t>на период с </a:t>
            </a:r>
            <a:r>
              <a:rPr lang="ru-RU" altLang="ru-RU" b="1" dirty="0" smtClean="0">
                <a:solidFill>
                  <a:schemeClr val="tx1"/>
                </a:solidFill>
              </a:rPr>
              <a:t>18 по 24 мая 2020 </a:t>
            </a:r>
            <a:r>
              <a:rPr lang="ru-RU" altLang="ru-RU" b="1" dirty="0">
                <a:solidFill>
                  <a:schemeClr val="tx1"/>
                </a:solidFill>
              </a:rPr>
              <a:t>г.</a:t>
            </a:r>
          </a:p>
        </p:txBody>
      </p:sp>
      <p:sp>
        <p:nvSpPr>
          <p:cNvPr id="75" name="Rectangle 12232"/>
          <p:cNvSpPr>
            <a:spLocks noChangeArrowheads="1"/>
          </p:cNvSpPr>
          <p:nvPr/>
        </p:nvSpPr>
        <p:spPr bwMode="auto">
          <a:xfrm>
            <a:off x="38202" y="4819792"/>
            <a:ext cx="298061" cy="32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defTabSz="1132803">
              <a:spcBef>
                <a:spcPct val="50000"/>
              </a:spcBef>
            </a:pPr>
            <a:r>
              <a:rPr lang="ru-RU" altLang="ru-RU" sz="1400" i="1" dirty="0" smtClean="0">
                <a:solidFill>
                  <a:schemeClr val="tx1"/>
                </a:solidFill>
              </a:rPr>
              <a:t>21</a:t>
            </a:r>
            <a:endParaRPr lang="ru-RU" altLang="ru-RU" sz="1400" i="1" dirty="0">
              <a:solidFill>
                <a:schemeClr val="tx1"/>
              </a:solidFill>
            </a:endParaRPr>
          </a:p>
        </p:txBody>
      </p:sp>
      <p:sp>
        <p:nvSpPr>
          <p:cNvPr id="63" name="Text Box 13613"/>
          <p:cNvSpPr txBox="1">
            <a:spLocks noChangeArrowheads="1"/>
          </p:cNvSpPr>
          <p:nvPr/>
        </p:nvSpPr>
        <p:spPr bwMode="auto">
          <a:xfrm rot="10800000" flipV="1">
            <a:off x="11922004" y="111768"/>
            <a:ext cx="2602318" cy="31728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lvl="0" algn="r">
              <a:defRPr/>
            </a:pPr>
            <a:r>
              <a:rPr lang="ru-RU" b="1" i="1" dirty="0">
                <a:solidFill>
                  <a:srgbClr val="000000"/>
                </a:solidFill>
              </a:rPr>
              <a:t>по состоянию на </a:t>
            </a:r>
            <a:r>
              <a:rPr lang="en-US" b="1" i="1" dirty="0">
                <a:solidFill>
                  <a:srgbClr val="000000"/>
                </a:solidFill>
              </a:rPr>
              <a:t>1</a:t>
            </a:r>
            <a:r>
              <a:rPr lang="ru-RU" b="1" i="1" dirty="0">
                <a:solidFill>
                  <a:srgbClr val="000000"/>
                </a:solidFill>
              </a:rPr>
              <a:t>5 мая 2020 г. 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ru-RU" b="1" i="1" dirty="0">
                <a:solidFill>
                  <a:srgbClr val="000000"/>
                </a:solidFill>
              </a:rPr>
              <a:t>       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ru-RU" b="1" i="1" dirty="0" smtClean="0">
                <a:solidFill>
                  <a:srgbClr val="000000"/>
                </a:solidFill>
              </a:rPr>
              <a:t>21 </a:t>
            </a:r>
            <a:r>
              <a:rPr lang="ru-RU" b="1" i="1" dirty="0">
                <a:solidFill>
                  <a:srgbClr val="000000"/>
                </a:solidFill>
              </a:rPr>
              <a:t>час. </a:t>
            </a:r>
            <a:r>
              <a:rPr lang="ru-RU" b="1" i="1" dirty="0" smtClean="0">
                <a:solidFill>
                  <a:srgbClr val="000000"/>
                </a:solidFill>
              </a:rPr>
              <a:t>00 </a:t>
            </a:r>
            <a:r>
              <a:rPr lang="ru-RU" b="1" i="1" dirty="0">
                <a:solidFill>
                  <a:srgbClr val="000000"/>
                </a:solidFill>
              </a:rPr>
              <a:t>мин.</a:t>
            </a:r>
          </a:p>
        </p:txBody>
      </p:sp>
      <p:sp>
        <p:nvSpPr>
          <p:cNvPr id="59" name="Text Box 12844"/>
          <p:cNvSpPr txBox="1">
            <a:spLocks noChangeArrowheads="1"/>
          </p:cNvSpPr>
          <p:nvPr/>
        </p:nvSpPr>
        <p:spPr bwMode="auto">
          <a:xfrm rot="10800000" flipV="1">
            <a:off x="4338192" y="9716046"/>
            <a:ext cx="2139102" cy="30779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sz="1100" dirty="0" smtClean="0"/>
              <a:t>Всемирный день метрологии        (с </a:t>
            </a:r>
            <a:r>
              <a:rPr lang="ru-RU" altLang="ru-RU" sz="1100" b="1" dirty="0" smtClean="0"/>
              <a:t>2001</a:t>
            </a:r>
            <a:r>
              <a:rPr lang="ru-RU" altLang="ru-RU" sz="1100" dirty="0" smtClean="0"/>
              <a:t>)</a:t>
            </a:r>
            <a:endParaRPr lang="ru-RU" altLang="ru-RU" sz="1100" dirty="0"/>
          </a:p>
        </p:txBody>
      </p:sp>
      <p:sp>
        <p:nvSpPr>
          <p:cNvPr id="60" name="Text Box 12844"/>
          <p:cNvSpPr txBox="1">
            <a:spLocks noChangeArrowheads="1"/>
          </p:cNvSpPr>
          <p:nvPr/>
        </p:nvSpPr>
        <p:spPr bwMode="auto">
          <a:xfrm rot="10800000" flipV="1">
            <a:off x="4354063" y="9959264"/>
            <a:ext cx="2139102" cy="30779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sz="1100" dirty="0" smtClean="0"/>
              <a:t>Всемирный день пчел (с </a:t>
            </a:r>
            <a:r>
              <a:rPr lang="ru-RU" altLang="ru-RU" sz="1100" b="1" dirty="0" smtClean="0"/>
              <a:t>2017</a:t>
            </a:r>
            <a:r>
              <a:rPr lang="ru-RU" altLang="ru-RU" sz="1100" dirty="0" smtClean="0"/>
              <a:t>)</a:t>
            </a:r>
            <a:endParaRPr lang="ru-RU" altLang="ru-RU" sz="1100" dirty="0"/>
          </a:p>
        </p:txBody>
      </p:sp>
      <p:sp>
        <p:nvSpPr>
          <p:cNvPr id="61" name="Text Box 12844"/>
          <p:cNvSpPr txBox="1">
            <a:spLocks noChangeArrowheads="1"/>
          </p:cNvSpPr>
          <p:nvPr/>
        </p:nvSpPr>
        <p:spPr bwMode="auto">
          <a:xfrm rot="10800000" flipV="1">
            <a:off x="6495155" y="9957946"/>
            <a:ext cx="2134032" cy="28107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sz="1100" dirty="0" smtClean="0"/>
              <a:t>День полярника (с </a:t>
            </a:r>
            <a:r>
              <a:rPr lang="ru-RU" altLang="ru-RU" sz="1100" b="1" dirty="0" smtClean="0"/>
              <a:t>2013</a:t>
            </a:r>
            <a:r>
              <a:rPr lang="ru-RU" altLang="ru-RU" sz="1100" dirty="0" smtClean="0"/>
              <a:t>)</a:t>
            </a:r>
            <a:endParaRPr lang="ru-RU" altLang="ru-RU" sz="1100" dirty="0"/>
          </a:p>
        </p:txBody>
      </p:sp>
      <p:sp>
        <p:nvSpPr>
          <p:cNvPr id="74" name="Text Box 12844"/>
          <p:cNvSpPr txBox="1">
            <a:spLocks noChangeArrowheads="1"/>
          </p:cNvSpPr>
          <p:nvPr/>
        </p:nvSpPr>
        <p:spPr bwMode="auto">
          <a:xfrm rot="10800000" flipV="1">
            <a:off x="6474091" y="9507803"/>
            <a:ext cx="2193920" cy="48193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sz="1100" dirty="0" smtClean="0"/>
              <a:t>Всемирный день культурного разнообразия во имя диалога и развития (с </a:t>
            </a:r>
            <a:r>
              <a:rPr lang="ru-RU" altLang="ru-RU" sz="1100" b="1" dirty="0" smtClean="0"/>
              <a:t>2002</a:t>
            </a:r>
            <a:r>
              <a:rPr lang="ru-RU" altLang="ru-RU" sz="1100" dirty="0" smtClean="0"/>
              <a:t>)</a:t>
            </a:r>
            <a:endParaRPr lang="ru-RU" altLang="ru-RU" sz="1100" dirty="0"/>
          </a:p>
        </p:txBody>
      </p:sp>
      <p:sp>
        <p:nvSpPr>
          <p:cNvPr id="76" name="Text Box 12844"/>
          <p:cNvSpPr txBox="1">
            <a:spLocks noChangeArrowheads="1"/>
          </p:cNvSpPr>
          <p:nvPr/>
        </p:nvSpPr>
        <p:spPr bwMode="auto">
          <a:xfrm rot="10800000" flipV="1">
            <a:off x="8666579" y="9744234"/>
            <a:ext cx="2125428" cy="48193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sz="1100" dirty="0" smtClean="0"/>
              <a:t>Международный день биологического разнообразия       (с </a:t>
            </a:r>
            <a:r>
              <a:rPr lang="ru-RU" altLang="ru-RU" sz="1100" b="1" dirty="0" smtClean="0"/>
              <a:t>1994</a:t>
            </a:r>
            <a:r>
              <a:rPr lang="ru-RU" altLang="ru-RU" sz="1100" dirty="0" smtClean="0"/>
              <a:t>)</a:t>
            </a:r>
            <a:endParaRPr lang="ru-RU" altLang="ru-RU" sz="1100" dirty="0"/>
          </a:p>
        </p:txBody>
      </p:sp>
      <p:sp>
        <p:nvSpPr>
          <p:cNvPr id="79" name="Text Box 12844"/>
          <p:cNvSpPr txBox="1">
            <a:spLocks noChangeArrowheads="1"/>
          </p:cNvSpPr>
          <p:nvPr/>
        </p:nvSpPr>
        <p:spPr bwMode="auto">
          <a:xfrm rot="10800000" flipV="1">
            <a:off x="12771163" y="8367499"/>
            <a:ext cx="1771652" cy="51828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sz="1100" dirty="0" smtClean="0"/>
              <a:t>День славянской письменности и культуры (с </a:t>
            </a:r>
            <a:r>
              <a:rPr lang="ru-RU" altLang="ru-RU" sz="1100" b="1" dirty="0" smtClean="0"/>
              <a:t>1991</a:t>
            </a:r>
            <a:r>
              <a:rPr lang="ru-RU" altLang="ru-RU" sz="1100" dirty="0" smtClean="0"/>
              <a:t>)</a:t>
            </a:r>
            <a:endParaRPr lang="ru-RU" altLang="ru-RU" sz="1100" dirty="0"/>
          </a:p>
        </p:txBody>
      </p:sp>
      <p:sp>
        <p:nvSpPr>
          <p:cNvPr id="82" name="Text Box 12844"/>
          <p:cNvSpPr txBox="1">
            <a:spLocks noChangeArrowheads="1"/>
          </p:cNvSpPr>
          <p:nvPr/>
        </p:nvSpPr>
        <p:spPr bwMode="auto">
          <a:xfrm rot="10800000" flipV="1">
            <a:off x="12771164" y="8978444"/>
            <a:ext cx="1770132" cy="127085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sz="1100" dirty="0" smtClean="0"/>
              <a:t>День равноапостольных Мефодия (885) и Кирилла (869), учителей Словенских  </a:t>
            </a:r>
          </a:p>
          <a:p>
            <a:pPr marL="0" indent="0">
              <a:buNone/>
            </a:pPr>
            <a:r>
              <a:rPr lang="ru-RU" altLang="ru-RU" sz="1100" dirty="0" smtClean="0"/>
              <a:t>   </a:t>
            </a:r>
          </a:p>
          <a:p>
            <a:r>
              <a:rPr lang="ru-RU" altLang="ru-RU" sz="1100" dirty="0" smtClean="0"/>
              <a:t>День тезоименитства святейшего Патриарха Московского и всея Руси Кирилла</a:t>
            </a:r>
            <a:endParaRPr lang="ru-RU" altLang="ru-RU" sz="1100" dirty="0"/>
          </a:p>
        </p:txBody>
      </p:sp>
      <p:sp>
        <p:nvSpPr>
          <p:cNvPr id="91" name="Text Box 12844"/>
          <p:cNvSpPr txBox="1">
            <a:spLocks noChangeArrowheads="1"/>
          </p:cNvSpPr>
          <p:nvPr/>
        </p:nvSpPr>
        <p:spPr bwMode="auto">
          <a:xfrm rot="10800000" flipV="1">
            <a:off x="318958" y="9947098"/>
            <a:ext cx="1958844" cy="30276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sz="1100" dirty="0" smtClean="0"/>
              <a:t>Международный день музеев  (с </a:t>
            </a:r>
            <a:r>
              <a:rPr lang="ru-RU" altLang="ru-RU" sz="1100" b="1" dirty="0" smtClean="0"/>
              <a:t>1977</a:t>
            </a:r>
            <a:r>
              <a:rPr lang="ru-RU" altLang="ru-RU" sz="1100" dirty="0" smtClean="0"/>
              <a:t>)</a:t>
            </a:r>
            <a:endParaRPr lang="ru-RU" altLang="ru-RU" sz="1100" dirty="0"/>
          </a:p>
        </p:txBody>
      </p:sp>
      <p:sp>
        <p:nvSpPr>
          <p:cNvPr id="94" name="Text Box 13613"/>
          <p:cNvSpPr txBox="1">
            <a:spLocks noChangeArrowheads="1"/>
          </p:cNvSpPr>
          <p:nvPr/>
        </p:nvSpPr>
        <p:spPr bwMode="auto">
          <a:xfrm rot="10800000" flipV="1">
            <a:off x="8676377" y="1147163"/>
            <a:ext cx="2141614" cy="46905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r>
              <a:rPr lang="ru-RU" dirty="0" smtClean="0">
                <a:solidFill>
                  <a:schemeClr val="tx1"/>
                </a:solidFill>
              </a:rPr>
              <a:t>09.00-09.30</a:t>
            </a:r>
            <a:r>
              <a:rPr lang="ru-RU" dirty="0" smtClean="0"/>
              <a:t> </a:t>
            </a:r>
          </a:p>
          <a:p>
            <a:r>
              <a:rPr lang="ru-RU" b="0" dirty="0" smtClean="0"/>
              <a:t>Работа </a:t>
            </a:r>
            <a:r>
              <a:rPr lang="ru-RU" b="0" dirty="0"/>
              <a:t>с документами</a:t>
            </a:r>
          </a:p>
          <a:p>
            <a:pPr algn="r"/>
            <a:r>
              <a:rPr lang="ru-RU" altLang="ru-RU" sz="1100" b="0" i="1" dirty="0">
                <a:solidFill>
                  <a:schemeClr val="tx1"/>
                </a:solidFill>
              </a:rPr>
              <a:t>каб. 302</a:t>
            </a:r>
            <a:r>
              <a:rPr lang="en-US" altLang="ru-RU" sz="1100" b="0" i="1" dirty="0">
                <a:solidFill>
                  <a:schemeClr val="tx1"/>
                </a:solidFill>
              </a:rPr>
              <a:t> </a:t>
            </a:r>
            <a:r>
              <a:rPr lang="ru-RU" altLang="ru-RU" sz="1100" b="0" i="1" dirty="0">
                <a:solidFill>
                  <a:schemeClr val="tx1"/>
                </a:solidFill>
              </a:rPr>
              <a:t>(отв. </a:t>
            </a:r>
            <a:r>
              <a:rPr lang="ru-RU" altLang="ru-RU" sz="1100" i="1" dirty="0" smtClean="0">
                <a:solidFill>
                  <a:schemeClr val="tx1"/>
                </a:solidFill>
              </a:rPr>
              <a:t>Скорый А.В.</a:t>
            </a:r>
            <a:r>
              <a:rPr lang="ru-RU" altLang="ru-RU" sz="1100" b="0" i="1" dirty="0" smtClean="0">
                <a:solidFill>
                  <a:schemeClr val="tx1"/>
                </a:solidFill>
              </a:rPr>
              <a:t>)</a:t>
            </a:r>
            <a:endParaRPr lang="ru-RU" altLang="ru-RU" sz="1100" i="1" dirty="0">
              <a:solidFill>
                <a:schemeClr val="tx1"/>
              </a:solidFill>
            </a:endParaRPr>
          </a:p>
        </p:txBody>
      </p:sp>
      <p:sp>
        <p:nvSpPr>
          <p:cNvPr id="95" name="Text Box 13613"/>
          <p:cNvSpPr txBox="1">
            <a:spLocks noChangeArrowheads="1"/>
          </p:cNvSpPr>
          <p:nvPr/>
        </p:nvSpPr>
        <p:spPr bwMode="auto">
          <a:xfrm rot="10800000" flipV="1">
            <a:off x="4345615" y="1109269"/>
            <a:ext cx="2089688" cy="46905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r>
              <a:rPr lang="ru-RU" dirty="0" smtClean="0">
                <a:solidFill>
                  <a:schemeClr val="tx1"/>
                </a:solidFill>
              </a:rPr>
              <a:t>09.00-09.30</a:t>
            </a:r>
            <a:r>
              <a:rPr lang="ru-RU" dirty="0" smtClean="0"/>
              <a:t> </a:t>
            </a:r>
          </a:p>
          <a:p>
            <a:r>
              <a:rPr lang="ru-RU" b="0" dirty="0" smtClean="0"/>
              <a:t>Работа </a:t>
            </a:r>
            <a:r>
              <a:rPr lang="ru-RU" b="0" dirty="0"/>
              <a:t>с документами</a:t>
            </a:r>
          </a:p>
          <a:p>
            <a:pPr algn="r"/>
            <a:r>
              <a:rPr lang="ru-RU" altLang="ru-RU" sz="1100" b="0" i="1" dirty="0">
                <a:solidFill>
                  <a:schemeClr val="tx1"/>
                </a:solidFill>
              </a:rPr>
              <a:t>каб. 302</a:t>
            </a:r>
            <a:r>
              <a:rPr lang="en-US" altLang="ru-RU" sz="1100" b="0" i="1" dirty="0">
                <a:solidFill>
                  <a:schemeClr val="tx1"/>
                </a:solidFill>
              </a:rPr>
              <a:t> </a:t>
            </a:r>
            <a:r>
              <a:rPr lang="ru-RU" altLang="ru-RU" sz="1100" b="0" i="1" dirty="0">
                <a:solidFill>
                  <a:schemeClr val="tx1"/>
                </a:solidFill>
              </a:rPr>
              <a:t>(отв. </a:t>
            </a:r>
            <a:r>
              <a:rPr lang="ru-RU" altLang="ru-RU" sz="1100" i="1" dirty="0" smtClean="0">
                <a:solidFill>
                  <a:schemeClr val="tx1"/>
                </a:solidFill>
              </a:rPr>
              <a:t>Скорый А.В.</a:t>
            </a:r>
            <a:r>
              <a:rPr lang="ru-RU" altLang="ru-RU" sz="1100" b="0" i="1" dirty="0" smtClean="0">
                <a:solidFill>
                  <a:schemeClr val="tx1"/>
                </a:solidFill>
              </a:rPr>
              <a:t>)</a:t>
            </a:r>
            <a:endParaRPr lang="ru-RU" altLang="ru-RU" sz="1100" i="1" dirty="0">
              <a:solidFill>
                <a:schemeClr val="tx1"/>
              </a:solidFill>
            </a:endParaRPr>
          </a:p>
        </p:txBody>
      </p:sp>
      <p:sp>
        <p:nvSpPr>
          <p:cNvPr id="96" name="Text Box 13613"/>
          <p:cNvSpPr txBox="1">
            <a:spLocks noChangeArrowheads="1"/>
          </p:cNvSpPr>
          <p:nvPr/>
        </p:nvSpPr>
        <p:spPr bwMode="auto">
          <a:xfrm rot="10800000" flipV="1">
            <a:off x="2202050" y="1122329"/>
            <a:ext cx="2089688" cy="46905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r>
              <a:rPr lang="ru-RU" dirty="0" smtClean="0">
                <a:solidFill>
                  <a:schemeClr val="tx1"/>
                </a:solidFill>
              </a:rPr>
              <a:t>09.00-09.30</a:t>
            </a:r>
            <a:r>
              <a:rPr lang="ru-RU" dirty="0" smtClean="0"/>
              <a:t> </a:t>
            </a:r>
          </a:p>
          <a:p>
            <a:r>
              <a:rPr lang="ru-RU" b="0" dirty="0" smtClean="0"/>
              <a:t>Работа </a:t>
            </a:r>
            <a:r>
              <a:rPr lang="ru-RU" b="0" dirty="0"/>
              <a:t>с документами</a:t>
            </a:r>
          </a:p>
          <a:p>
            <a:pPr algn="r"/>
            <a:r>
              <a:rPr lang="ru-RU" altLang="ru-RU" sz="1100" b="0" i="1" dirty="0">
                <a:solidFill>
                  <a:schemeClr val="tx1"/>
                </a:solidFill>
              </a:rPr>
              <a:t>каб. 302</a:t>
            </a:r>
            <a:r>
              <a:rPr lang="en-US" altLang="ru-RU" sz="1100" b="0" i="1" dirty="0">
                <a:solidFill>
                  <a:schemeClr val="tx1"/>
                </a:solidFill>
              </a:rPr>
              <a:t> </a:t>
            </a:r>
            <a:r>
              <a:rPr lang="ru-RU" altLang="ru-RU" sz="1100" b="0" i="1" dirty="0">
                <a:solidFill>
                  <a:schemeClr val="tx1"/>
                </a:solidFill>
              </a:rPr>
              <a:t>(отв. </a:t>
            </a:r>
            <a:r>
              <a:rPr lang="ru-RU" altLang="ru-RU" sz="1100" i="1" dirty="0" smtClean="0">
                <a:solidFill>
                  <a:schemeClr val="tx1"/>
                </a:solidFill>
              </a:rPr>
              <a:t>Скорый А.В.</a:t>
            </a:r>
            <a:r>
              <a:rPr lang="ru-RU" altLang="ru-RU" sz="1100" b="0" i="1" dirty="0" smtClean="0">
                <a:solidFill>
                  <a:schemeClr val="tx1"/>
                </a:solidFill>
              </a:rPr>
              <a:t>)</a:t>
            </a:r>
            <a:endParaRPr lang="ru-RU" altLang="ru-RU" sz="1100" i="1" dirty="0">
              <a:solidFill>
                <a:schemeClr val="tx1"/>
              </a:solidFill>
            </a:endParaRPr>
          </a:p>
        </p:txBody>
      </p:sp>
      <p:sp>
        <p:nvSpPr>
          <p:cNvPr id="97" name="Text Box 13613"/>
          <p:cNvSpPr txBox="1">
            <a:spLocks noChangeArrowheads="1"/>
          </p:cNvSpPr>
          <p:nvPr/>
        </p:nvSpPr>
        <p:spPr bwMode="auto">
          <a:xfrm rot="10800000" flipV="1">
            <a:off x="308699" y="1121418"/>
            <a:ext cx="1908366" cy="46905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r>
              <a:rPr lang="ru-RU" dirty="0" smtClean="0">
                <a:solidFill>
                  <a:schemeClr val="tx1"/>
                </a:solidFill>
              </a:rPr>
              <a:t>09.00-09.30</a:t>
            </a:r>
            <a:r>
              <a:rPr lang="ru-RU" dirty="0" smtClean="0"/>
              <a:t> </a:t>
            </a:r>
          </a:p>
          <a:p>
            <a:r>
              <a:rPr lang="ru-RU" b="0" dirty="0" smtClean="0"/>
              <a:t>Работа </a:t>
            </a:r>
            <a:r>
              <a:rPr lang="ru-RU" b="0" dirty="0"/>
              <a:t>с документами</a:t>
            </a:r>
          </a:p>
          <a:p>
            <a:pPr algn="r"/>
            <a:r>
              <a:rPr lang="ru-RU" altLang="ru-RU" sz="1100" b="0" i="1" dirty="0">
                <a:solidFill>
                  <a:schemeClr val="tx1"/>
                </a:solidFill>
              </a:rPr>
              <a:t>каб. 302</a:t>
            </a:r>
            <a:r>
              <a:rPr lang="en-US" altLang="ru-RU" sz="1100" b="0" i="1" dirty="0">
                <a:solidFill>
                  <a:schemeClr val="tx1"/>
                </a:solidFill>
              </a:rPr>
              <a:t> </a:t>
            </a:r>
            <a:r>
              <a:rPr lang="ru-RU" altLang="ru-RU" sz="1100" b="0" i="1" dirty="0">
                <a:solidFill>
                  <a:schemeClr val="tx1"/>
                </a:solidFill>
              </a:rPr>
              <a:t>(отв. </a:t>
            </a:r>
            <a:r>
              <a:rPr lang="ru-RU" altLang="ru-RU" sz="1100" i="1" dirty="0" smtClean="0">
                <a:solidFill>
                  <a:schemeClr val="tx1"/>
                </a:solidFill>
              </a:rPr>
              <a:t>Скорый А.В.</a:t>
            </a:r>
            <a:r>
              <a:rPr lang="ru-RU" altLang="ru-RU" sz="1100" b="0" i="1" dirty="0" smtClean="0">
                <a:solidFill>
                  <a:schemeClr val="tx1"/>
                </a:solidFill>
              </a:rPr>
              <a:t>)</a:t>
            </a:r>
            <a:endParaRPr lang="ru-RU" altLang="ru-RU" sz="1100" i="1" dirty="0">
              <a:solidFill>
                <a:schemeClr val="tx1"/>
              </a:solidFill>
            </a:endParaRPr>
          </a:p>
        </p:txBody>
      </p:sp>
      <p:sp>
        <p:nvSpPr>
          <p:cNvPr id="100" name="Text Box 13613"/>
          <p:cNvSpPr txBox="1">
            <a:spLocks noChangeArrowheads="1"/>
          </p:cNvSpPr>
          <p:nvPr/>
        </p:nvSpPr>
        <p:spPr bwMode="auto">
          <a:xfrm rot="10800000" flipV="1">
            <a:off x="301483" y="1641971"/>
            <a:ext cx="1892762" cy="92852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11.00-12.00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Организационное совещание Правительства ТО (в режиме ВКС)</a:t>
            </a: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lvl="0" algn="r" eaLnBrk="1" hangingPunct="1">
              <a:lnSpc>
                <a:spcPct val="70000"/>
              </a:lnSpc>
              <a:defRPr/>
            </a:pPr>
            <a:r>
              <a:rPr lang="ru-RU" altLang="ru-RU" sz="1100" i="1" dirty="0">
                <a:solidFill>
                  <a:schemeClr val="tx1"/>
                </a:solidFill>
                <a:cs typeface="Arial" charset="0"/>
              </a:rPr>
              <a:t>каб. 304; обратная связь – из рабочих кабинетов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Ажгиревич А.И.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,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пресс-служба)</a:t>
            </a:r>
          </a:p>
        </p:txBody>
      </p:sp>
      <p:sp>
        <p:nvSpPr>
          <p:cNvPr id="102" name="Text Box 13613"/>
          <p:cNvSpPr txBox="1">
            <a:spLocks noChangeArrowheads="1"/>
          </p:cNvSpPr>
          <p:nvPr/>
        </p:nvSpPr>
        <p:spPr bwMode="auto">
          <a:xfrm>
            <a:off x="2200522" y="2076625"/>
            <a:ext cx="2125340" cy="72331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11.00-12.30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Заседание Правительства ТО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i="1" dirty="0" smtClean="0">
                <a:solidFill>
                  <a:schemeClr val="tx1"/>
                </a:solidFill>
              </a:rPr>
              <a:t>- Цветков А.И.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ПТО, Большой зал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Ажгиревич А.И.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,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err="1" smtClean="0">
                <a:solidFill>
                  <a:schemeClr val="tx1"/>
                </a:solidFill>
                <a:cs typeface="Arial" charset="0"/>
              </a:rPr>
              <a:t>СМИ+пресс-служба</a:t>
            </a: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)</a:t>
            </a:r>
          </a:p>
        </p:txBody>
      </p:sp>
      <p:sp>
        <p:nvSpPr>
          <p:cNvPr id="103" name="Text Box 13613"/>
          <p:cNvSpPr txBox="1">
            <a:spLocks noChangeArrowheads="1"/>
          </p:cNvSpPr>
          <p:nvPr/>
        </p:nvSpPr>
        <p:spPr bwMode="auto">
          <a:xfrm>
            <a:off x="2204218" y="2901260"/>
            <a:ext cx="2128789" cy="39413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Оперативное совещание</a:t>
            </a:r>
            <a:endParaRPr lang="ru-RU" altLang="ru-RU" dirty="0">
              <a:solidFill>
                <a:srgbClr val="FF3300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ПТО, Большой зал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Ажгиревич А.И.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)</a:t>
            </a:r>
            <a:endParaRPr lang="ru-RU" altLang="ru-RU" sz="105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4" name="Text Box 13613"/>
          <p:cNvSpPr txBox="1">
            <a:spLocks noChangeArrowheads="1"/>
          </p:cNvSpPr>
          <p:nvPr/>
        </p:nvSpPr>
        <p:spPr bwMode="auto">
          <a:xfrm>
            <a:off x="2199888" y="1625158"/>
            <a:ext cx="2159071" cy="33179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10.00-10.30</a:t>
            </a:r>
            <a:r>
              <a:rPr lang="ru-RU" altLang="ru-RU" dirty="0" smtClean="0">
                <a:solidFill>
                  <a:schemeClr val="tx1"/>
                </a:solidFill>
                <a:cs typeface="Arial" charset="0"/>
              </a:rPr>
              <a:t>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Подготовка к ЗПТО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050" i="1" dirty="0">
                <a:solidFill>
                  <a:schemeClr val="tx1"/>
                </a:solidFill>
                <a:cs typeface="Arial" charset="0"/>
              </a:rPr>
              <a:t>к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аб. 305 (отв. </a:t>
            </a:r>
            <a:r>
              <a:rPr lang="ru-RU" altLang="ru-RU" sz="1050" b="1" i="1" dirty="0" smtClean="0">
                <a:solidFill>
                  <a:schemeClr val="tx1"/>
                </a:solidFill>
                <a:cs typeface="Arial" charset="0"/>
              </a:rPr>
              <a:t>Ажгиревич А.И.</a:t>
            </a:r>
            <a:r>
              <a:rPr lang="ru-RU" altLang="ru-RU" sz="1050" i="1" dirty="0" smtClean="0">
                <a:solidFill>
                  <a:schemeClr val="tx1"/>
                </a:solidFill>
                <a:cs typeface="Arial" charset="0"/>
              </a:rPr>
              <a:t>)</a:t>
            </a:r>
            <a:endParaRPr lang="ru-RU" altLang="ru-RU" sz="105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6" name="Text Box 13591"/>
          <p:cNvSpPr txBox="1">
            <a:spLocks noChangeArrowheads="1"/>
          </p:cNvSpPr>
          <p:nvPr/>
        </p:nvSpPr>
        <p:spPr bwMode="auto">
          <a:xfrm rot="10800000" flipV="1">
            <a:off x="2199087" y="4551998"/>
            <a:ext cx="2126617" cy="933327"/>
          </a:xfrm>
          <a:prstGeom prst="rect">
            <a:avLst/>
          </a:prstGeom>
          <a:noFill/>
          <a:ln w="317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16.00-17.00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Заседание Бюджетной комиссии Тверской области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(в режиме ВКС)</a:t>
            </a: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+mn-ea"/>
              <a:cs typeface="Arial" panose="020B0604020202020204" pitchFamily="34" charset="0"/>
            </a:endParaRPr>
          </a:p>
          <a:p>
            <a:pPr lvl="0" algn="r" eaLnBrk="1" hangingPunct="1">
              <a:lnSpc>
                <a:spcPct val="70000"/>
              </a:lnSpc>
              <a:defRPr/>
            </a:pPr>
            <a:r>
              <a:rPr lang="ru-RU" altLang="ru-RU" sz="1100" i="1" dirty="0">
                <a:solidFill>
                  <a:srgbClr val="000000"/>
                </a:solidFill>
                <a:cs typeface="Arial" panose="020B0604020202020204" pitchFamily="34" charset="0"/>
              </a:rPr>
              <a:t>каб. 304; обратная связь – </a:t>
            </a:r>
            <a:endParaRPr lang="ru-RU" altLang="ru-RU" sz="1100" i="1" dirty="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0" algn="r" eaLnBrk="1" hangingPunct="1">
              <a:lnSpc>
                <a:spcPct val="70000"/>
              </a:lnSpc>
              <a:defRPr/>
            </a:pPr>
            <a:r>
              <a:rPr lang="ru-RU" altLang="ru-RU" sz="11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из </a:t>
            </a:r>
            <a:r>
              <a:rPr lang="ru-RU" altLang="ru-RU" sz="1100" i="1" dirty="0">
                <a:solidFill>
                  <a:srgbClr val="000000"/>
                </a:solidFill>
                <a:cs typeface="Arial" panose="020B0604020202020204" pitchFamily="34" charset="0"/>
              </a:rPr>
              <a:t>рабочих кабинетов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Подтихова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 М.И.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пресс-служба)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7" name="Text Box 13613"/>
          <p:cNvSpPr txBox="1">
            <a:spLocks noChangeArrowheads="1"/>
          </p:cNvSpPr>
          <p:nvPr/>
        </p:nvSpPr>
        <p:spPr bwMode="auto">
          <a:xfrm>
            <a:off x="2208958" y="5437961"/>
            <a:ext cx="2118863" cy="65363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17.30-18.00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Встреча с главой МО ТО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206 (отв. </a:t>
            </a:r>
            <a:r>
              <a:rPr kumimoji="0" lang="ru-RU" altLang="ru-RU" sz="10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Ищенко А.Н.</a:t>
            </a:r>
            <a:r>
              <a:rPr kumimoji="0" lang="ru-RU" altLang="ru-RU" sz="10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Белорусов В.А., пресс-служба)</a:t>
            </a:r>
            <a:endParaRPr kumimoji="0" lang="ru-RU" altLang="ru-RU" sz="105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08" name="Text Box 13613"/>
          <p:cNvSpPr txBox="1">
            <a:spLocks noChangeArrowheads="1"/>
          </p:cNvSpPr>
          <p:nvPr/>
        </p:nvSpPr>
        <p:spPr bwMode="auto">
          <a:xfrm rot="10800000" flipV="1">
            <a:off x="4345615" y="6650413"/>
            <a:ext cx="2166161" cy="64850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18.00-19.00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Совещание по внутренней политике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305 (отв. </a:t>
            </a:r>
            <a:r>
              <a:rPr kumimoji="0" lang="ru-RU" altLang="ru-RU" sz="11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Ищенко А.Н.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Белорусов В.А.)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13" name="Text Box 12844"/>
          <p:cNvSpPr txBox="1">
            <a:spLocks noChangeArrowheads="1"/>
          </p:cNvSpPr>
          <p:nvPr/>
        </p:nvSpPr>
        <p:spPr bwMode="auto">
          <a:xfrm rot="10800000" flipV="1">
            <a:off x="4338164" y="9412891"/>
            <a:ext cx="2139102" cy="30779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ru-RU" altLang="ru-RU" sz="1100" dirty="0" smtClean="0"/>
              <a:t>День Волги (с </a:t>
            </a:r>
            <a:r>
              <a:rPr lang="ru-RU" altLang="ru-RU" sz="1100" b="1" dirty="0" smtClean="0"/>
              <a:t>2008</a:t>
            </a:r>
            <a:r>
              <a:rPr lang="ru-RU" altLang="ru-RU" sz="1100" dirty="0" smtClean="0"/>
              <a:t>)</a:t>
            </a:r>
            <a:endParaRPr lang="ru-RU" altLang="ru-RU" sz="1100" dirty="0"/>
          </a:p>
        </p:txBody>
      </p:sp>
      <p:sp>
        <p:nvSpPr>
          <p:cNvPr id="67" name="Text Box 13613"/>
          <p:cNvSpPr txBox="1">
            <a:spLocks noChangeArrowheads="1"/>
          </p:cNvSpPr>
          <p:nvPr/>
        </p:nvSpPr>
        <p:spPr bwMode="auto">
          <a:xfrm rot="10800000" flipV="1">
            <a:off x="4338614" y="3791727"/>
            <a:ext cx="2154267" cy="149283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14.00-15.30</a:t>
            </a:r>
            <a:endParaRPr kumimoji="0" lang="ru-RU" alt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Заседание межведомственной комиссии по обеспечению реализации регионального проекта «Формирование комфортной городской среды» (в режиме ВКС)</a:t>
            </a:r>
          </a:p>
          <a:p>
            <a:pPr lvl="0" algn="r" eaLnBrk="1" hangingPunct="1">
              <a:lnSpc>
                <a:spcPct val="70000"/>
              </a:lnSpc>
              <a:defRPr/>
            </a:pPr>
            <a:r>
              <a:rPr lang="ru-RU" altLang="ru-RU" sz="1100" i="1" dirty="0">
                <a:solidFill>
                  <a:srgbClr val="000000"/>
                </a:solidFill>
                <a:cs typeface="Arial" panose="020B0604020202020204" pitchFamily="34" charset="0"/>
              </a:rPr>
              <a:t>каб. 304; обратная связь – из рабочих </a:t>
            </a:r>
            <a:r>
              <a:rPr lang="ru-RU" altLang="ru-RU" sz="11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кабинетов</a:t>
            </a:r>
          </a:p>
          <a:p>
            <a:pPr lvl="0" algn="r" eaLnBrk="1" hangingPunct="1">
              <a:lnSpc>
                <a:spcPct val="70000"/>
              </a:lnSpc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Ажгиревич А.И.,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Цветков А.И., пресс-служба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70" name="Text Box 13591"/>
          <p:cNvSpPr txBox="1">
            <a:spLocks noChangeArrowheads="1"/>
          </p:cNvSpPr>
          <p:nvPr/>
        </p:nvSpPr>
        <p:spPr bwMode="auto">
          <a:xfrm rot="10800000" flipV="1">
            <a:off x="2211406" y="3345190"/>
            <a:ext cx="2124205" cy="1043945"/>
          </a:xfrm>
          <a:prstGeom prst="rect">
            <a:avLst/>
          </a:prstGeom>
          <a:noFill/>
          <a:ln w="317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="1" dirty="0" smtClean="0">
                <a:solidFill>
                  <a:schemeClr val="tx1"/>
                </a:solidFill>
                <a:cs typeface="Arial" panose="020B0604020202020204" pitchFamily="34" charset="0"/>
              </a:rPr>
              <a:t>14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.</a:t>
            </a:r>
            <a:r>
              <a:rPr lang="ru-RU" altLang="ru-RU" b="1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0-1</a:t>
            </a:r>
            <a:r>
              <a:rPr lang="ru-RU" altLang="ru-RU" b="1" dirty="0" smtClean="0">
                <a:solidFill>
                  <a:schemeClr val="tx1"/>
                </a:solidFill>
                <a:cs typeface="Arial" panose="020B0604020202020204" pitchFamily="34" charset="0"/>
              </a:rPr>
              <a:t>5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.</a:t>
            </a:r>
            <a:r>
              <a:rPr lang="ru-RU" altLang="ru-RU" b="1" dirty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dirty="0" smtClean="0">
                <a:solidFill>
                  <a:srgbClr val="FF3300"/>
                </a:solidFill>
                <a:cs typeface="Arial" panose="020B0604020202020204" pitchFamily="34" charset="0"/>
              </a:rPr>
              <a:t>Оперативное совещание штаба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dirty="0" smtClean="0">
                <a:solidFill>
                  <a:srgbClr val="FF3300"/>
                </a:solidFill>
                <a:cs typeface="Arial" panose="020B0604020202020204" pitchFamily="34" charset="0"/>
              </a:rPr>
              <a:t>по предупреждению завоза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dirty="0" smtClean="0">
                <a:solidFill>
                  <a:srgbClr val="FF3300"/>
                </a:solidFill>
                <a:cs typeface="Arial" panose="020B0604020202020204" pitchFamily="34" charset="0"/>
              </a:rPr>
              <a:t>и распространения новой </a:t>
            </a:r>
            <a:r>
              <a:rPr lang="ru-RU" altLang="ru-RU" dirty="0" err="1" smtClean="0">
                <a:solidFill>
                  <a:srgbClr val="FF3300"/>
                </a:solidFill>
                <a:cs typeface="Arial" panose="020B0604020202020204" pitchFamily="34" charset="0"/>
              </a:rPr>
              <a:t>коронавирусной</a:t>
            </a:r>
            <a:r>
              <a:rPr lang="ru-RU" altLang="ru-RU" dirty="0" smtClean="0">
                <a:solidFill>
                  <a:srgbClr val="FF3300"/>
                </a:solidFill>
                <a:cs typeface="Arial" panose="020B0604020202020204" pitchFamily="34" charset="0"/>
              </a:rPr>
              <a:t> инфекции (</a:t>
            </a:r>
            <a:r>
              <a:rPr lang="en-US" altLang="ru-RU" dirty="0" smtClean="0">
                <a:solidFill>
                  <a:srgbClr val="FF3300"/>
                </a:solidFill>
                <a:cs typeface="Arial" panose="020B0604020202020204" pitchFamily="34" charset="0"/>
              </a:rPr>
              <a:t>COVID-2019) </a:t>
            </a:r>
            <a:r>
              <a:rPr lang="ru-RU" altLang="ru-RU" dirty="0" smtClean="0">
                <a:solidFill>
                  <a:srgbClr val="FF3300"/>
                </a:solidFill>
                <a:cs typeface="Arial" panose="020B0604020202020204" pitchFamily="34" charset="0"/>
              </a:rPr>
              <a:t>в ТО</a:t>
            </a:r>
            <a:endParaRPr kumimoji="0" lang="ru-RU" alt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100" i="1" dirty="0">
                <a:solidFill>
                  <a:srgbClr val="000000"/>
                </a:solidFill>
                <a:cs typeface="Arial" panose="020B0604020202020204" pitchFamily="34" charset="0"/>
              </a:rPr>
              <a:t>к</a:t>
            </a:r>
            <a:r>
              <a:rPr lang="ru-RU" altLang="ru-RU" sz="11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аб. 207; обратная связь –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из рабочих кабинетов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Ажгиревич А.И.,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Егоров И.И., 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пресс-служба)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72" name="Text Box 13591"/>
          <p:cNvSpPr txBox="1">
            <a:spLocks noChangeArrowheads="1"/>
          </p:cNvSpPr>
          <p:nvPr/>
        </p:nvSpPr>
        <p:spPr bwMode="auto">
          <a:xfrm rot="10800000" flipV="1">
            <a:off x="6487066" y="3234170"/>
            <a:ext cx="2177960" cy="984974"/>
          </a:xfrm>
          <a:prstGeom prst="rect">
            <a:avLst/>
          </a:prstGeom>
          <a:noFill/>
          <a:ln w="317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="1" noProof="0" dirty="0" smtClean="0">
                <a:solidFill>
                  <a:srgbClr val="000000"/>
                </a:solidFill>
                <a:cs typeface="Arial" panose="020B0604020202020204" pitchFamily="34" charset="0"/>
              </a:rPr>
              <a:t>16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.</a:t>
            </a:r>
            <a:r>
              <a:rPr lang="ru-RU" altLang="ru-RU" b="1" dirty="0" smtClean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0-1</a:t>
            </a:r>
            <a:r>
              <a:rPr lang="ru-RU" altLang="ru-RU" b="1" noProof="0" dirty="0">
                <a:solidFill>
                  <a:srgbClr val="000000"/>
                </a:solidFill>
                <a:cs typeface="Arial" panose="020B0604020202020204" pitchFamily="34" charset="0"/>
              </a:rPr>
              <a:t>7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.</a:t>
            </a:r>
            <a:r>
              <a:rPr lang="ru-RU" altLang="ru-RU" b="1" dirty="0" smtClean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0</a:t>
            </a:r>
          </a:p>
          <a:p>
            <a:pPr lvl="0" algn="l" eaLnBrk="1" hangingPunct="1">
              <a:lnSpc>
                <a:spcPct val="70000"/>
              </a:lnSpc>
              <a:defRPr/>
            </a:pPr>
            <a:r>
              <a:rPr lang="ru-RU" altLang="ru-RU" dirty="0" smtClean="0">
                <a:solidFill>
                  <a:srgbClr val="FF3300"/>
                </a:solidFill>
                <a:cs typeface="Arial" panose="020B0604020202020204" pitchFamily="34" charset="0"/>
              </a:rPr>
              <a:t>Оперативное совещание штаба</a:t>
            </a:r>
          </a:p>
          <a:p>
            <a:pPr lvl="0" algn="l" eaLnBrk="1" hangingPunct="1">
              <a:lnSpc>
                <a:spcPct val="70000"/>
              </a:lnSpc>
              <a:defRPr/>
            </a:pPr>
            <a:r>
              <a:rPr lang="ru-RU" altLang="ru-RU" dirty="0" smtClean="0">
                <a:solidFill>
                  <a:srgbClr val="FF3300"/>
                </a:solidFill>
                <a:cs typeface="Arial" panose="020B0604020202020204" pitchFamily="34" charset="0"/>
              </a:rPr>
              <a:t>по </a:t>
            </a:r>
            <a:r>
              <a:rPr lang="ru-RU" altLang="ru-RU" dirty="0">
                <a:solidFill>
                  <a:srgbClr val="FF3300"/>
                </a:solidFill>
                <a:cs typeface="Arial" panose="020B0604020202020204" pitchFamily="34" charset="0"/>
              </a:rPr>
              <a:t>предупреждению завоза</a:t>
            </a:r>
          </a:p>
          <a:p>
            <a:pPr lvl="0" algn="l" eaLnBrk="1" hangingPunct="1">
              <a:lnSpc>
                <a:spcPct val="70000"/>
              </a:lnSpc>
              <a:defRPr/>
            </a:pPr>
            <a:r>
              <a:rPr lang="ru-RU" altLang="ru-RU" dirty="0">
                <a:solidFill>
                  <a:srgbClr val="FF3300"/>
                </a:solidFill>
                <a:cs typeface="Arial" panose="020B0604020202020204" pitchFamily="34" charset="0"/>
              </a:rPr>
              <a:t>и распространения новой </a:t>
            </a:r>
            <a:r>
              <a:rPr lang="ru-RU" altLang="ru-RU" dirty="0" err="1">
                <a:solidFill>
                  <a:srgbClr val="FF3300"/>
                </a:solidFill>
                <a:cs typeface="Arial" panose="020B0604020202020204" pitchFamily="34" charset="0"/>
              </a:rPr>
              <a:t>коронавирусной</a:t>
            </a:r>
            <a:r>
              <a:rPr lang="ru-RU" altLang="ru-RU" dirty="0">
                <a:solidFill>
                  <a:srgbClr val="FF3300"/>
                </a:solidFill>
                <a:cs typeface="Arial" panose="020B0604020202020204" pitchFamily="34" charset="0"/>
              </a:rPr>
              <a:t> инфекции</a:t>
            </a:r>
          </a:p>
          <a:p>
            <a:pPr lvl="0" algn="l" eaLnBrk="1" hangingPunct="1">
              <a:lnSpc>
                <a:spcPct val="70000"/>
              </a:lnSpc>
              <a:defRPr/>
            </a:pPr>
            <a:r>
              <a:rPr lang="ru-RU" altLang="ru-RU" dirty="0">
                <a:solidFill>
                  <a:srgbClr val="FF3300"/>
                </a:solidFill>
                <a:cs typeface="Arial" panose="020B0604020202020204" pitchFamily="34" charset="0"/>
              </a:rPr>
              <a:t>(COVID-2019) в ТО</a:t>
            </a:r>
          </a:p>
          <a:p>
            <a:pPr lvl="0" algn="r" eaLnBrk="1" hangingPunct="1">
              <a:lnSpc>
                <a:spcPct val="70000"/>
              </a:lnSpc>
              <a:defRPr/>
            </a:pPr>
            <a:r>
              <a:rPr lang="ru-RU" altLang="ru-RU" sz="1100" i="1" dirty="0" err="1">
                <a:solidFill>
                  <a:srgbClr val="000000"/>
                </a:solidFill>
                <a:cs typeface="Arial" panose="020B0604020202020204" pitchFamily="34" charset="0"/>
              </a:rPr>
              <a:t>каб</a:t>
            </a:r>
            <a:r>
              <a:rPr lang="ru-RU" altLang="ru-RU" sz="1100" i="1" dirty="0">
                <a:solidFill>
                  <a:srgbClr val="000000"/>
                </a:solidFill>
                <a:cs typeface="Arial" panose="020B0604020202020204" pitchFamily="34" charset="0"/>
              </a:rPr>
              <a:t>. 207; обратная связь –</a:t>
            </a:r>
          </a:p>
          <a:p>
            <a:pPr lvl="0" algn="r" eaLnBrk="1" hangingPunct="1">
              <a:lnSpc>
                <a:spcPct val="70000"/>
              </a:lnSpc>
              <a:defRPr/>
            </a:pPr>
            <a:r>
              <a:rPr lang="ru-RU" altLang="ru-RU" sz="1100" i="1" dirty="0">
                <a:solidFill>
                  <a:srgbClr val="000000"/>
                </a:solidFill>
                <a:cs typeface="Arial" panose="020B0604020202020204" pitchFamily="34" charset="0"/>
              </a:rPr>
              <a:t>из рабочих кабинетов</a:t>
            </a:r>
          </a:p>
          <a:p>
            <a:pPr lvl="0" algn="r" eaLnBrk="1" hangingPunct="1">
              <a:lnSpc>
                <a:spcPct val="70000"/>
              </a:lnSpc>
              <a:defRPr/>
            </a:pPr>
            <a:r>
              <a:rPr lang="ru-RU" altLang="ru-RU" sz="1100" i="1" dirty="0">
                <a:solidFill>
                  <a:srgbClr val="000000"/>
                </a:solidFill>
                <a:cs typeface="Arial" panose="020B0604020202020204" pitchFamily="34" charset="0"/>
              </a:rPr>
              <a:t>(отв. </a:t>
            </a:r>
            <a:r>
              <a:rPr lang="ru-RU" altLang="ru-RU" sz="1100" b="1" i="1" dirty="0">
                <a:solidFill>
                  <a:srgbClr val="000000"/>
                </a:solidFill>
                <a:cs typeface="Arial" panose="020B0604020202020204" pitchFamily="34" charset="0"/>
              </a:rPr>
              <a:t>Ажгиревич А.И., </a:t>
            </a:r>
          </a:p>
          <a:p>
            <a:pPr lvl="0" algn="r" eaLnBrk="1" hangingPunct="1">
              <a:lnSpc>
                <a:spcPct val="70000"/>
              </a:lnSpc>
              <a:defRPr/>
            </a:pPr>
            <a:r>
              <a:rPr lang="ru-RU" altLang="ru-RU" sz="1100" i="1" dirty="0">
                <a:solidFill>
                  <a:srgbClr val="000000"/>
                </a:solidFill>
                <a:cs typeface="Arial" panose="020B0604020202020204" pitchFamily="34" charset="0"/>
              </a:rPr>
              <a:t>Егоров И.И., пресс-служба)</a:t>
            </a:r>
          </a:p>
        </p:txBody>
      </p:sp>
      <p:sp>
        <p:nvSpPr>
          <p:cNvPr id="77" name="Text Box 13613"/>
          <p:cNvSpPr txBox="1">
            <a:spLocks noChangeArrowheads="1"/>
          </p:cNvSpPr>
          <p:nvPr/>
        </p:nvSpPr>
        <p:spPr bwMode="auto">
          <a:xfrm rot="10800000" flipV="1">
            <a:off x="8651880" y="3829256"/>
            <a:ext cx="2163758" cy="80333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14.00-15.00</a:t>
            </a:r>
            <a:endParaRPr kumimoji="0" lang="ru-RU" alt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Заседание Межведомственной комиссии при ПТО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по земельным отношениям </a:t>
            </a:r>
          </a:p>
          <a:p>
            <a:pPr lvl="0" algn="r" eaLnBrk="1" hangingPunct="1">
              <a:lnSpc>
                <a:spcPct val="70000"/>
              </a:lnSpc>
              <a:defRPr/>
            </a:pPr>
            <a:r>
              <a:rPr lang="ru-RU" altLang="ru-RU" sz="1100" i="1" dirty="0">
                <a:solidFill>
                  <a:srgbClr val="000000"/>
                </a:solidFill>
                <a:cs typeface="Arial" charset="0"/>
              </a:rPr>
              <a:t>каб. </a:t>
            </a:r>
            <a:r>
              <a:rPr lang="ru-RU" altLang="ru-RU" sz="1100" i="1" dirty="0" smtClean="0">
                <a:solidFill>
                  <a:srgbClr val="000000"/>
                </a:solidFill>
                <a:cs typeface="Arial" charset="0"/>
              </a:rPr>
              <a:t>305</a:t>
            </a:r>
            <a:r>
              <a:rPr lang="ru-RU" altLang="ru-RU" sz="1100" i="1" dirty="0">
                <a:solidFill>
                  <a:srgbClr val="000000"/>
                </a:solidFill>
                <a:cs typeface="Arial" charset="0"/>
              </a:rPr>
              <a:t> 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Таланина Л.А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.,  пресс-служба 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80" name="Text Box 13613"/>
          <p:cNvSpPr txBox="1">
            <a:spLocks noChangeArrowheads="1"/>
          </p:cNvSpPr>
          <p:nvPr/>
        </p:nvSpPr>
        <p:spPr bwMode="auto">
          <a:xfrm rot="10800000" flipV="1">
            <a:off x="8666536" y="2867371"/>
            <a:ext cx="2135833" cy="91416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12.00-13.00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Заседание Президиума Правительства ТО (в режиме ВКС)</a:t>
            </a:r>
          </a:p>
          <a:p>
            <a:pPr algn="r" eaLnBrk="1" hangingPunct="1">
              <a:lnSpc>
                <a:spcPct val="70000"/>
              </a:lnSpc>
              <a:defRPr/>
            </a:pPr>
            <a:r>
              <a:rPr lang="ru-RU" altLang="ru-RU" sz="1100" i="1" dirty="0">
                <a:solidFill>
                  <a:srgbClr val="000000"/>
                </a:solidFill>
                <a:cs typeface="Arial" charset="0"/>
              </a:rPr>
              <a:t>каб. 304; обратная связь – из рабочих кабинетов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Ажгиревич А.И.,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пресс-служба)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90" name="Text Box 13591"/>
          <p:cNvSpPr txBox="1">
            <a:spLocks noChangeArrowheads="1"/>
          </p:cNvSpPr>
          <p:nvPr/>
        </p:nvSpPr>
        <p:spPr bwMode="auto">
          <a:xfrm rot="10800000" flipV="1">
            <a:off x="8679182" y="1671407"/>
            <a:ext cx="2117770" cy="1107408"/>
          </a:xfrm>
          <a:prstGeom prst="rect">
            <a:avLst/>
          </a:prstGeom>
          <a:noFill/>
          <a:ln w="317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="1" noProof="0" dirty="0" smtClean="0">
                <a:solidFill>
                  <a:srgbClr val="000000"/>
                </a:solidFill>
                <a:cs typeface="Arial" panose="020B0604020202020204" pitchFamily="34" charset="0"/>
              </a:rPr>
              <a:t>10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.</a:t>
            </a:r>
            <a:r>
              <a:rPr lang="ru-RU" altLang="ru-RU" b="1" dirty="0" smtClean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0-1</a:t>
            </a:r>
            <a:r>
              <a:rPr lang="ru-RU" altLang="ru-RU" b="1" dirty="0" smtClean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.</a:t>
            </a:r>
            <a:r>
              <a:rPr lang="ru-RU" altLang="ru-RU" b="1" dirty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0</a:t>
            </a:r>
          </a:p>
          <a:p>
            <a:pPr lvl="0" algn="l" eaLnBrk="1" hangingPunct="1">
              <a:lnSpc>
                <a:spcPct val="70000"/>
              </a:lnSpc>
              <a:defRPr/>
            </a:pPr>
            <a:r>
              <a:rPr lang="ru-RU" altLang="ru-RU" dirty="0">
                <a:solidFill>
                  <a:srgbClr val="FF3300"/>
                </a:solidFill>
                <a:cs typeface="Arial" panose="020B0604020202020204" pitchFamily="34" charset="0"/>
              </a:rPr>
              <a:t>Заседание оперативного штаба по предупреждению завоза</a:t>
            </a:r>
          </a:p>
          <a:p>
            <a:pPr lvl="0" algn="l" eaLnBrk="1" hangingPunct="1">
              <a:lnSpc>
                <a:spcPct val="70000"/>
              </a:lnSpc>
              <a:defRPr/>
            </a:pPr>
            <a:r>
              <a:rPr lang="ru-RU" altLang="ru-RU" dirty="0">
                <a:solidFill>
                  <a:srgbClr val="FF3300"/>
                </a:solidFill>
                <a:cs typeface="Arial" panose="020B0604020202020204" pitchFamily="34" charset="0"/>
              </a:rPr>
              <a:t>и распространения новой </a:t>
            </a:r>
            <a:r>
              <a:rPr lang="ru-RU" altLang="ru-RU" dirty="0" err="1">
                <a:solidFill>
                  <a:srgbClr val="FF3300"/>
                </a:solidFill>
                <a:cs typeface="Arial" panose="020B0604020202020204" pitchFamily="34" charset="0"/>
              </a:rPr>
              <a:t>коронавирусной</a:t>
            </a:r>
            <a:r>
              <a:rPr lang="ru-RU" altLang="ru-RU" dirty="0">
                <a:solidFill>
                  <a:srgbClr val="FF3300"/>
                </a:solidFill>
                <a:cs typeface="Arial" panose="020B0604020202020204" pitchFamily="34" charset="0"/>
              </a:rPr>
              <a:t> инфекции</a:t>
            </a:r>
          </a:p>
          <a:p>
            <a:pPr lvl="0" algn="l" eaLnBrk="1" hangingPunct="1">
              <a:lnSpc>
                <a:spcPct val="70000"/>
              </a:lnSpc>
              <a:defRPr/>
            </a:pPr>
            <a:r>
              <a:rPr lang="ru-RU" altLang="ru-RU" dirty="0">
                <a:solidFill>
                  <a:srgbClr val="FF3300"/>
                </a:solidFill>
                <a:cs typeface="Arial" panose="020B0604020202020204" pitchFamily="34" charset="0"/>
              </a:rPr>
              <a:t>(COVID-2019) в ТО</a:t>
            </a:r>
          </a:p>
          <a:p>
            <a:pPr lvl="0" algn="r" eaLnBrk="1" hangingPunct="1">
              <a:lnSpc>
                <a:spcPct val="70000"/>
              </a:lnSpc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ПТО, Большой</a:t>
            </a:r>
            <a:r>
              <a:rPr kumimoji="0" lang="ru-RU" altLang="ru-RU" sz="1100" b="0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зал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Ажгиревич А.И.,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Егоров И.И., 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пресс-служба)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05" name="Text Box 13613"/>
          <p:cNvSpPr txBox="1">
            <a:spLocks noChangeArrowheads="1"/>
          </p:cNvSpPr>
          <p:nvPr/>
        </p:nvSpPr>
        <p:spPr bwMode="auto">
          <a:xfrm rot="10800000" flipV="1">
            <a:off x="4351411" y="5420380"/>
            <a:ext cx="2127598" cy="105040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16.00-17.00</a:t>
            </a:r>
            <a:endParaRPr lang="ru-RU" altLang="ru-RU" b="1" dirty="0">
              <a:solidFill>
                <a:schemeClr val="tx1"/>
              </a:solidFill>
              <a:cs typeface="Arial" charset="0"/>
            </a:endParaRP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Совещание, тема: «О проектах реконструкции и реставрации объектов культурного наследия ТО» (в режиме ВКС)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>
                <a:solidFill>
                  <a:schemeClr val="tx1"/>
                </a:solidFill>
                <a:cs typeface="Arial" charset="0"/>
              </a:rPr>
              <a:t>каб. 304; обратная связь – из рабочих кабинетов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1100" b="1" i="1" dirty="0" smtClean="0">
                <a:solidFill>
                  <a:schemeClr val="tx1"/>
                </a:solidFill>
                <a:cs typeface="Arial" charset="0"/>
              </a:rPr>
              <a:t>Емельянов А.А.,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Петухова Н.М., Смирнов М.Ю., Биленко Д.С., пресс-служба)</a:t>
            </a:r>
            <a:endParaRPr lang="ru-RU" altLang="ru-RU" sz="11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09" name="Прямоугольник 108"/>
          <p:cNvSpPr/>
          <p:nvPr/>
        </p:nvSpPr>
        <p:spPr>
          <a:xfrm>
            <a:off x="6414606" y="2021419"/>
            <a:ext cx="2295128" cy="1094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12.00-13.00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noProof="0" dirty="0" smtClean="0">
                <a:solidFill>
                  <a:srgbClr val="FF3300"/>
                </a:solidFill>
              </a:rPr>
              <a:t>Совещание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 тема: «О ходе реализации крупных инвестиционных проектов в АПК Тверской области» </a:t>
            </a:r>
          </a:p>
          <a:p>
            <a:pPr marL="0" marR="0" lvl="0" indent="0" algn="r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100" i="1" dirty="0">
                <a:solidFill>
                  <a:srgbClr val="000000"/>
                </a:solidFill>
              </a:rPr>
              <a:t>г</a:t>
            </a:r>
            <a:r>
              <a:rPr kumimoji="0" 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Бежецк, ООО «Коралл»</a:t>
            </a:r>
          </a:p>
          <a:p>
            <a:pPr marL="0" marR="0" lvl="0" indent="0" algn="r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(отв</a:t>
            </a:r>
            <a:r>
              <a:rPr kumimoji="0" 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  <a:r>
              <a:rPr kumimoji="0" 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Егоров И.И., </a:t>
            </a:r>
            <a:r>
              <a:rPr kumimoji="0" 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Наумов А.В., Каравайный</a:t>
            </a:r>
            <a:r>
              <a:rPr kumimoji="0" lang="ru-RU" sz="1100" i="1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К.И.,</a:t>
            </a:r>
            <a:r>
              <a:rPr kumimoji="0" 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пресс-служба</a:t>
            </a:r>
            <a:r>
              <a:rPr kumimoji="0" 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0" name="Text Box 13591"/>
          <p:cNvSpPr txBox="1">
            <a:spLocks noChangeArrowheads="1"/>
          </p:cNvSpPr>
          <p:nvPr/>
        </p:nvSpPr>
        <p:spPr bwMode="auto">
          <a:xfrm rot="10800000" flipV="1">
            <a:off x="4348216" y="2778285"/>
            <a:ext cx="2142389" cy="934773"/>
          </a:xfrm>
          <a:prstGeom prst="rect">
            <a:avLst/>
          </a:prstGeom>
          <a:noFill/>
          <a:ln w="317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panose="020B0604020202020204" pitchFamily="34" charset="0"/>
              </a:rPr>
              <a:t>11.30-12.30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panose="020B0604020202020204" pitchFamily="34" charset="0"/>
              </a:rPr>
              <a:t>Посещение строящегося инвестиционного объекта в ТО (</a:t>
            </a:r>
            <a:r>
              <a:rPr lang="ru-RU" altLang="ru-RU" dirty="0" err="1" smtClean="0">
                <a:solidFill>
                  <a:srgbClr val="FF3300"/>
                </a:solidFill>
                <a:cs typeface="Arial" panose="020B0604020202020204" pitchFamily="34" charset="0"/>
              </a:rPr>
              <a:t>инновационно</a:t>
            </a:r>
            <a:r>
              <a:rPr lang="ru-RU" altLang="ru-RU" dirty="0" smtClean="0">
                <a:solidFill>
                  <a:srgbClr val="FF3300"/>
                </a:solidFill>
                <a:cs typeface="Arial" panose="020B0604020202020204" pitchFamily="34" charset="0"/>
              </a:rPr>
              <a:t>-промышленный парк «Боровлево-3»)</a:t>
            </a:r>
            <a:endParaRPr lang="ru-RU" altLang="ru-RU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Калининский р-н, Боровлево-3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(отв. </a:t>
            </a:r>
            <a:r>
              <a:rPr lang="ru-RU" altLang="ru-RU" sz="1100" b="1" i="1" dirty="0" smtClean="0">
                <a:solidFill>
                  <a:schemeClr val="tx1"/>
                </a:solidFill>
                <a:cs typeface="Arial" panose="020B0604020202020204" pitchFamily="34" charset="0"/>
              </a:rPr>
              <a:t>Егоров И.И.</a:t>
            </a:r>
            <a:r>
              <a:rPr lang="ru-RU" altLang="ru-RU" sz="11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, пресс-служба)</a:t>
            </a:r>
            <a:endParaRPr lang="ru-RU" altLang="ru-RU" sz="1100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3" name="Text Box 13613"/>
          <p:cNvSpPr txBox="1">
            <a:spLocks noChangeArrowheads="1"/>
          </p:cNvSpPr>
          <p:nvPr/>
        </p:nvSpPr>
        <p:spPr bwMode="auto">
          <a:xfrm rot="10800000" flipV="1">
            <a:off x="8671934" y="6568090"/>
            <a:ext cx="2139625" cy="68267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19.30-20.00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Согласование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повестки дня заседания </a:t>
            </a: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Правительства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Тверской области </a:t>
            </a: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</a:t>
            </a: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26</a:t>
            </a: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.05.2020)      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302  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Ажгиревич А.И.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</a:p>
        </p:txBody>
      </p:sp>
      <p:sp>
        <p:nvSpPr>
          <p:cNvPr id="112" name="Text Box 13613"/>
          <p:cNvSpPr txBox="1">
            <a:spLocks noChangeArrowheads="1"/>
          </p:cNvSpPr>
          <p:nvPr/>
        </p:nvSpPr>
        <p:spPr bwMode="auto">
          <a:xfrm rot="10800000" flipV="1">
            <a:off x="8663517" y="5644276"/>
            <a:ext cx="2136191" cy="9392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18.30-19.00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Совещание по плану мероприятий ПТО (</a:t>
            </a:r>
            <a:r>
              <a:rPr kumimoji="0" lang="ru-RU" altLang="ru-RU" sz="1200" b="0" i="0" u="none" strike="noStrike" kern="1200" cap="none" spc="0" normalizeH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в режиме ВКС)</a:t>
            </a:r>
            <a:endParaRPr kumimoji="0" lang="ru-RU" alt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lvl="0" algn="r" eaLnBrk="1" hangingPunct="1">
              <a:lnSpc>
                <a:spcPct val="70000"/>
              </a:lnSpc>
              <a:defRPr/>
            </a:pPr>
            <a:r>
              <a:rPr lang="ru-RU" altLang="ru-RU" sz="1100" i="1" dirty="0">
                <a:solidFill>
                  <a:srgbClr val="000000"/>
                </a:solidFill>
                <a:cs typeface="Arial" charset="0"/>
              </a:rPr>
              <a:t>каб. 304; обратная связь – из рабочих кабинетов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Ажгиревич А.И.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15" name="Text Box 13613"/>
          <p:cNvSpPr txBox="1">
            <a:spLocks noChangeArrowheads="1"/>
          </p:cNvSpPr>
          <p:nvPr/>
        </p:nvSpPr>
        <p:spPr bwMode="auto">
          <a:xfrm rot="10800000" flipV="1">
            <a:off x="8663538" y="4686504"/>
            <a:ext cx="2149058" cy="91582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17.00-18.00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Совещание с заместителями Председателя Правительства ТО (в режиме ВКС)</a:t>
            </a: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lvl="0" algn="r" eaLnBrk="1" hangingPunct="1">
              <a:lnSpc>
                <a:spcPct val="70000"/>
              </a:lnSpc>
              <a:defRPr/>
            </a:pPr>
            <a:r>
              <a:rPr lang="ru-RU" altLang="ru-RU" sz="1100" i="1" dirty="0">
                <a:solidFill>
                  <a:srgbClr val="000000"/>
                </a:solidFill>
                <a:cs typeface="Arial" charset="0"/>
              </a:rPr>
              <a:t>каб. 304; обратная связь – из рабочих кабинетов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Ажгиревич А.И.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16" name="Text Box 13591"/>
          <p:cNvSpPr txBox="1">
            <a:spLocks noChangeArrowheads="1"/>
          </p:cNvSpPr>
          <p:nvPr/>
        </p:nvSpPr>
        <p:spPr bwMode="auto">
          <a:xfrm rot="10800000" flipV="1">
            <a:off x="6486104" y="1103428"/>
            <a:ext cx="2203191" cy="1026794"/>
          </a:xfrm>
          <a:prstGeom prst="rect">
            <a:avLst/>
          </a:prstGeom>
          <a:noFill/>
          <a:ln w="317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b="1" dirty="0" smtClean="0">
                <a:solidFill>
                  <a:schemeClr val="tx1"/>
                </a:solidFill>
                <a:cs typeface="Arial" panose="020B0604020202020204" pitchFamily="34" charset="0"/>
              </a:rPr>
              <a:t>10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.</a:t>
            </a:r>
            <a:r>
              <a:rPr lang="ru-RU" altLang="ru-RU" b="1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0-1</a:t>
            </a:r>
            <a:r>
              <a:rPr lang="ru-RU" altLang="ru-RU" b="1" dirty="0">
                <a:solidFill>
                  <a:schemeClr val="tx1"/>
                </a:solidFill>
                <a:cs typeface="Arial" panose="020B0604020202020204" pitchFamily="34" charset="0"/>
              </a:rPr>
              <a:t>2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.</a:t>
            </a:r>
            <a:r>
              <a:rPr lang="ru-RU" altLang="ru-RU" b="1" dirty="0" smtClean="0">
                <a:solidFill>
                  <a:schemeClr val="tx1"/>
                </a:solidFill>
                <a:cs typeface="Arial" panose="020B0604020202020204" pitchFamily="34" charset="0"/>
              </a:rPr>
              <a:t>0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dirty="0" smtClean="0">
                <a:solidFill>
                  <a:srgbClr val="FF3300"/>
                </a:solidFill>
                <a:cs typeface="Arial" panose="020B0604020202020204" pitchFamily="34" charset="0"/>
              </a:rPr>
              <a:t>Посещение предприятия ООО «Коралл». Ознакомление с ходом весенне-полевых работ</a:t>
            </a:r>
            <a:endParaRPr kumimoji="0" lang="ru-RU" alt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FF330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100" i="1" dirty="0" err="1" smtClean="0">
                <a:solidFill>
                  <a:srgbClr val="000000"/>
                </a:solidFill>
                <a:cs typeface="Arial" panose="020B0604020202020204" pitchFamily="34" charset="0"/>
              </a:rPr>
              <a:t>Бежецкий</a:t>
            </a:r>
            <a:r>
              <a:rPr lang="ru-RU" altLang="ru-RU" sz="1100" i="1" dirty="0" smtClean="0">
                <a:solidFill>
                  <a:srgbClr val="000000"/>
                </a:solidFill>
                <a:cs typeface="Arial" panose="020B0604020202020204" pitchFamily="34" charset="0"/>
              </a:rPr>
              <a:t> р-н 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Наумов А.В.,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Егоров И.И.. Каравайный К.И.,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пресс-служба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9" name="Text Box 13613"/>
          <p:cNvSpPr txBox="1">
            <a:spLocks noChangeArrowheads="1"/>
          </p:cNvSpPr>
          <p:nvPr/>
        </p:nvSpPr>
        <p:spPr bwMode="auto">
          <a:xfrm rot="10800000" flipV="1">
            <a:off x="306943" y="6894233"/>
            <a:ext cx="1898198" cy="83225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18.30-19.00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Рабочая встреча с заместителем Председателя Правительства ТО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</a:t>
            </a:r>
            <a:r>
              <a:rPr lang="ru-RU" altLang="ru-RU" sz="1100" i="1" noProof="0" dirty="0" smtClean="0">
                <a:solidFill>
                  <a:srgbClr val="000000"/>
                </a:solidFill>
                <a:cs typeface="Arial" charset="0"/>
              </a:rPr>
              <a:t>302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Емельянов А.А.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20" name="Text Box 13613"/>
          <p:cNvSpPr txBox="1">
            <a:spLocks noChangeArrowheads="1"/>
          </p:cNvSpPr>
          <p:nvPr/>
        </p:nvSpPr>
        <p:spPr bwMode="auto">
          <a:xfrm rot="10800000" flipV="1">
            <a:off x="4350055" y="7298917"/>
            <a:ext cx="2141261" cy="69406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19.30-20.00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Рабочая встреча с заместителем Председателя Правительства ТО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</a:t>
            </a:r>
            <a:r>
              <a:rPr lang="ru-RU" altLang="ru-RU" sz="1100" i="1" noProof="0" dirty="0" smtClean="0">
                <a:solidFill>
                  <a:srgbClr val="000000"/>
                </a:solidFill>
                <a:cs typeface="Arial" charset="0"/>
              </a:rPr>
              <a:t>302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Ищенко А.Н.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22" name="Text Box 13613"/>
          <p:cNvSpPr txBox="1">
            <a:spLocks noChangeArrowheads="1"/>
          </p:cNvSpPr>
          <p:nvPr/>
        </p:nvSpPr>
        <p:spPr bwMode="auto">
          <a:xfrm rot="10800000" flipV="1">
            <a:off x="2185553" y="6067860"/>
            <a:ext cx="2141261" cy="594101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18.30-19.00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Подготовка к 21.05.2020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</a:t>
            </a:r>
            <a:r>
              <a:rPr lang="ru-RU" altLang="ru-RU" sz="1100" i="1" noProof="0" dirty="0" smtClean="0">
                <a:solidFill>
                  <a:srgbClr val="000000"/>
                </a:solidFill>
                <a:cs typeface="Arial" charset="0"/>
              </a:rPr>
              <a:t>305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Наумов А.В., </a:t>
            </a: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Егоров И.И., Каравайный К.И.)</a:t>
            </a:r>
            <a:endParaRPr kumimoji="0" lang="ru-RU" altLang="ru-RU" sz="110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71" name="Text Box 13613"/>
          <p:cNvSpPr txBox="1">
            <a:spLocks noChangeArrowheads="1"/>
          </p:cNvSpPr>
          <p:nvPr/>
        </p:nvSpPr>
        <p:spPr bwMode="auto">
          <a:xfrm rot="10800000" flipV="1">
            <a:off x="6468327" y="5061577"/>
            <a:ext cx="2174427" cy="68965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algn="l" eaLnBrk="1" hangingPunct="1">
              <a:lnSpc>
                <a:spcPct val="70000"/>
              </a:lnSpc>
            </a:pPr>
            <a:r>
              <a:rPr lang="en-US" altLang="ru-RU" b="1" dirty="0" smtClean="0">
                <a:solidFill>
                  <a:schemeClr val="tx1"/>
                </a:solidFill>
                <a:cs typeface="Arial" charset="0"/>
              </a:rPr>
              <a:t>2</a:t>
            </a: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1.00-</a:t>
            </a:r>
            <a:r>
              <a:rPr lang="en-US" altLang="ru-RU" b="1" dirty="0" smtClean="0">
                <a:solidFill>
                  <a:schemeClr val="tx1"/>
                </a:solidFill>
                <a:cs typeface="Arial" charset="0"/>
              </a:rPr>
              <a:t>2</a:t>
            </a: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1.</a:t>
            </a:r>
            <a:r>
              <a:rPr lang="en-US" altLang="ru-RU" b="1" dirty="0" smtClean="0">
                <a:solidFill>
                  <a:schemeClr val="tx1"/>
                </a:solidFill>
                <a:cs typeface="Arial" charset="0"/>
              </a:rPr>
              <a:t>3</a:t>
            </a: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0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«Прямой эфир» на телеканале «Россия 24» (Тверь)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ул. </a:t>
            </a:r>
            <a:r>
              <a:rPr lang="ru-RU" altLang="ru-RU" sz="1100" i="1" dirty="0" err="1" smtClean="0">
                <a:solidFill>
                  <a:schemeClr val="tx1"/>
                </a:solidFill>
                <a:cs typeface="Arial" charset="0"/>
              </a:rPr>
              <a:t>Вагжанова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, д.9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(отв. </a:t>
            </a:r>
            <a:r>
              <a:rPr lang="ru-RU" altLang="ru-RU" sz="1100" b="1" i="1" dirty="0" smtClean="0">
                <a:solidFill>
                  <a:schemeClr val="tx1"/>
                </a:solidFill>
                <a:cs typeface="Arial" charset="0"/>
              </a:rPr>
              <a:t>Ищенко А.Н., 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Касаева Н.А.)</a:t>
            </a:r>
            <a:endParaRPr lang="ru-RU" altLang="ru-RU" sz="11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1" name="Text Box 13613"/>
          <p:cNvSpPr txBox="1">
            <a:spLocks noChangeArrowheads="1"/>
          </p:cNvSpPr>
          <p:nvPr/>
        </p:nvSpPr>
        <p:spPr bwMode="auto">
          <a:xfrm rot="10800000" flipV="1">
            <a:off x="6492420" y="4422533"/>
            <a:ext cx="2167854" cy="66053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charset="0"/>
              </a:rPr>
              <a:t>17.30-18.30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Подготовка к «Прямому эфиру» </a:t>
            </a:r>
            <a:r>
              <a:rPr lang="ru-RU" altLang="ru-RU" dirty="0">
                <a:solidFill>
                  <a:srgbClr val="FF3300"/>
                </a:solidFill>
                <a:cs typeface="Arial" charset="0"/>
              </a:rPr>
              <a:t>на телеканале </a:t>
            </a: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«Россия 24» </a:t>
            </a:r>
            <a:r>
              <a:rPr lang="ru-RU" altLang="ru-RU" dirty="0">
                <a:solidFill>
                  <a:srgbClr val="FF3300"/>
                </a:solidFill>
                <a:cs typeface="Arial" charset="0"/>
              </a:rPr>
              <a:t>(Тверь</a:t>
            </a:r>
            <a:r>
              <a:rPr lang="ru-RU" altLang="ru-RU" dirty="0" smtClean="0">
                <a:solidFill>
                  <a:srgbClr val="FF3300"/>
                </a:solidFill>
                <a:cs typeface="Arial" charset="0"/>
              </a:rPr>
              <a:t>)</a:t>
            </a:r>
            <a:endParaRPr lang="ru-RU" altLang="ru-RU" sz="1100" dirty="0" smtClean="0">
              <a:solidFill>
                <a:srgbClr val="FF3300"/>
              </a:solidFill>
              <a:cs typeface="Arial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>
                <a:solidFill>
                  <a:schemeClr val="tx1"/>
                </a:solidFill>
                <a:cs typeface="Arial" charset="0"/>
              </a:rPr>
              <a:t>к</a:t>
            </a: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аб. 305 (отв. </a:t>
            </a:r>
            <a:r>
              <a:rPr lang="ru-RU" altLang="ru-RU" sz="1100" b="1" i="1" dirty="0" smtClean="0">
                <a:solidFill>
                  <a:schemeClr val="tx1"/>
                </a:solidFill>
                <a:cs typeface="Arial" charset="0"/>
              </a:rPr>
              <a:t>Ищенко А.Н.,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charset="0"/>
              </a:rPr>
              <a:t>Касаева Н.А.)</a:t>
            </a:r>
            <a:endParaRPr lang="ru-RU" altLang="ru-RU" sz="1100" i="1" dirty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83" name="Text Box 13613"/>
          <p:cNvSpPr txBox="1">
            <a:spLocks noChangeArrowheads="1"/>
          </p:cNvSpPr>
          <p:nvPr/>
        </p:nvSpPr>
        <p:spPr bwMode="auto">
          <a:xfrm rot="10800000" flipV="1">
            <a:off x="295662" y="6079160"/>
            <a:ext cx="1898198" cy="81023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17.00-18.00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Рабочая встреча с заместителем Председателя Правительства ТО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</a:t>
            </a:r>
            <a:r>
              <a:rPr lang="ru-RU" altLang="ru-RU" sz="1100" i="1" noProof="0" dirty="0" smtClean="0">
                <a:solidFill>
                  <a:srgbClr val="000000"/>
                </a:solidFill>
                <a:cs typeface="Arial" charset="0"/>
              </a:rPr>
              <a:t>302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Егоров И.И.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98" name="Text Box 13591"/>
          <p:cNvSpPr txBox="1">
            <a:spLocks noChangeArrowheads="1"/>
          </p:cNvSpPr>
          <p:nvPr/>
        </p:nvSpPr>
        <p:spPr bwMode="auto">
          <a:xfrm rot="10800000" flipV="1">
            <a:off x="317316" y="2681424"/>
            <a:ext cx="1865069" cy="1778699"/>
          </a:xfrm>
          <a:prstGeom prst="rect">
            <a:avLst/>
          </a:prstGeom>
          <a:noFill/>
          <a:ln w="317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panose="020B0604020202020204" pitchFamily="34" charset="0"/>
              </a:rPr>
              <a:t>14.00-15.00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panose="020B0604020202020204" pitchFamily="34" charset="0"/>
              </a:rPr>
              <a:t>Совещание, тема: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panose="020B0604020202020204" pitchFamily="34" charset="0"/>
              </a:rPr>
              <a:t>«О внесении изменений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FF3300"/>
                </a:solidFill>
                <a:cs typeface="Arial" panose="020B0604020202020204" pitchFamily="34" charset="0"/>
              </a:rPr>
              <a:t>в Программу дорожных работ на автомобильных дорогах общего пользования регионального и межмуниципального значения ТО в 2020-2022 гг.</a:t>
            </a:r>
            <a:r>
              <a:rPr lang="ru-RU" dirty="0" smtClean="0">
                <a:solidFill>
                  <a:srgbClr val="FF3300"/>
                </a:solidFill>
              </a:rPr>
              <a:t>» (в режиме ВКС)</a:t>
            </a:r>
            <a:endParaRPr lang="ru-RU" altLang="ru-RU" dirty="0">
              <a:solidFill>
                <a:srgbClr val="FF3300"/>
              </a:solidFill>
              <a:cs typeface="Arial" panose="020B0604020202020204" pitchFamily="34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>
                <a:solidFill>
                  <a:schemeClr val="tx1"/>
                </a:solidFill>
                <a:cs typeface="Arial" panose="020B0604020202020204" pitchFamily="34" charset="0"/>
              </a:rPr>
              <a:t>каб. 304; обратная связь – </a:t>
            </a:r>
            <a:endParaRPr lang="ru-RU" altLang="ru-RU" sz="1100" i="1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из </a:t>
            </a:r>
            <a:r>
              <a:rPr lang="ru-RU" altLang="ru-RU" sz="1100" i="1" dirty="0">
                <a:solidFill>
                  <a:schemeClr val="tx1"/>
                </a:solidFill>
                <a:cs typeface="Arial" panose="020B0604020202020204" pitchFamily="34" charset="0"/>
              </a:rPr>
              <a:t>рабочих кабинетов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(отв. </a:t>
            </a:r>
            <a:r>
              <a:rPr lang="ru-RU" altLang="ru-RU" sz="1100" b="1" i="1" dirty="0" smtClean="0">
                <a:solidFill>
                  <a:schemeClr val="tx1"/>
                </a:solidFill>
                <a:cs typeface="Arial" panose="020B0604020202020204" pitchFamily="34" charset="0"/>
              </a:rPr>
              <a:t>Ажгиревич А.И., </a:t>
            </a:r>
            <a:r>
              <a:rPr lang="ru-RU" altLang="ru-RU" sz="11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Насибуллин Д.И.,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пресс-служба)</a:t>
            </a:r>
            <a:endParaRPr lang="ru-RU" altLang="ru-RU" sz="1100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9" name="Text Box 13591"/>
          <p:cNvSpPr txBox="1">
            <a:spLocks noChangeArrowheads="1"/>
          </p:cNvSpPr>
          <p:nvPr/>
        </p:nvSpPr>
        <p:spPr bwMode="auto">
          <a:xfrm rot="10800000" flipV="1">
            <a:off x="328729" y="4241003"/>
            <a:ext cx="1844528" cy="2151827"/>
          </a:xfrm>
          <a:prstGeom prst="rect">
            <a:avLst/>
          </a:prstGeom>
          <a:noFill/>
          <a:ln w="317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70000"/>
              </a:lnSpc>
            </a:pPr>
            <a:r>
              <a:rPr lang="ru-RU" altLang="ru-RU" b="1" dirty="0" smtClean="0">
                <a:solidFill>
                  <a:schemeClr val="tx1"/>
                </a:solidFill>
                <a:cs typeface="Arial" panose="020B0604020202020204" pitchFamily="34" charset="0"/>
              </a:rPr>
              <a:t>15.30-16.30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3333CC"/>
                </a:solidFill>
                <a:cs typeface="Arial" panose="020B0604020202020204" pitchFamily="34" charset="0"/>
              </a:rPr>
              <a:t>Совещание, тема: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3333CC"/>
                </a:solidFill>
                <a:cs typeface="Arial" panose="020B0604020202020204" pitchFamily="34" charset="0"/>
              </a:rPr>
              <a:t>«О распределении предельных сумм субсидий на компенсацию выпадающих доходов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altLang="ru-RU" dirty="0" smtClean="0">
                <a:solidFill>
                  <a:srgbClr val="3333CC"/>
                </a:solidFill>
                <a:cs typeface="Arial" panose="020B0604020202020204" pitchFamily="34" charset="0"/>
              </a:rPr>
              <a:t>по теплоснабжающим организациям МО ТО</a:t>
            </a:r>
            <a:r>
              <a:rPr lang="ru-RU" dirty="0" smtClean="0">
                <a:solidFill>
                  <a:srgbClr val="3333CC"/>
                </a:solidFill>
              </a:rPr>
              <a:t>» </a:t>
            </a:r>
          </a:p>
          <a:p>
            <a:pPr algn="l" eaLnBrk="1" hangingPunct="1">
              <a:lnSpc>
                <a:spcPct val="70000"/>
              </a:lnSpc>
            </a:pPr>
            <a:r>
              <a:rPr lang="ru-RU" dirty="0" smtClean="0">
                <a:solidFill>
                  <a:srgbClr val="3333CC"/>
                </a:solidFill>
              </a:rPr>
              <a:t>(в режиме ВКС)</a:t>
            </a:r>
            <a:endParaRPr lang="ru-RU" altLang="ru-RU" dirty="0">
              <a:solidFill>
                <a:srgbClr val="3333CC"/>
              </a:solidFill>
              <a:cs typeface="Arial" panose="020B0604020202020204" pitchFamily="34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>
                <a:solidFill>
                  <a:schemeClr val="tx1"/>
                </a:solidFill>
                <a:cs typeface="Arial" panose="020B0604020202020204" pitchFamily="34" charset="0"/>
              </a:rPr>
              <a:t>каб. 304; обратная связь – </a:t>
            </a:r>
            <a:endParaRPr lang="ru-RU" altLang="ru-RU" sz="1100" i="1" dirty="0" smtClean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из </a:t>
            </a:r>
            <a:r>
              <a:rPr lang="ru-RU" altLang="ru-RU" sz="1100" i="1" dirty="0">
                <a:solidFill>
                  <a:schemeClr val="tx1"/>
                </a:solidFill>
                <a:cs typeface="Arial" panose="020B0604020202020204" pitchFamily="34" charset="0"/>
              </a:rPr>
              <a:t>рабочих кабинетов </a:t>
            </a:r>
          </a:p>
          <a:p>
            <a:pPr algn="r" eaLnBrk="1" hangingPunct="1">
              <a:lnSpc>
                <a:spcPct val="70000"/>
              </a:lnSpc>
            </a:pPr>
            <a:r>
              <a:rPr lang="ru-RU" altLang="ru-RU" sz="11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(отв. </a:t>
            </a:r>
            <a:r>
              <a:rPr lang="ru-RU" altLang="ru-RU" sz="1100" b="1" i="1" dirty="0" smtClean="0">
                <a:solidFill>
                  <a:schemeClr val="tx1"/>
                </a:solidFill>
                <a:cs typeface="Arial" panose="020B0604020202020204" pitchFamily="34" charset="0"/>
              </a:rPr>
              <a:t>Ажгиревич А.И., </a:t>
            </a:r>
            <a:r>
              <a:rPr lang="ru-RU" altLang="ru-RU" sz="1100" i="1" dirty="0" smtClean="0">
                <a:solidFill>
                  <a:schemeClr val="tx1"/>
                </a:solidFill>
                <a:cs typeface="Arial" panose="020B0604020202020204" pitchFamily="34" charset="0"/>
              </a:rPr>
              <a:t>Цветков А.И., Рощин К.С.)</a:t>
            </a:r>
            <a:endParaRPr lang="ru-RU" altLang="ru-RU" sz="1100" i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101" name="Text Box 13591"/>
          <p:cNvSpPr txBox="1">
            <a:spLocks noChangeArrowheads="1"/>
          </p:cNvSpPr>
          <p:nvPr/>
        </p:nvSpPr>
        <p:spPr bwMode="auto">
          <a:xfrm rot="10800000" flipV="1">
            <a:off x="2215538" y="9121896"/>
            <a:ext cx="2081913" cy="1212548"/>
          </a:xfrm>
          <a:prstGeom prst="rect">
            <a:avLst/>
          </a:prstGeom>
          <a:noFill/>
          <a:ln w="317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100" b="1" noProof="0" dirty="0" smtClean="0">
                <a:solidFill>
                  <a:srgbClr val="000000"/>
                </a:solidFill>
                <a:cs typeface="Arial" panose="020B0604020202020204" pitchFamily="34" charset="0"/>
              </a:rPr>
              <a:t>Уточняется</a:t>
            </a:r>
            <a:endParaRPr kumimoji="0" lang="ru-RU" altLang="ru-RU" sz="11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  <a:p>
            <a:pPr lvl="0" algn="l" eaLnBrk="1" hangingPunct="1">
              <a:lnSpc>
                <a:spcPct val="70000"/>
              </a:lnSpc>
              <a:defRPr/>
            </a:pPr>
            <a:r>
              <a:rPr lang="ru-RU" altLang="ru-RU" sz="1100" dirty="0" smtClean="0">
                <a:solidFill>
                  <a:srgbClr val="3333CC"/>
                </a:solidFill>
                <a:cs typeface="Arial" panose="020B0604020202020204" pitchFamily="34" charset="0"/>
              </a:rPr>
              <a:t>Совещание </a:t>
            </a:r>
            <a:r>
              <a:rPr lang="ru-RU" altLang="ru-RU" sz="1100" dirty="0">
                <a:solidFill>
                  <a:srgbClr val="3333CC"/>
                </a:solidFill>
                <a:cs typeface="Arial" panose="020B0604020202020204" pitchFamily="34" charset="0"/>
              </a:rPr>
              <a:t>(в режиме ВКС) </a:t>
            </a:r>
            <a:endParaRPr lang="ru-RU" altLang="ru-RU" sz="1100" dirty="0" smtClean="0">
              <a:solidFill>
                <a:srgbClr val="3333CC"/>
              </a:solidFill>
              <a:cs typeface="Arial" panose="020B0604020202020204" pitchFamily="34" charset="0"/>
            </a:endParaRPr>
          </a:p>
          <a:p>
            <a:pPr lvl="0" algn="l" eaLnBrk="1" hangingPunct="1">
              <a:lnSpc>
                <a:spcPct val="70000"/>
              </a:lnSpc>
              <a:defRPr/>
            </a:pPr>
            <a:r>
              <a:rPr lang="ru-RU" altLang="ru-RU" sz="1100" dirty="0" smtClean="0">
                <a:solidFill>
                  <a:srgbClr val="3333CC"/>
                </a:solidFill>
                <a:cs typeface="Arial" panose="020B0604020202020204" pitchFamily="34" charset="0"/>
              </a:rPr>
              <a:t>по вопросам реализации ранее принятых мер в экономической </a:t>
            </a:r>
          </a:p>
          <a:p>
            <a:pPr lvl="0" algn="l" eaLnBrk="1" hangingPunct="1">
              <a:lnSpc>
                <a:spcPct val="70000"/>
              </a:lnSpc>
              <a:defRPr/>
            </a:pPr>
            <a:r>
              <a:rPr lang="ru-RU" altLang="ru-RU" sz="1100" dirty="0" smtClean="0">
                <a:solidFill>
                  <a:srgbClr val="3333CC"/>
                </a:solidFill>
                <a:cs typeface="Arial" panose="020B0604020202020204" pitchFamily="34" charset="0"/>
              </a:rPr>
              <a:t>и социальной сферах</a:t>
            </a:r>
          </a:p>
          <a:p>
            <a:pPr lvl="0" algn="l" eaLnBrk="1" hangingPunct="1">
              <a:lnSpc>
                <a:spcPct val="70000"/>
              </a:lnSpc>
              <a:defRPr/>
            </a:pPr>
            <a:r>
              <a:rPr lang="ru-RU" altLang="ru-RU" sz="1050" i="1" dirty="0" smtClean="0">
                <a:solidFill>
                  <a:schemeClr val="tx1"/>
                </a:solidFill>
                <a:cs typeface="Arial" panose="020B0604020202020204" pitchFamily="34" charset="0"/>
              </a:rPr>
              <a:t>Проводит Президент РФ </a:t>
            </a:r>
          </a:p>
          <a:p>
            <a:pPr lvl="0" algn="l" eaLnBrk="1" hangingPunct="1">
              <a:lnSpc>
                <a:spcPct val="70000"/>
              </a:lnSpc>
              <a:defRPr/>
            </a:pPr>
            <a:r>
              <a:rPr lang="ru-RU" altLang="ru-RU" sz="1050" i="1" dirty="0" smtClean="0">
                <a:solidFill>
                  <a:schemeClr val="tx1"/>
                </a:solidFill>
                <a:cs typeface="Arial" panose="020B0604020202020204" pitchFamily="34" charset="0"/>
              </a:rPr>
              <a:t>В.В. Путин</a:t>
            </a:r>
            <a:endParaRPr lang="ru-RU" altLang="ru-RU" sz="1050" i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lvl="0" algn="r" eaLnBrk="1" hangingPunct="1">
              <a:lnSpc>
                <a:spcPct val="70000"/>
              </a:lnSpc>
              <a:defRPr/>
            </a:pPr>
            <a:r>
              <a:rPr lang="ru-RU" altLang="ru-RU" sz="1050" i="1" dirty="0">
                <a:solidFill>
                  <a:srgbClr val="000000"/>
                </a:solidFill>
                <a:cs typeface="Arial" panose="020B0604020202020204" pitchFamily="34" charset="0"/>
              </a:rPr>
              <a:t>к</a:t>
            </a:r>
            <a:r>
              <a:rPr kumimoji="0" lang="ru-RU" altLang="ru-RU" sz="105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аб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. 401</a:t>
            </a:r>
            <a:r>
              <a:rPr lang="ru-RU" altLang="ru-RU" sz="1050" i="1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(отв. </a:t>
            </a:r>
            <a:r>
              <a:rPr kumimoji="0" lang="ru-RU" altLang="ru-RU" sz="105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Ажгиревич А.И.,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5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Егоров И.И., 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пресс-служба)</a:t>
            </a:r>
            <a:endParaRPr kumimoji="0" lang="ru-RU" altLang="ru-RU" sz="105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  <p:sp>
        <p:nvSpPr>
          <p:cNvPr id="114" name="Text Box 13613"/>
          <p:cNvSpPr txBox="1">
            <a:spLocks noChangeArrowheads="1"/>
          </p:cNvSpPr>
          <p:nvPr/>
        </p:nvSpPr>
        <p:spPr bwMode="auto">
          <a:xfrm rot="10800000" flipV="1">
            <a:off x="4328473" y="1658728"/>
            <a:ext cx="2141261" cy="98953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10.00-11.00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Мероприятие по искусственному воспроизводству водных биологических ресурсов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и их выпуску в р. Волгу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altLang="ru-RU" sz="1100" i="1" dirty="0" smtClean="0">
                <a:solidFill>
                  <a:srgbClr val="000000"/>
                </a:solidFill>
                <a:cs typeface="Arial" charset="0"/>
              </a:rPr>
              <a:t>д. Черкассы, ул. Черкасская, акватория р. Волги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Наумов А.В</a:t>
            </a:r>
            <a:r>
              <a:rPr kumimoji="0" lang="ru-RU" altLang="ru-RU" sz="110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., пресс-служба)</a:t>
            </a:r>
            <a:endParaRPr kumimoji="0" lang="ru-RU" altLang="ru-RU" sz="110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97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12187"/>
          <p:cNvSpPr>
            <a:spLocks noChangeShapeType="1"/>
          </p:cNvSpPr>
          <p:nvPr/>
        </p:nvSpPr>
        <p:spPr bwMode="auto">
          <a:xfrm>
            <a:off x="2194760" y="563203"/>
            <a:ext cx="0" cy="9686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1" name="Line 12188"/>
          <p:cNvSpPr>
            <a:spLocks noChangeShapeType="1"/>
          </p:cNvSpPr>
          <p:nvPr/>
        </p:nvSpPr>
        <p:spPr bwMode="auto">
          <a:xfrm flipH="1">
            <a:off x="4328160" y="568323"/>
            <a:ext cx="0" cy="968157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2" name="Line 12189"/>
          <p:cNvSpPr>
            <a:spLocks noChangeShapeType="1"/>
          </p:cNvSpPr>
          <p:nvPr/>
        </p:nvSpPr>
        <p:spPr bwMode="auto">
          <a:xfrm flipH="1">
            <a:off x="6480441" y="563203"/>
            <a:ext cx="0" cy="96992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3" name="Line 12191"/>
          <p:cNvSpPr>
            <a:spLocks noChangeShapeType="1"/>
          </p:cNvSpPr>
          <p:nvPr/>
        </p:nvSpPr>
        <p:spPr bwMode="auto">
          <a:xfrm>
            <a:off x="10790574" y="565997"/>
            <a:ext cx="0" cy="9681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4" name="Line 12195"/>
          <p:cNvSpPr>
            <a:spLocks noChangeShapeType="1"/>
          </p:cNvSpPr>
          <p:nvPr/>
        </p:nvSpPr>
        <p:spPr bwMode="auto">
          <a:xfrm flipV="1">
            <a:off x="305949" y="823529"/>
            <a:ext cx="14226667" cy="78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8" name="Line 12201"/>
          <p:cNvSpPr>
            <a:spLocks noChangeShapeType="1"/>
          </p:cNvSpPr>
          <p:nvPr/>
        </p:nvSpPr>
        <p:spPr bwMode="auto">
          <a:xfrm flipV="1">
            <a:off x="69594" y="564125"/>
            <a:ext cx="144607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59" name="Rectangle 12202"/>
          <p:cNvSpPr>
            <a:spLocks noChangeArrowheads="1"/>
          </p:cNvSpPr>
          <p:nvPr/>
        </p:nvSpPr>
        <p:spPr bwMode="auto">
          <a:xfrm>
            <a:off x="2195513" y="511561"/>
            <a:ext cx="2133600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marL="0" marR="0" lvl="0" indent="0" algn="ctr" defTabSz="113280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Вторник</a:t>
            </a:r>
          </a:p>
        </p:txBody>
      </p:sp>
      <p:sp>
        <p:nvSpPr>
          <p:cNvPr id="2060" name="Rectangle 12203"/>
          <p:cNvSpPr>
            <a:spLocks noChangeArrowheads="1"/>
          </p:cNvSpPr>
          <p:nvPr/>
        </p:nvSpPr>
        <p:spPr bwMode="auto">
          <a:xfrm>
            <a:off x="4333875" y="507083"/>
            <a:ext cx="2138363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marL="0" marR="0" lvl="0" indent="0" algn="ctr" defTabSz="113280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Среда</a:t>
            </a:r>
          </a:p>
        </p:txBody>
      </p:sp>
      <p:sp>
        <p:nvSpPr>
          <p:cNvPr id="2063" name="Rectangle 12206"/>
          <p:cNvSpPr>
            <a:spLocks noChangeArrowheads="1"/>
          </p:cNvSpPr>
          <p:nvPr/>
        </p:nvSpPr>
        <p:spPr bwMode="auto">
          <a:xfrm>
            <a:off x="8648701" y="511564"/>
            <a:ext cx="2151744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marL="0" marR="0" lvl="0" indent="0" algn="ctr" defTabSz="113280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Пятница</a:t>
            </a:r>
          </a:p>
        </p:txBody>
      </p:sp>
      <p:sp>
        <p:nvSpPr>
          <p:cNvPr id="2064" name="Rectangle 12207"/>
          <p:cNvSpPr>
            <a:spLocks noChangeArrowheads="1"/>
          </p:cNvSpPr>
          <p:nvPr/>
        </p:nvSpPr>
        <p:spPr bwMode="auto">
          <a:xfrm>
            <a:off x="10815638" y="504769"/>
            <a:ext cx="1947861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marL="0" marR="0" lvl="0" indent="0" algn="ctr" defTabSz="113280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Суббота</a:t>
            </a:r>
          </a:p>
        </p:txBody>
      </p:sp>
      <p:sp>
        <p:nvSpPr>
          <p:cNvPr id="2066" name="Line 12456"/>
          <p:cNvSpPr>
            <a:spLocks noChangeShapeType="1"/>
          </p:cNvSpPr>
          <p:nvPr/>
        </p:nvSpPr>
        <p:spPr bwMode="auto">
          <a:xfrm flipH="1">
            <a:off x="63656" y="563203"/>
            <a:ext cx="5935" cy="96866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67" name="Line 12529"/>
          <p:cNvSpPr>
            <a:spLocks noChangeShapeType="1"/>
          </p:cNvSpPr>
          <p:nvPr/>
        </p:nvSpPr>
        <p:spPr bwMode="auto">
          <a:xfrm>
            <a:off x="8656321" y="568321"/>
            <a:ext cx="0" cy="9681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68" name="Line 12566"/>
          <p:cNvSpPr>
            <a:spLocks noChangeShapeType="1"/>
          </p:cNvSpPr>
          <p:nvPr/>
        </p:nvSpPr>
        <p:spPr bwMode="auto">
          <a:xfrm>
            <a:off x="14535150" y="563203"/>
            <a:ext cx="0" cy="9699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69" name="Line 12191"/>
          <p:cNvSpPr>
            <a:spLocks noChangeShapeType="1"/>
          </p:cNvSpPr>
          <p:nvPr/>
        </p:nvSpPr>
        <p:spPr bwMode="auto">
          <a:xfrm>
            <a:off x="12768626" y="563205"/>
            <a:ext cx="0" cy="9686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03" name="Rectangle 12208"/>
          <p:cNvSpPr>
            <a:spLocks noChangeArrowheads="1"/>
          </p:cNvSpPr>
          <p:nvPr/>
        </p:nvSpPr>
        <p:spPr bwMode="auto">
          <a:xfrm>
            <a:off x="12763500" y="500706"/>
            <a:ext cx="1765026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marL="0" marR="0" lvl="0" indent="0" algn="ctr" defTabSz="113280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Воскресенье</a:t>
            </a:r>
          </a:p>
        </p:txBody>
      </p:sp>
      <p:sp>
        <p:nvSpPr>
          <p:cNvPr id="57" name="Line 12187"/>
          <p:cNvSpPr>
            <a:spLocks noChangeShapeType="1"/>
          </p:cNvSpPr>
          <p:nvPr/>
        </p:nvSpPr>
        <p:spPr bwMode="auto">
          <a:xfrm>
            <a:off x="293375" y="572961"/>
            <a:ext cx="0" cy="96769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8" name="Rectangle 12232"/>
          <p:cNvSpPr>
            <a:spLocks noChangeArrowheads="1"/>
          </p:cNvSpPr>
          <p:nvPr/>
        </p:nvSpPr>
        <p:spPr bwMode="auto">
          <a:xfrm>
            <a:off x="38383" y="660186"/>
            <a:ext cx="291001" cy="32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marL="0" marR="0" lvl="0" indent="0" algn="ctr" defTabSz="113280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№</a:t>
            </a:r>
          </a:p>
        </p:txBody>
      </p:sp>
      <p:sp>
        <p:nvSpPr>
          <p:cNvPr id="92" name="Line 12200"/>
          <p:cNvSpPr>
            <a:spLocks noChangeShapeType="1"/>
          </p:cNvSpPr>
          <p:nvPr/>
        </p:nvSpPr>
        <p:spPr bwMode="auto">
          <a:xfrm flipV="1">
            <a:off x="62545" y="10262419"/>
            <a:ext cx="144738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11" name="Rectangle 12204"/>
          <p:cNvSpPr>
            <a:spLocks noChangeArrowheads="1"/>
          </p:cNvSpPr>
          <p:nvPr/>
        </p:nvSpPr>
        <p:spPr bwMode="auto">
          <a:xfrm>
            <a:off x="303846" y="518579"/>
            <a:ext cx="1899144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marL="0" marR="0" lvl="0" indent="0" algn="ctr" defTabSz="113280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Понедельник</a:t>
            </a:r>
          </a:p>
        </p:txBody>
      </p:sp>
      <p:sp>
        <p:nvSpPr>
          <p:cNvPr id="146" name="Line 12195"/>
          <p:cNvSpPr>
            <a:spLocks noChangeShapeType="1"/>
          </p:cNvSpPr>
          <p:nvPr/>
        </p:nvSpPr>
        <p:spPr bwMode="auto">
          <a:xfrm flipV="1">
            <a:off x="69591" y="1100240"/>
            <a:ext cx="144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135936" tIns="67968" rIns="135936" bIns="67968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8" name="Rectangle 12232"/>
          <p:cNvSpPr>
            <a:spLocks noChangeArrowheads="1"/>
          </p:cNvSpPr>
          <p:nvPr/>
        </p:nvSpPr>
        <p:spPr bwMode="auto">
          <a:xfrm>
            <a:off x="2199623" y="799544"/>
            <a:ext cx="2126961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marL="0" marR="0" lvl="0" indent="0" algn="ctr" defTabSz="113280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26.05</a:t>
            </a:r>
            <a:endParaRPr kumimoji="0" lang="ru-RU" alt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3" name="Rectangle 12232"/>
          <p:cNvSpPr>
            <a:spLocks noChangeArrowheads="1"/>
          </p:cNvSpPr>
          <p:nvPr/>
        </p:nvSpPr>
        <p:spPr bwMode="auto">
          <a:xfrm>
            <a:off x="38383" y="4866605"/>
            <a:ext cx="298061" cy="32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marL="0" marR="0" lvl="0" indent="0" algn="ctr" defTabSz="113280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22</a:t>
            </a:r>
            <a:endParaRPr kumimoji="0" lang="ru-RU" altLang="ru-RU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4" name="Rectangle 12232"/>
          <p:cNvSpPr>
            <a:spLocks noChangeArrowheads="1"/>
          </p:cNvSpPr>
          <p:nvPr/>
        </p:nvSpPr>
        <p:spPr bwMode="auto">
          <a:xfrm>
            <a:off x="294128" y="792655"/>
            <a:ext cx="1903579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marL="0" marR="0" lvl="0" indent="0" algn="ctr" defTabSz="113280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25.05</a:t>
            </a:r>
            <a:endParaRPr kumimoji="0" lang="ru-RU" alt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67" name="Rectangle 12205"/>
          <p:cNvSpPr>
            <a:spLocks noChangeArrowheads="1"/>
          </p:cNvSpPr>
          <p:nvPr/>
        </p:nvSpPr>
        <p:spPr bwMode="auto">
          <a:xfrm>
            <a:off x="6394515" y="526057"/>
            <a:ext cx="2167110" cy="354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3519" tIns="53519" rIns="53519" bIns="53519">
            <a:spAutoFit/>
          </a:bodyPr>
          <a:lstStyle/>
          <a:p>
            <a:pPr marL="0" marR="0" lvl="0" indent="0" algn="ctr" defTabSz="113280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Четверг</a:t>
            </a:r>
          </a:p>
        </p:txBody>
      </p:sp>
      <p:sp>
        <p:nvSpPr>
          <p:cNvPr id="123" name="Rectangle 12203"/>
          <p:cNvSpPr>
            <a:spLocks noChangeArrowheads="1"/>
          </p:cNvSpPr>
          <p:nvPr/>
        </p:nvSpPr>
        <p:spPr bwMode="auto">
          <a:xfrm>
            <a:off x="4739615" y="49113"/>
            <a:ext cx="5119687" cy="47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marL="0" marR="0" lvl="0" indent="0" algn="ctr" defTabSz="113280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План-календарь 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работы 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Губернатора Тверской области</a:t>
            </a:r>
          </a:p>
          <a:p>
            <a:pPr marL="0" marR="0" lvl="0" indent="0" algn="ctr" defTabSz="1132803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на период с 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25 по 31 мая 2020 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г.</a:t>
            </a:r>
          </a:p>
        </p:txBody>
      </p:sp>
      <p:sp>
        <p:nvSpPr>
          <p:cNvPr id="43" name="Rectangle 12232"/>
          <p:cNvSpPr>
            <a:spLocks noChangeArrowheads="1"/>
          </p:cNvSpPr>
          <p:nvPr/>
        </p:nvSpPr>
        <p:spPr bwMode="auto">
          <a:xfrm>
            <a:off x="4313402" y="798709"/>
            <a:ext cx="2169357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marL="0" marR="0" lvl="0" indent="0" algn="ctr" defTabSz="113280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27.05</a:t>
            </a:r>
            <a:endParaRPr kumimoji="0" lang="ru-RU" alt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4" name="Rectangle 12232"/>
          <p:cNvSpPr>
            <a:spLocks noChangeArrowheads="1"/>
          </p:cNvSpPr>
          <p:nvPr/>
        </p:nvSpPr>
        <p:spPr bwMode="auto">
          <a:xfrm>
            <a:off x="6485294" y="785156"/>
            <a:ext cx="2126961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marL="0" marR="0" lvl="0" indent="0" algn="ctr" defTabSz="113280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28.05</a:t>
            </a:r>
            <a:endParaRPr kumimoji="0" lang="ru-RU" alt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5" name="Rectangle 12232"/>
          <p:cNvSpPr>
            <a:spLocks noChangeArrowheads="1"/>
          </p:cNvSpPr>
          <p:nvPr/>
        </p:nvSpPr>
        <p:spPr bwMode="auto">
          <a:xfrm>
            <a:off x="8717550" y="796556"/>
            <a:ext cx="2126961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marL="0" marR="0" lvl="0" indent="0" algn="ctr" defTabSz="113280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29.05</a:t>
            </a:r>
            <a:endParaRPr kumimoji="0" lang="ru-RU" altLang="ru-RU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8" name="Text Box 13613"/>
          <p:cNvSpPr txBox="1">
            <a:spLocks noChangeArrowheads="1"/>
          </p:cNvSpPr>
          <p:nvPr/>
        </p:nvSpPr>
        <p:spPr bwMode="auto">
          <a:xfrm rot="10800000" flipV="1">
            <a:off x="11932832" y="86706"/>
            <a:ext cx="2602318" cy="31728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lvl="0" algn="r">
              <a:defRPr/>
            </a:pPr>
            <a:r>
              <a:rPr lang="ru-RU" b="1" i="1" dirty="0">
                <a:solidFill>
                  <a:srgbClr val="000000"/>
                </a:solidFill>
              </a:rPr>
              <a:t>по состоянию на </a:t>
            </a:r>
            <a:r>
              <a:rPr lang="en-US" b="1" i="1" dirty="0">
                <a:solidFill>
                  <a:srgbClr val="000000"/>
                </a:solidFill>
              </a:rPr>
              <a:t>1</a:t>
            </a:r>
            <a:r>
              <a:rPr lang="ru-RU" b="1" i="1" dirty="0">
                <a:solidFill>
                  <a:srgbClr val="000000"/>
                </a:solidFill>
              </a:rPr>
              <a:t>5 мая 2020 г. 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ru-RU" b="1" i="1" dirty="0">
                <a:solidFill>
                  <a:srgbClr val="000000"/>
                </a:solidFill>
              </a:rPr>
              <a:t>       </a:t>
            </a:r>
            <a:r>
              <a:rPr lang="en-US" b="1" i="1" dirty="0">
                <a:solidFill>
                  <a:srgbClr val="000000"/>
                </a:solidFill>
              </a:rPr>
              <a:t> </a:t>
            </a:r>
            <a:r>
              <a:rPr lang="ru-RU" b="1" i="1" dirty="0">
                <a:solidFill>
                  <a:srgbClr val="000000"/>
                </a:solidFill>
              </a:rPr>
              <a:t>21 час. 00 мин.</a:t>
            </a:r>
            <a:endParaRPr lang="ru-RU" b="1" i="1" dirty="0">
              <a:solidFill>
                <a:srgbClr val="000000"/>
              </a:solidFill>
            </a:endParaRPr>
          </a:p>
        </p:txBody>
      </p:sp>
      <p:sp>
        <p:nvSpPr>
          <p:cNvPr id="40" name="Text Box 12844"/>
          <p:cNvSpPr txBox="1">
            <a:spLocks noChangeArrowheads="1"/>
          </p:cNvSpPr>
          <p:nvPr/>
        </p:nvSpPr>
        <p:spPr bwMode="auto">
          <a:xfrm rot="10800000" flipV="1">
            <a:off x="4340286" y="9880409"/>
            <a:ext cx="2161217" cy="37315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pPr marL="171450" marR="0" lvl="0" indent="-1714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Общероссийский 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Д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ень библиотек (с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1995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1" name="Text Box 12844"/>
          <p:cNvSpPr txBox="1">
            <a:spLocks noChangeArrowheads="1"/>
          </p:cNvSpPr>
          <p:nvPr/>
        </p:nvSpPr>
        <p:spPr bwMode="auto">
          <a:xfrm rot="10800000" flipV="1">
            <a:off x="6500364" y="9750773"/>
            <a:ext cx="2134896" cy="28107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pPr marL="171450" marR="0" lvl="0" indent="-1714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День пограничника (с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1994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2" name="Text Box 12844"/>
          <p:cNvSpPr txBox="1">
            <a:spLocks noChangeArrowheads="1"/>
          </p:cNvSpPr>
          <p:nvPr/>
        </p:nvSpPr>
        <p:spPr bwMode="auto">
          <a:xfrm rot="10800000" flipV="1">
            <a:off x="8675942" y="9950858"/>
            <a:ext cx="2134896" cy="28107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pPr marL="171450" marR="0" lvl="0" indent="-1714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Международный день миротворцев ООН (с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2002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6" name="Text Box 12844"/>
          <p:cNvSpPr txBox="1">
            <a:spLocks noChangeArrowheads="1"/>
          </p:cNvSpPr>
          <p:nvPr/>
        </p:nvSpPr>
        <p:spPr bwMode="auto">
          <a:xfrm rot="10800000" flipV="1">
            <a:off x="12773753" y="9793726"/>
            <a:ext cx="1748323" cy="22733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pPr marL="171450" marR="0" lvl="0" indent="-1714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Всемирный день без табака (с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1987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9" name="Text Box 12844"/>
          <p:cNvSpPr txBox="1">
            <a:spLocks noChangeArrowheads="1"/>
          </p:cNvSpPr>
          <p:nvPr/>
        </p:nvSpPr>
        <p:spPr bwMode="auto">
          <a:xfrm rot="10800000" flipV="1">
            <a:off x="2195579" y="9867709"/>
            <a:ext cx="2173344" cy="42208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pPr marL="171450" marR="0" lvl="0" indent="-1714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День российского предпринимательства (с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2007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0" name="Text Box 12844"/>
          <p:cNvSpPr txBox="1">
            <a:spLocks noChangeArrowheads="1"/>
          </p:cNvSpPr>
          <p:nvPr/>
        </p:nvSpPr>
        <p:spPr bwMode="auto">
          <a:xfrm rot="10800000" flipV="1">
            <a:off x="12776574" y="10007049"/>
            <a:ext cx="1771651" cy="27974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pPr marL="171450" marR="0" lvl="0" indent="-1714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День химика (с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1980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1" name="Text Box 13613"/>
          <p:cNvSpPr txBox="1">
            <a:spLocks noChangeArrowheads="1"/>
          </p:cNvSpPr>
          <p:nvPr/>
        </p:nvSpPr>
        <p:spPr bwMode="auto">
          <a:xfrm rot="10800000" flipV="1">
            <a:off x="8676377" y="1147163"/>
            <a:ext cx="2141614" cy="46905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09.00-09.30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Работа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 документами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302</a:t>
            </a:r>
            <a:r>
              <a:rPr kumimoji="0" lang="en-US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Скорый А.В.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  <a:endParaRPr kumimoji="0" lang="ru-RU" altLang="ru-RU" sz="11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52" name="Text Box 13613"/>
          <p:cNvSpPr txBox="1">
            <a:spLocks noChangeArrowheads="1"/>
          </p:cNvSpPr>
          <p:nvPr/>
        </p:nvSpPr>
        <p:spPr bwMode="auto">
          <a:xfrm rot="10800000" flipV="1">
            <a:off x="4372725" y="1147163"/>
            <a:ext cx="2089688" cy="46905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09.00-09.30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Работа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 документами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302</a:t>
            </a:r>
            <a:r>
              <a:rPr kumimoji="0" lang="en-US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Скорый А.В.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  <a:endParaRPr kumimoji="0" lang="ru-RU" altLang="ru-RU" sz="11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53" name="Text Box 13613"/>
          <p:cNvSpPr txBox="1">
            <a:spLocks noChangeArrowheads="1"/>
          </p:cNvSpPr>
          <p:nvPr/>
        </p:nvSpPr>
        <p:spPr bwMode="auto">
          <a:xfrm rot="10800000" flipV="1">
            <a:off x="2202050" y="1122329"/>
            <a:ext cx="2089688" cy="46905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09.00-09.30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Работа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 документами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302</a:t>
            </a:r>
            <a:r>
              <a:rPr kumimoji="0" lang="en-US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Скорый А.В.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  <a:endParaRPr kumimoji="0" lang="ru-RU" altLang="ru-RU" sz="11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54" name="Text Box 13613"/>
          <p:cNvSpPr txBox="1">
            <a:spLocks noChangeArrowheads="1"/>
          </p:cNvSpPr>
          <p:nvPr/>
        </p:nvSpPr>
        <p:spPr bwMode="auto">
          <a:xfrm rot="10800000" flipV="1">
            <a:off x="308699" y="1121418"/>
            <a:ext cx="1925430" cy="46905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09.00-09.30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Работа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 документами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302</a:t>
            </a:r>
            <a:r>
              <a:rPr kumimoji="0" lang="en-US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Скорый А.В.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  <a:endParaRPr kumimoji="0" lang="ru-RU" altLang="ru-RU" sz="11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59" name="Text Box 13613"/>
          <p:cNvSpPr txBox="1">
            <a:spLocks noChangeArrowheads="1"/>
          </p:cNvSpPr>
          <p:nvPr/>
        </p:nvSpPr>
        <p:spPr bwMode="auto">
          <a:xfrm rot="10800000" flipV="1">
            <a:off x="288545" y="1580368"/>
            <a:ext cx="1892762" cy="92852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11.00-12.00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Организационное совещание Правительства ТО</a:t>
            </a: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каб.305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Ажгиревич А.И.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,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пресс-служба)</a:t>
            </a:r>
          </a:p>
        </p:txBody>
      </p:sp>
      <p:sp>
        <p:nvSpPr>
          <p:cNvPr id="61" name="Text Box 13613"/>
          <p:cNvSpPr txBox="1">
            <a:spLocks noChangeArrowheads="1"/>
          </p:cNvSpPr>
          <p:nvPr/>
        </p:nvSpPr>
        <p:spPr bwMode="auto">
          <a:xfrm>
            <a:off x="2200188" y="2015802"/>
            <a:ext cx="2125340" cy="72331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11.00-13.00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Заседание Правительства ТО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- уточняется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ПТО, Большой зал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(отв. </a:t>
            </a:r>
            <a:r>
              <a:rPr kumimoji="0" lang="ru-RU" altLang="ru-RU" sz="105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Ажгиревич А.И.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5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СМИ+пресс-служба</a:t>
            </a:r>
            <a:r>
              <a:rPr kumimoji="0" lang="ru-RU" altLang="ru-RU" sz="10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</a:p>
        </p:txBody>
      </p:sp>
      <p:sp>
        <p:nvSpPr>
          <p:cNvPr id="62" name="Text Box 13613"/>
          <p:cNvSpPr txBox="1">
            <a:spLocks noChangeArrowheads="1"/>
          </p:cNvSpPr>
          <p:nvPr/>
        </p:nvSpPr>
        <p:spPr bwMode="auto">
          <a:xfrm>
            <a:off x="2179437" y="2801411"/>
            <a:ext cx="2128789" cy="39413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Оперативное совещание</a:t>
            </a: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ПТО, Большой зал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(отв. </a:t>
            </a:r>
            <a:r>
              <a:rPr kumimoji="0" lang="ru-RU" altLang="ru-RU" sz="105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Ажгиревич А.И.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  <a:endParaRPr kumimoji="0" lang="ru-RU" altLang="ru-RU" sz="105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63" name="Text Box 13613"/>
          <p:cNvSpPr txBox="1">
            <a:spLocks noChangeArrowheads="1"/>
          </p:cNvSpPr>
          <p:nvPr/>
        </p:nvSpPr>
        <p:spPr bwMode="auto">
          <a:xfrm>
            <a:off x="2199268" y="1599550"/>
            <a:ext cx="2102617" cy="29131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10.00-10.30</a:t>
            </a: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Подготовка к ЗПТО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аб. 304 (отв. </a:t>
            </a:r>
            <a:r>
              <a:rPr kumimoji="0" lang="ru-RU" altLang="ru-RU" sz="105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Ажгиревич А.И.</a:t>
            </a: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  <a:endParaRPr kumimoji="0" lang="ru-RU" altLang="ru-RU" sz="105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72" name="Rectangle 12232"/>
          <p:cNvSpPr>
            <a:spLocks noChangeArrowheads="1"/>
          </p:cNvSpPr>
          <p:nvPr/>
        </p:nvSpPr>
        <p:spPr bwMode="auto">
          <a:xfrm>
            <a:off x="10723844" y="796556"/>
            <a:ext cx="2126961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marL="0" marR="0" lvl="0" indent="0" algn="ctr" defTabSz="113280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30.05</a:t>
            </a:r>
            <a:endParaRPr kumimoji="0" lang="ru-RU" altLang="ru-RU" sz="16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3" name="Rectangle 12232"/>
          <p:cNvSpPr>
            <a:spLocks noChangeArrowheads="1"/>
          </p:cNvSpPr>
          <p:nvPr/>
        </p:nvSpPr>
        <p:spPr bwMode="auto">
          <a:xfrm>
            <a:off x="12582532" y="796854"/>
            <a:ext cx="2126961" cy="363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3519" tIns="53519" rIns="53519" bIns="53519">
            <a:spAutoFit/>
          </a:bodyPr>
          <a:lstStyle/>
          <a:p>
            <a:pPr marL="0" marR="0" lvl="0" indent="0" algn="ctr" defTabSz="1132803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31.05</a:t>
            </a:r>
            <a:endParaRPr kumimoji="0" lang="ru-RU" altLang="ru-RU" sz="16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0" name="Text Box 12844"/>
          <p:cNvSpPr txBox="1">
            <a:spLocks noChangeArrowheads="1"/>
          </p:cNvSpPr>
          <p:nvPr/>
        </p:nvSpPr>
        <p:spPr bwMode="auto">
          <a:xfrm rot="10800000" flipV="1">
            <a:off x="6500063" y="9286854"/>
            <a:ext cx="2169675" cy="46437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pPr marL="171450" marR="0" lvl="0" indent="-1714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250 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лет назад (1770) Осташков и Вышний Волочек получили статус городов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81" name="Text Box 12844"/>
          <p:cNvSpPr txBox="1">
            <a:spLocks noChangeArrowheads="1"/>
          </p:cNvSpPr>
          <p:nvPr/>
        </p:nvSpPr>
        <p:spPr bwMode="auto">
          <a:xfrm rot="10800000" flipV="1">
            <a:off x="12750425" y="9356308"/>
            <a:ext cx="1771651" cy="32546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pPr marL="171450" marR="0" lvl="0" indent="-1714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День российской адвокатуры  (с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1987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4" name="Text Box 13613"/>
          <p:cNvSpPr txBox="1">
            <a:spLocks noChangeArrowheads="1"/>
          </p:cNvSpPr>
          <p:nvPr/>
        </p:nvSpPr>
        <p:spPr bwMode="auto">
          <a:xfrm rot="10800000" flipV="1">
            <a:off x="6492058" y="1108985"/>
            <a:ext cx="2168634" cy="469058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09.00-09.30</a:t>
            </a: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Работа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 документами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302</a:t>
            </a:r>
            <a:r>
              <a:rPr kumimoji="0" lang="en-US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Скорый А.В.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  <a:endParaRPr kumimoji="0" lang="ru-RU" altLang="ru-RU" sz="11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98" name="Text Box 12844"/>
          <p:cNvSpPr txBox="1">
            <a:spLocks noChangeArrowheads="1"/>
          </p:cNvSpPr>
          <p:nvPr/>
        </p:nvSpPr>
        <p:spPr bwMode="auto">
          <a:xfrm rot="10800000" flipV="1">
            <a:off x="6500063" y="9980038"/>
            <a:ext cx="2134896" cy="28107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marL="171450" indent="-171450" algn="l" eaLnBrk="1" hangingPunct="1">
              <a:lnSpc>
                <a:spcPct val="80000"/>
              </a:lnSpc>
              <a:buFont typeface="Arial" panose="020B0604020202020204" pitchFamily="34" charset="0"/>
              <a:buChar char="•"/>
              <a:defRPr sz="1000" i="1">
                <a:solidFill>
                  <a:schemeClr val="tx1"/>
                </a:solidFill>
              </a:defRPr>
            </a:lvl1pPr>
          </a:lstStyle>
          <a:p>
            <a:pPr marL="171450" marR="0" lvl="0" indent="-17145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Вознесение Господне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7" name="Text Box 13613"/>
          <p:cNvSpPr txBox="1">
            <a:spLocks noChangeArrowheads="1"/>
          </p:cNvSpPr>
          <p:nvPr/>
        </p:nvSpPr>
        <p:spPr bwMode="auto">
          <a:xfrm rot="10800000" flipV="1">
            <a:off x="4338945" y="2186519"/>
            <a:ext cx="2146008" cy="75065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14.00-15.00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Заседание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антитеррористической комиссии в ТО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305 (отв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Веселов А.В.,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пресс-служба)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85" name="Text Box 13591"/>
          <p:cNvSpPr txBox="1">
            <a:spLocks noChangeArrowheads="1"/>
          </p:cNvSpPr>
          <p:nvPr/>
        </p:nvSpPr>
        <p:spPr bwMode="auto">
          <a:xfrm rot="10800000" flipV="1">
            <a:off x="2199367" y="4558544"/>
            <a:ext cx="2126617" cy="783745"/>
          </a:xfrm>
          <a:prstGeom prst="rect">
            <a:avLst/>
          </a:prstGeom>
          <a:noFill/>
          <a:ln w="317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16.00-17.00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Заседание Бюджетной комиссии Тверской области</a:t>
            </a: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каб</a:t>
            </a:r>
            <a:r>
              <a:rPr kumimoji="0" 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304; обратная связь – </a:t>
            </a:r>
          </a:p>
          <a:p>
            <a:pPr marL="0" marR="0" lvl="0" indent="0" algn="r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из рабочих кабинетов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 (отв. </a:t>
            </a:r>
            <a:r>
              <a:rPr kumimoji="0" lang="ru-RU" altLang="ru-RU" sz="11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Подтихова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 М.И.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пресс-служба)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6" name="Text Box 13613"/>
          <p:cNvSpPr txBox="1">
            <a:spLocks noChangeArrowheads="1"/>
          </p:cNvSpPr>
          <p:nvPr/>
        </p:nvSpPr>
        <p:spPr bwMode="auto">
          <a:xfrm>
            <a:off x="2196704" y="5374206"/>
            <a:ext cx="2118863" cy="653635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17.30-18.00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Встреча с главой МО ТО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206 (отв. </a:t>
            </a:r>
            <a:r>
              <a:rPr kumimoji="0" lang="ru-RU" altLang="ru-RU" sz="10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Ищенко А.Н.</a:t>
            </a:r>
            <a:r>
              <a:rPr kumimoji="0" lang="ru-RU" altLang="ru-RU" sz="105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05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Белорусов В.А., пресс-служба)</a:t>
            </a:r>
            <a:endParaRPr kumimoji="0" lang="ru-RU" altLang="ru-RU" sz="105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96" name="Text Box 13613"/>
          <p:cNvSpPr txBox="1">
            <a:spLocks noChangeArrowheads="1"/>
          </p:cNvSpPr>
          <p:nvPr/>
        </p:nvSpPr>
        <p:spPr bwMode="auto">
          <a:xfrm rot="10800000" flipV="1">
            <a:off x="4345061" y="5107018"/>
            <a:ext cx="2166161" cy="64850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18.00-19.00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Совещание по внутренней политике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305 (отв. </a:t>
            </a:r>
            <a:r>
              <a:rPr kumimoji="0" lang="ru-RU" altLang="ru-RU" sz="11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Ищенко А.Н.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Белорусов В.А.)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00" name="Text Box 13591"/>
          <p:cNvSpPr txBox="1">
            <a:spLocks noChangeArrowheads="1"/>
          </p:cNvSpPr>
          <p:nvPr/>
        </p:nvSpPr>
        <p:spPr bwMode="auto">
          <a:xfrm rot="10800000" flipV="1">
            <a:off x="2220407" y="3222275"/>
            <a:ext cx="2124205" cy="1236297"/>
          </a:xfrm>
          <a:prstGeom prst="rect">
            <a:avLst/>
          </a:prstGeom>
          <a:noFill/>
          <a:ln w="317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14.00-15.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0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Оперативное совещание штаба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по предупреждению завоза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и распространения новой </a:t>
            </a:r>
            <a:r>
              <a:rPr kumimoji="0" lang="ru-RU" altLang="ru-RU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коронавирусной</a:t>
            </a: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 инфекции (</a:t>
            </a:r>
            <a:r>
              <a:rPr kumimoji="0" lang="en-US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COVID-2019) </a:t>
            </a: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в ТО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каб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. 207; обратная связь –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из рабочих кабинетов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Ажгиревич А.И.,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Егоров И.И., пресс-служба)</a:t>
            </a:r>
          </a:p>
        </p:txBody>
      </p:sp>
      <p:sp>
        <p:nvSpPr>
          <p:cNvPr id="102" name="Text Box 13591"/>
          <p:cNvSpPr txBox="1">
            <a:spLocks noChangeArrowheads="1"/>
          </p:cNvSpPr>
          <p:nvPr/>
        </p:nvSpPr>
        <p:spPr bwMode="auto">
          <a:xfrm rot="10800000" flipV="1">
            <a:off x="6475177" y="1693015"/>
            <a:ext cx="2177960" cy="984974"/>
          </a:xfrm>
          <a:prstGeom prst="rect">
            <a:avLst/>
          </a:prstGeom>
          <a:noFill/>
          <a:ln w="317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10.00-11.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0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Оперативное совещание штаба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по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предупреждению завоза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и распространения новой </a:t>
            </a:r>
            <a:r>
              <a:rPr kumimoji="0" lang="ru-RU" alt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коронавирусной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 инфекции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(COVID-2019) в ТО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каб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. 207; обратная связь –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из рабочих кабинетов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Ажгиревич А.И.,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Егоров И.И., пресс-служба)</a:t>
            </a:r>
          </a:p>
        </p:txBody>
      </p:sp>
      <p:sp>
        <p:nvSpPr>
          <p:cNvPr id="103" name="Text Box 13613"/>
          <p:cNvSpPr txBox="1">
            <a:spLocks noChangeArrowheads="1"/>
          </p:cNvSpPr>
          <p:nvPr/>
        </p:nvSpPr>
        <p:spPr bwMode="auto">
          <a:xfrm rot="10800000" flipV="1">
            <a:off x="8661449" y="3726832"/>
            <a:ext cx="2108366" cy="861053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14.00-15.00</a:t>
            </a:r>
            <a:endParaRPr kumimoji="0" lang="ru-RU" alt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Заседание Межведомственной комиссии при ПТО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по земельным отношениям</a:t>
            </a: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 304; обратная связь – </a:t>
            </a:r>
            <a:endParaRPr kumimoji="0" lang="ru-RU" altLang="ru-RU" sz="11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из 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рабочих кабинетов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Жарков И.С.,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Таланина Л.А.,  пресс-служба 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04" name="Text Box 13613"/>
          <p:cNvSpPr txBox="1">
            <a:spLocks noChangeArrowheads="1"/>
          </p:cNvSpPr>
          <p:nvPr/>
        </p:nvSpPr>
        <p:spPr bwMode="auto">
          <a:xfrm rot="10800000" flipV="1">
            <a:off x="8666537" y="2892772"/>
            <a:ext cx="2135833" cy="62589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12.00-13.00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Заседание Президиума Правительства ТО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 304; обратная связь – </a:t>
            </a:r>
            <a:endParaRPr kumimoji="0" lang="ru-RU" altLang="ru-RU" sz="11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из 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рабочих кабинетов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Ажгиревич А.И.,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пресс-служба)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105" name="Text Box 13591"/>
          <p:cNvSpPr txBox="1">
            <a:spLocks noChangeArrowheads="1"/>
          </p:cNvSpPr>
          <p:nvPr/>
        </p:nvSpPr>
        <p:spPr bwMode="auto">
          <a:xfrm rot="10800000" flipV="1">
            <a:off x="8670056" y="4719822"/>
            <a:ext cx="2114226" cy="1194392"/>
          </a:xfrm>
          <a:prstGeom prst="rect">
            <a:avLst/>
          </a:prstGeom>
          <a:noFill/>
          <a:ln w="317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16.00-16.30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Рабочая встреча, тема: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«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О реализации мероприятий 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по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внедрению новой модели пассажирских перевозок </a:t>
            </a:r>
            <a:endParaRPr kumimoji="0" lang="ru-RU" sz="1200" b="0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на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территории  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ТО»</a:t>
            </a: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 304; обратная связь – </a:t>
            </a:r>
            <a:endParaRPr kumimoji="0" lang="ru-RU" altLang="ru-RU" sz="11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из 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рабочих кабинетов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 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Ажгиревич А.И., 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Насибуллин Д.И., пресс-служба)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7" name="Text Box 13591"/>
          <p:cNvSpPr txBox="1">
            <a:spLocks noChangeArrowheads="1"/>
          </p:cNvSpPr>
          <p:nvPr/>
        </p:nvSpPr>
        <p:spPr bwMode="auto">
          <a:xfrm rot="10800000" flipV="1">
            <a:off x="8679182" y="1607907"/>
            <a:ext cx="2117770" cy="1107408"/>
          </a:xfrm>
          <a:prstGeom prst="rect">
            <a:avLst/>
          </a:prstGeom>
          <a:noFill/>
          <a:ln w="317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10.00-11.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0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Заседание оперативного штаба по предупреждению завоза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и распространения новой </a:t>
            </a:r>
            <a:r>
              <a:rPr kumimoji="0" lang="ru-RU" altLang="ru-RU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коронавирусной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 инфекции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(COVID-2019) в ТО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ПТО, Большой зал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Ажгиревич А.И.,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Егоров И.И., пресс-служба)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8" name="Прямоугольник 107"/>
          <p:cNvSpPr/>
          <p:nvPr/>
        </p:nvSpPr>
        <p:spPr>
          <a:xfrm>
            <a:off x="226220" y="3766742"/>
            <a:ext cx="2043780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Calibri" panose="020F0502020204030204" pitchFamily="34" charset="0"/>
                <a:cs typeface="+mn-cs"/>
              </a:rPr>
              <a:t>15.30-16.30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Calibri" panose="020F0502020204030204" pitchFamily="34" charset="0"/>
                <a:cs typeface="+mn-cs"/>
              </a:rPr>
              <a:t>Рабочая встреча по вопросам демографической и семейной политики</a:t>
            </a:r>
          </a:p>
          <a:p>
            <a:pPr marL="0" marR="0" lvl="0" indent="0" algn="r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каб. 207 (отв. </a:t>
            </a:r>
            <a:r>
              <a:rPr kumimoji="0" 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Ермакова С.М</a:t>
            </a:r>
            <a:r>
              <a:rPr kumimoji="0" 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., пресс-служба)</a:t>
            </a:r>
            <a:endParaRPr kumimoji="0" 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9" name="Text Box 13591"/>
          <p:cNvSpPr txBox="1">
            <a:spLocks noChangeArrowheads="1"/>
          </p:cNvSpPr>
          <p:nvPr/>
        </p:nvSpPr>
        <p:spPr bwMode="auto">
          <a:xfrm rot="10800000" flipV="1">
            <a:off x="6484681" y="2888602"/>
            <a:ext cx="2208237" cy="728593"/>
          </a:xfrm>
          <a:prstGeom prst="rect">
            <a:avLst/>
          </a:prstGeom>
          <a:noFill/>
          <a:ln w="317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4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.00-1</a:t>
            </a:r>
            <a:r>
              <a:rPr kumimoji="0" lang="en-US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5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.00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Рабочая встреча, тема: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«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О 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содержании дорог»</a:t>
            </a: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. 304; обратная связь –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из рабочих кабинетов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 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Ажгиревич А.И.,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Насибуллин Д.И., пресс-служба)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0" name="Прямоугольник 109"/>
          <p:cNvSpPr/>
          <p:nvPr/>
        </p:nvSpPr>
        <p:spPr>
          <a:xfrm>
            <a:off x="4283956" y="2913156"/>
            <a:ext cx="2219766" cy="1471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Calibri" panose="020F0502020204030204" pitchFamily="34" charset="0"/>
                <a:cs typeface="+mn-cs"/>
              </a:rPr>
              <a:t>16.00-16.30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Calibri" panose="020F0502020204030204" pitchFamily="34" charset="0"/>
                <a:cs typeface="+mn-cs"/>
              </a:rPr>
              <a:t>Рабочая встреча, тема: 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Calibri" panose="020F0502020204030204" pitchFamily="34" charset="0"/>
                <a:cs typeface="+mn-cs"/>
              </a:rPr>
              <a:t>«О порядке предоставления субсидий на строительство объектов заправки транспортных средств природным газом» </a:t>
            </a:r>
          </a:p>
          <a:p>
            <a:pPr marL="0" marR="0" lvl="0" indent="0" algn="r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каб</a:t>
            </a:r>
            <a:r>
              <a:rPr kumimoji="0" 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304; обратная связь – </a:t>
            </a:r>
          </a:p>
          <a:p>
            <a:pPr marL="0" marR="0" lvl="0" indent="0" algn="r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из рабочих кабинетов </a:t>
            </a:r>
          </a:p>
          <a:p>
            <a:pPr marL="0" marR="0" lvl="0" indent="0" algn="r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(отв. </a:t>
            </a:r>
            <a:r>
              <a:rPr kumimoji="0" 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Ажгиревич А.И., </a:t>
            </a:r>
          </a:p>
          <a:p>
            <a:pPr marL="0" marR="0" lvl="0" indent="0" algn="r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Голик М.С., пресс-служба)</a:t>
            </a:r>
            <a:endParaRPr kumimoji="0" 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245788" y="2537440"/>
            <a:ext cx="2024212" cy="121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14.00-15.00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Совещание, тема: «Об участии ТО в федеральном проекте «Оздоровление Волги» (в режиме ВКС)</a:t>
            </a:r>
          </a:p>
          <a:p>
            <a:pPr marL="0" marR="0" lvl="0" indent="0" algn="r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каб. 304; обратная связь – из рабочих кабинетов </a:t>
            </a:r>
          </a:p>
          <a:p>
            <a:pPr marL="0" marR="0" lvl="0" indent="0" algn="r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(отв</a:t>
            </a:r>
            <a:r>
              <a:rPr kumimoji="0" 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</a:t>
            </a:r>
            <a:r>
              <a:rPr kumimoji="0" 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Жарков И.С.</a:t>
            </a:r>
            <a:r>
              <a:rPr kumimoji="0" 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,</a:t>
            </a:r>
            <a:r>
              <a:rPr kumimoji="0" lang="ru-RU" sz="11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 </a:t>
            </a:r>
            <a:endParaRPr kumimoji="0" lang="ru-RU" sz="1100" b="1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Цветков </a:t>
            </a:r>
            <a:r>
              <a:rPr kumimoji="0" 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А.И</a:t>
            </a:r>
            <a:r>
              <a:rPr kumimoji="0" 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., пресс-служба)</a:t>
            </a:r>
            <a:endParaRPr kumimoji="0" 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74" name="Text Box 13613"/>
          <p:cNvSpPr txBox="1">
            <a:spLocks noChangeArrowheads="1"/>
          </p:cNvSpPr>
          <p:nvPr/>
        </p:nvSpPr>
        <p:spPr bwMode="auto">
          <a:xfrm rot="10800000" flipV="1">
            <a:off x="306450" y="6181925"/>
            <a:ext cx="1898198" cy="76919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18.30-19.00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Рабочая встреча с заместителем Председателя Правительства ТО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302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Ажгиревич А.И.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75" name="Text Box 13613"/>
          <p:cNvSpPr txBox="1">
            <a:spLocks noChangeArrowheads="1"/>
          </p:cNvSpPr>
          <p:nvPr/>
        </p:nvSpPr>
        <p:spPr bwMode="auto">
          <a:xfrm rot="10800000" flipV="1">
            <a:off x="8671213" y="7891570"/>
            <a:ext cx="2139625" cy="682674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19.30-20.00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Согласование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повестки дня заседания </a:t>
            </a: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Правительства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Тверской области </a:t>
            </a: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(02.06.2020)      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302  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Ажгиревич А.И.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</a:p>
        </p:txBody>
      </p:sp>
      <p:sp>
        <p:nvSpPr>
          <p:cNvPr id="76" name="Text Box 13613"/>
          <p:cNvSpPr txBox="1">
            <a:spLocks noChangeArrowheads="1"/>
          </p:cNvSpPr>
          <p:nvPr/>
        </p:nvSpPr>
        <p:spPr bwMode="auto">
          <a:xfrm rot="10800000" flipV="1">
            <a:off x="8660761" y="6915614"/>
            <a:ext cx="2136191" cy="93921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18.30-19.00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Совещание по плану мероприятий ПТО (в режиме ВКС)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304; обратная связь – </a:t>
            </a:r>
            <a:endParaRPr kumimoji="0" lang="ru-RU" altLang="ru-RU" sz="11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из 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рабочих кабинетов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Ажгиревич А.И.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79" name="Text Box 13613"/>
          <p:cNvSpPr txBox="1">
            <a:spLocks noChangeArrowheads="1"/>
          </p:cNvSpPr>
          <p:nvPr/>
        </p:nvSpPr>
        <p:spPr bwMode="auto">
          <a:xfrm rot="10800000" flipV="1">
            <a:off x="8674524" y="5965310"/>
            <a:ext cx="2109758" cy="91582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17.00-18.00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Совещание с заместителями Председателя Правительства ТО (в режиме ВКС)</a:t>
            </a: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304; обратная связь – </a:t>
            </a:r>
            <a:endParaRPr kumimoji="0" lang="ru-RU" altLang="ru-RU" sz="11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из 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рабочих кабинетов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Ажгиревич А.И.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82" name="Text Box 13613"/>
          <p:cNvSpPr txBox="1">
            <a:spLocks noChangeArrowheads="1"/>
          </p:cNvSpPr>
          <p:nvPr/>
        </p:nvSpPr>
        <p:spPr bwMode="auto">
          <a:xfrm rot="10800000" flipV="1">
            <a:off x="6466707" y="5653323"/>
            <a:ext cx="2174427" cy="689656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2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1.00-</a:t>
            </a:r>
            <a:r>
              <a:rPr kumimoji="0" lang="en-US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2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1.</a:t>
            </a:r>
            <a:r>
              <a:rPr kumimoji="0" lang="en-US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3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0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«Прямой эфир» на телеканале «Россия 24» (Тверь)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ул. </a:t>
            </a:r>
            <a:r>
              <a:rPr kumimoji="0" lang="ru-RU" altLang="ru-RU" sz="11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Вагжанова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, д.9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Ищенко А.Н., 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Касаева Н.А.)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87" name="Text Box 13613"/>
          <p:cNvSpPr txBox="1">
            <a:spLocks noChangeArrowheads="1"/>
          </p:cNvSpPr>
          <p:nvPr/>
        </p:nvSpPr>
        <p:spPr bwMode="auto">
          <a:xfrm rot="10800000" flipV="1">
            <a:off x="6480106" y="4914374"/>
            <a:ext cx="2167854" cy="70028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17.00-18.00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Подготовка к «Прямому эфиру»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на телеканале </a:t>
            </a: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«Россия 24» </a:t>
            </a:r>
            <a:r>
              <a:rPr kumimoji="0" lang="ru-RU" altLang="ru-RU" sz="1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(Тверь</a:t>
            </a: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  <a:endParaRPr kumimoji="0" lang="ru-RU" altLang="ru-RU" sz="1100" b="0" i="0" u="none" strike="noStrike" kern="1200" cap="none" spc="0" normalizeH="0" baseline="0" noProof="0" dirty="0" smtClean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аб. 207 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Ищенко А.Н.,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Касаева Н.А.)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88" name="Text Box 13613"/>
          <p:cNvSpPr txBox="1">
            <a:spLocks noChangeArrowheads="1"/>
          </p:cNvSpPr>
          <p:nvPr/>
        </p:nvSpPr>
        <p:spPr bwMode="auto">
          <a:xfrm rot="10800000" flipV="1">
            <a:off x="4356862" y="4322573"/>
            <a:ext cx="2122034" cy="76919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17.00-17.30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Рабочая встреча с заместителем Председателя Правительства ТО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302 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Наумов А.В.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89" name="Text Box 13613"/>
          <p:cNvSpPr txBox="1">
            <a:spLocks noChangeArrowheads="1"/>
          </p:cNvSpPr>
          <p:nvPr/>
        </p:nvSpPr>
        <p:spPr bwMode="auto">
          <a:xfrm rot="10800000" flipV="1">
            <a:off x="4349370" y="1675329"/>
            <a:ext cx="2146008" cy="448607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l" eaLnBrk="1" hangingPunct="1">
              <a:lnSpc>
                <a:spcPct val="70000"/>
              </a:lnSpc>
              <a:defRPr b="1">
                <a:solidFill>
                  <a:srgbClr val="FF3300"/>
                </a:solidFill>
                <a:cs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10.00-11.00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Выездное мероприятие 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Согласно программе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Егоров И.И.,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пресс-служба)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91" name="Text Box 13613"/>
          <p:cNvSpPr txBox="1">
            <a:spLocks noChangeArrowheads="1"/>
          </p:cNvSpPr>
          <p:nvPr/>
        </p:nvSpPr>
        <p:spPr bwMode="auto">
          <a:xfrm rot="10800000" flipV="1">
            <a:off x="6490246" y="3680411"/>
            <a:ext cx="2184277" cy="1241849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</p:spPr>
        <p:txBody>
          <a:bodyPr lIns="26753" tIns="16052" rIns="26753" bIns="16052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15.30-16.30</a:t>
            </a:r>
            <a:endParaRPr kumimoji="0" lang="ru-RU" altLang="ru-RU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Совещание, тема: «О строительстве объектов отрасли «Образование» (в режиме ВКС)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каб. 304; обратная связь – </a:t>
            </a:r>
            <a:endParaRPr kumimoji="0" lang="ru-RU" altLang="ru-RU" sz="11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из </a:t>
            </a:r>
            <a:r>
              <a:rPr kumimoji="0" lang="ru-RU" alt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рабочих кабинетов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Емельянов А.А.,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Соколов С.А., Биленко Д.С.,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t>пресс-служба)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  <p:sp>
        <p:nvSpPr>
          <p:cNvPr id="90" name="Text Box 13591"/>
          <p:cNvSpPr txBox="1">
            <a:spLocks noChangeArrowheads="1"/>
          </p:cNvSpPr>
          <p:nvPr/>
        </p:nvSpPr>
        <p:spPr bwMode="auto">
          <a:xfrm rot="10800000" flipV="1">
            <a:off x="311404" y="5022617"/>
            <a:ext cx="1874228" cy="728593"/>
          </a:xfrm>
          <a:prstGeom prst="rect">
            <a:avLst/>
          </a:prstGeom>
          <a:noFill/>
          <a:ln w="3175">
            <a:noFill/>
            <a:prstDash val="dash"/>
            <a:miter lim="800000"/>
            <a:headEnd/>
            <a:tailEnd/>
          </a:ln>
        </p:spPr>
        <p:txBody>
          <a:bodyPr lIns="24048" tIns="14429" rIns="24048" bIns="14429"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679681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1359364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2039045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2718726"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3398407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4078089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4757771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5437452" algn="l" defTabSz="1359364" rtl="0" eaLnBrk="1" latinLnBrk="0" hangingPunct="1">
              <a:defRPr sz="1200" kern="1200">
                <a:solidFill>
                  <a:schemeClr val="accent2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17.00-1</a:t>
            </a:r>
            <a:r>
              <a:rPr kumimoji="0" lang="ru-RU" altLang="ru-RU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8</a:t>
            </a:r>
            <a:r>
              <a:rPr kumimoji="0" lang="ru-RU" altLang="ru-RU" sz="1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.00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Рабочая встреча, тема: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«</a:t>
            </a: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О согласовании архитектурных решений вокзального комплекса станции Тверь» 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(в режиме ВКС)</a:t>
            </a:r>
            <a:endParaRPr kumimoji="0" lang="ru-RU" altLang="ru-RU" sz="12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каб</a:t>
            </a:r>
            <a:r>
              <a:rPr kumimoji="0" 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. 304; обратная связь – </a:t>
            </a:r>
            <a:endParaRPr kumimoji="0" lang="ru-RU" sz="1100" b="0" i="1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из </a:t>
            </a:r>
            <a:r>
              <a:rPr kumimoji="0" lang="ru-RU" sz="11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рабочих кабинетов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(отв. </a:t>
            </a:r>
            <a:r>
              <a:rPr kumimoji="0" lang="ru-RU" altLang="ru-RU" sz="11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Ажгиревич А.И., </a:t>
            </a: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Насибуллин Д.И.,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Таланина Л.А., Огоньков А.В., </a:t>
            </a:r>
          </a:p>
          <a:p>
            <a:pPr marL="0" marR="0" lvl="0" indent="0" algn="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1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anose="020B0604020202020204" pitchFamily="34" charset="0"/>
              </a:rPr>
              <a:t>пресс-служба)</a:t>
            </a:r>
            <a:endParaRPr kumimoji="0" lang="ru-RU" altLang="ru-RU" sz="11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4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Новая презентация">
  <a:themeElements>
    <a:clrScheme name="Новая презентация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Новая презентация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Новая презентация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Новая презентация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Новая презентация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Office\Шаблоны\Новая презентация.pot</Template>
  <TotalTime>589181</TotalTime>
  <Words>1946</Words>
  <Application>Microsoft Office PowerPoint</Application>
  <PresentationFormat>Произвольный</PresentationFormat>
  <Paragraphs>386</Paragraphs>
  <Slides>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Новая презентация</vt:lpstr>
      <vt:lpstr>Презентация PowerPoint</vt:lpstr>
      <vt:lpstr>Презентация PowerPoint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Larisa</dc:creator>
  <cp:lastModifiedBy>Голикова Юлия Аркадьевна</cp:lastModifiedBy>
  <cp:revision>22907</cp:revision>
  <cp:lastPrinted>2020-05-15T16:13:49Z</cp:lastPrinted>
  <dcterms:created xsi:type="dcterms:W3CDTF">2001-06-09T10:32:19Z</dcterms:created>
  <dcterms:modified xsi:type="dcterms:W3CDTF">2020-05-15T18:18:23Z</dcterms:modified>
</cp:coreProperties>
</file>