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772816"/>
            <a:ext cx="8352928" cy="2767390"/>
          </a:xfrm>
          <a:noFill/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Результаты проверки финансово-хозяйственной деятельности государственного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бюджетного учреждения дополнительного образования «Областной детский оздоровительно-образовательный лагерь Бригантина»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2018-2020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годы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ru-RU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8174"/>
            <a:ext cx="86518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59C0B8-984E-4199-BA9F-219B4ACCB3F8}"/>
              </a:ext>
            </a:extLst>
          </p:cNvPr>
          <p:cNvSpPr txBox="1"/>
          <p:nvPr/>
        </p:nvSpPr>
        <p:spPr>
          <a:xfrm>
            <a:off x="395536" y="347020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ТВЕРСКОЙ ОБЛАСТИ ПО</a:t>
            </a:r>
            <a:b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 ОБЕСПЕЧЕНИЮ КОНТРОЛЬНЫХ ФУНКЦИЙ</a:t>
            </a:r>
          </a:p>
        </p:txBody>
      </p:sp>
      <p:sp>
        <p:nvSpPr>
          <p:cNvPr id="15" name="Прямоугольник 15">
            <a:extLst>
              <a:ext uri="{FF2B5EF4-FFF2-40B4-BE49-F238E27FC236}">
                <a16:creationId xmlns:a16="http://schemas.microsoft.com/office/drawing/2014/main" xmlns="" id="{9B6EA7FF-FC1C-49D5-8DE2-5D96569A4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5685808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1600" b="1" dirty="0" smtClean="0">
                <a:latin typeface="Times New Roman" pitchFamily="18" charset="0"/>
                <a:cs typeface="Times New Roman" pitchFamily="18" charset="0"/>
              </a:rPr>
              <a:t>07.05.2020</a:t>
            </a:r>
            <a:endParaRPr lang="ru-RU" altLang="ru-RU" sz="16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1600" b="1" dirty="0">
                <a:latin typeface="Times New Roman" pitchFamily="18" charset="0"/>
                <a:cs typeface="Times New Roman" pitchFamily="18" charset="0"/>
              </a:rPr>
              <a:t>г. Тверь</a:t>
            </a:r>
            <a:endParaRPr lang="ru-RU" alt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5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21385AA2-2157-42DF-A81C-3A60EE94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8174"/>
            <a:ext cx="86518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3">
            <a:extLst>
              <a:ext uri="{FF2B5EF4-FFF2-40B4-BE49-F238E27FC236}">
                <a16:creationId xmlns:a16="http://schemas.microsoft.com/office/drawing/2014/main" xmlns="" id="{034FCEF8-464F-4DA4-968E-B5E7CE4A37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ТВЕРСКОЙ ОБЛАСТИ ПО</a:t>
            </a:r>
            <a:b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 ОБЕСПЕЧЕНИЮ КОНТРОЛЬНЫХ ФУНКЦИЙ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A4E76A6-0B49-4880-9CBD-0FF5B5DF85FA}"/>
              </a:ext>
            </a:extLst>
          </p:cNvPr>
          <p:cNvSpPr txBox="1"/>
          <p:nvPr/>
        </p:nvSpPr>
        <p:spPr>
          <a:xfrm>
            <a:off x="1691680" y="170080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исполнения Учреждением планов финансово-хозяйственной деятельности</a:t>
            </a:r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xmlns="" id="{CE851160-D88F-4BFB-8C6B-2AE0F3BFF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054993"/>
              </p:ext>
            </p:extLst>
          </p:nvPr>
        </p:nvGraphicFramePr>
        <p:xfrm>
          <a:off x="403932" y="2718989"/>
          <a:ext cx="8344533" cy="1203452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431764">
                  <a:extLst>
                    <a:ext uri="{9D8B030D-6E8A-4147-A177-3AD203B41FA5}">
                      <a16:colId xmlns:a16="http://schemas.microsoft.com/office/drawing/2014/main" xmlns="" val="117452392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18641661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101208646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301337756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149789838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1185087745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xmlns="" val="2101944998"/>
                    </a:ext>
                  </a:extLst>
                </a:gridCol>
              </a:tblGrid>
              <a:tr h="32131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финансового обеспечения, руб.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Расходы, руб.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Неиспользованный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остаток, руб.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484739"/>
                  </a:ext>
                </a:extLst>
              </a:tr>
              <a:tr h="3213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год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год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год</a:t>
                      </a:r>
                      <a:endParaRPr lang="ru-RU" sz="15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год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год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год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3005444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9 698 200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8 273 509,09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8 844 693,61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7 293 753,66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853 506,39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979</a:t>
                      </a:r>
                      <a:r>
                        <a:rPr lang="ru-RU" sz="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755,43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7619221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6422BD9-C739-444A-A234-7371AD6961B5}"/>
              </a:ext>
            </a:extLst>
          </p:cNvPr>
          <p:cNvSpPr txBox="1"/>
          <p:nvPr/>
        </p:nvSpPr>
        <p:spPr>
          <a:xfrm>
            <a:off x="430567" y="4515207"/>
            <a:ext cx="8229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План финансово-хозяйственной деятельности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за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год исполнен на 91,2%,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за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год исполнен на 88,2% 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07979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79EBD2C-BA8A-40BF-9A39-4813428B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72" y="1600201"/>
            <a:ext cx="8229600" cy="3886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Нарушения при расчетах за коммунальные услуги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5DF5E721-AED9-4307-831B-D4AA8ABA1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8" y="306388"/>
            <a:ext cx="86518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3">
            <a:extLst>
              <a:ext uri="{FF2B5EF4-FFF2-40B4-BE49-F238E27FC236}">
                <a16:creationId xmlns:a16="http://schemas.microsoft.com/office/drawing/2014/main" xmlns="" id="{AE824DD0-067B-493D-A5CB-C16F21F1F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ТВЕРСКОЙ ОБЛАСТИ ПО</a:t>
            </a:r>
            <a:b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 ОБЕСПЕЧЕНИЮ КОНТРОЛЬНЫХ ФУНКЦИЙ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9E44411-5798-40C8-BD2C-33BF15AB0C46}"/>
              </a:ext>
            </a:extLst>
          </p:cNvPr>
          <p:cNvSpPr txBox="1"/>
          <p:nvPr/>
        </p:nvSpPr>
        <p:spPr>
          <a:xfrm>
            <a:off x="755576" y="2276872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произведен перерасчет технических потерь электроэнергии в абонентских трансформаторах (последний расчет производился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02.03.2012 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рассчитан на годовое потребление – 130 000 кВт/ч; при потреблении в 2019 году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                   76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838,4 квт/ч), в связи чем оплата потерь в отдельные месяцы превышает фактическое потребление до 2 раз (например, июль 2019 года: потребление –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588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кВт/ч, оплата потерь – 1 111 кВт/ч</a:t>
            </a:r>
            <a:r>
              <a:rPr lang="ru-RU" sz="1600" dirty="0" smtClean="0">
                <a:latin typeface="Times New Roman" pitchFamily="18" charset="0"/>
                <a:cs typeface="Times New Roman" panose="02020603050405020304" pitchFamily="18" charset="0"/>
              </a:rPr>
              <a:t>). Эффект от перерасчета составляет             46 800 руб. в год.</a:t>
            </a:r>
          </a:p>
          <a:p>
            <a:pPr marL="342900" indent="-342900" algn="just">
              <a:buAutoNum type="arabicPeriod"/>
            </a:pPr>
            <a:endParaRPr lang="ru-RU" sz="1600" dirty="0" smtClean="0"/>
          </a:p>
          <a:p>
            <a:pPr marL="342900" indent="-342900" algn="just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Порядка составления планов финансово-хозяйственной деятельности, Устава Учреждения не приняты меры для обоснованного планирования расходов на газоснабжение, в связи с чем допущено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завышению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объёма иной субсидии, предоставленной Учреждению в 2018-2019 годах, на 1 334 143,7 руб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0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845F5FED-55B1-4BCE-9C01-1A548958B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388"/>
            <a:ext cx="86518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3">
            <a:extLst>
              <a:ext uri="{FF2B5EF4-FFF2-40B4-BE49-F238E27FC236}">
                <a16:creationId xmlns:a16="http://schemas.microsoft.com/office/drawing/2014/main" xmlns="" id="{DC8C6CED-8E63-4C70-A2E4-93D90A21B3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ТВЕРСКОЙ ОБЛАСТИ ПО</a:t>
            </a:r>
            <a:b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 ОБЕСПЕЧЕНИЮ КОНТРОЛЬНЫХ ФУНКЦИЙ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B0078188-B621-42BA-B86D-E6137B83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72" y="1600201"/>
            <a:ext cx="8229600" cy="3886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Нарушения по оплате труда и компенсационным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выплатам в 2018 – 2020 гг.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7827DD7-1033-402E-90C3-7060D81A9D91}"/>
              </a:ext>
            </a:extLst>
          </p:cNvPr>
          <p:cNvSpPr txBox="1"/>
          <p:nvPr/>
        </p:nvSpPr>
        <p:spPr>
          <a:xfrm>
            <a:off x="971600" y="2204864"/>
            <a:ext cx="75608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Произведены расходы по выплате </a:t>
            </a:r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заработной </a:t>
            </a:r>
            <a:r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платы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сумме  508 130,17 руб. заведующему складом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Михайлевой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Л.В. (супруга заместителя директора Учреждения), в отсутствие признаков исполнения трудовой функции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Указанные обстоятельства свидетельствуют о возможном «фиктивном» трудоустройстве.</a:t>
            </a:r>
          </a:p>
          <a:p>
            <a:pPr marL="342900" indent="-342900" algn="just">
              <a:buFontTx/>
              <a:buAutoNum type="arabicPeriod"/>
            </a:pP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выплата двум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работникам надбавки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работу в сельской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местности 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сумме 144 281,13 руб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фактически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осуществлявшим свою трудовую деятельность в черте городского поселения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Произведены стимулирующие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выплаты работникам,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превышающие размер фонда стимулирования оплаты труда Учреждения,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сумму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716 865,04 руб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Произведена компенсация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расходов на услуги сотовой связи директору, заместителю директора, главному бухгалтеру, не предусмотренные трудовыми договорами в сумме 48 000,0 руб., в том числе директору Учреждения в сумме 24 000,0 руб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1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7E85C59C-7A41-48A1-98DA-4A13D2F31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388"/>
            <a:ext cx="86518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3">
            <a:extLst>
              <a:ext uri="{FF2B5EF4-FFF2-40B4-BE49-F238E27FC236}">
                <a16:creationId xmlns:a16="http://schemas.microsoft.com/office/drawing/2014/main" xmlns="" id="{87840B71-0931-4126-A77F-E7F9D7C15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ТВЕРСКОЙ ОБЛАСТИ ПО</a:t>
            </a:r>
            <a:b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 ОБЕСПЕЧЕНИЮ КОНТРОЛЬНЫХ ФУНКЦИЙ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AEA2AFE5-D1BA-4AA5-94A6-8846A2C19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88" y="1268760"/>
            <a:ext cx="8229600" cy="3886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Нарушения при совершении хозяйственных операций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E858DE-1E64-4CC8-B4A9-45BF80C4E8F8}"/>
              </a:ext>
            </a:extLst>
          </p:cNvPr>
          <p:cNvSpPr txBox="1"/>
          <p:nvPr/>
        </p:nvSpPr>
        <p:spPr>
          <a:xfrm>
            <a:off x="647564" y="1844824"/>
            <a:ext cx="7848872" cy="5178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4855" indent="-342900" algn="just">
              <a:spcAft>
                <a:spcPts val="0"/>
              </a:spcAft>
              <a:buAutoNum type="arabicPeriod"/>
            </a:pPr>
            <a:r>
              <a:rPr lang="ru-RU" sz="1600" dirty="0">
                <a:latin typeface="Times New Roman" panose="02020603050405020304" pitchFamily="18" charset="0"/>
              </a:rPr>
              <a:t>В октябре 2019 </a:t>
            </a:r>
            <a:r>
              <a:rPr lang="ru-RU" sz="1600" dirty="0" smtClean="0">
                <a:latin typeface="Times New Roman" panose="02020603050405020304" pitchFamily="18" charset="0"/>
              </a:rPr>
              <a:t>года за период январь - август </a:t>
            </a:r>
            <a:r>
              <a:rPr lang="ru-RU" sz="1600" dirty="0">
                <a:latin typeface="Times New Roman" panose="02020603050405020304" pitchFamily="18" charset="0"/>
              </a:rPr>
              <a:t>2019 года Учреждением без заключения договора и </a:t>
            </a:r>
            <a:r>
              <a:rPr lang="ru-RU" sz="1600" dirty="0" smtClean="0">
                <a:latin typeface="Times New Roman" panose="02020603050405020304" pitchFamily="18" charset="0"/>
              </a:rPr>
              <a:t>при отсутствии </a:t>
            </a:r>
            <a:r>
              <a:rPr lang="ru-RU" sz="1600" dirty="0">
                <a:latin typeface="Times New Roman" panose="02020603050405020304" pitchFamily="18" charset="0"/>
              </a:rPr>
              <a:t>в бухгалтерском </a:t>
            </a:r>
            <a:r>
              <a:rPr lang="ru-RU" sz="1600" dirty="0" smtClean="0">
                <a:latin typeface="Times New Roman" panose="02020603050405020304" pitchFamily="18" charset="0"/>
              </a:rPr>
              <a:t>учете кредиторской </a:t>
            </a:r>
            <a:r>
              <a:rPr lang="ru-RU" sz="1600" dirty="0">
                <a:latin typeface="Times New Roman" panose="02020603050405020304" pitchFamily="18" charset="0"/>
              </a:rPr>
              <a:t>задолженности </a:t>
            </a:r>
            <a:r>
              <a:rPr lang="ru-RU" sz="1600" dirty="0" smtClean="0">
                <a:latin typeface="Times New Roman" panose="02020603050405020304" pitchFamily="18" charset="0"/>
              </a:rPr>
              <a:t>произведена </a:t>
            </a:r>
            <a:r>
              <a:rPr lang="ru-RU" sz="1600" dirty="0">
                <a:latin typeface="Times New Roman" panose="02020603050405020304" pitchFamily="18" charset="0"/>
              </a:rPr>
              <a:t>оплата за поддержание в готовности сил и средств </a:t>
            </a:r>
            <a:r>
              <a:rPr lang="ru-RU" sz="1600" dirty="0" smtClean="0">
                <a:latin typeface="Times New Roman" panose="02020603050405020304" pitchFamily="18" charset="0"/>
              </a:rPr>
              <a:t>Учреждения к </a:t>
            </a:r>
            <a:r>
              <a:rPr lang="ru-RU" sz="1600" dirty="0">
                <a:latin typeface="Times New Roman" panose="02020603050405020304" pitchFamily="18" charset="0"/>
              </a:rPr>
              <a:t>реагированию на чрезвычайные ситуации в сумме 80 000,0 руб</a:t>
            </a:r>
            <a:r>
              <a:rPr lang="ru-RU" sz="1600" dirty="0" smtClean="0">
                <a:latin typeface="Times New Roman" panose="02020603050405020304" pitchFamily="18" charset="0"/>
              </a:rPr>
              <a:t>.</a:t>
            </a:r>
          </a:p>
          <a:p>
            <a:pPr marL="744855" indent="-342900" algn="just">
              <a:spcAft>
                <a:spcPts val="0"/>
              </a:spcAft>
              <a:buAutoNum type="arabicPeriod"/>
            </a:pPr>
            <a:endParaRPr lang="ru-RU" sz="500" dirty="0">
              <a:latin typeface="Times New Roman" panose="02020603050405020304" pitchFamily="18" charset="0"/>
            </a:endParaRPr>
          </a:p>
          <a:p>
            <a:pPr marL="744855" indent="-342900" algn="just">
              <a:spcAft>
                <a:spcPts val="0"/>
              </a:spcAft>
              <a:buAutoNum type="arabicPeriod"/>
            </a:pPr>
            <a:r>
              <a:rPr lang="ru-RU" sz="1600" dirty="0">
                <a:latin typeface="Times New Roman" panose="02020603050405020304" pitchFamily="18" charset="0"/>
              </a:rPr>
              <a:t>Произведена оплата за обслуживание сайта Учреждения </a:t>
            </a:r>
            <a:br>
              <a:rPr lang="ru-RU" sz="1600" dirty="0">
                <a:latin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</a:rPr>
              <a:t>в сумме 12 000,0 руб. без указания адреса </a:t>
            </a:r>
            <a:r>
              <a:rPr lang="ru-RU" sz="1600" dirty="0" smtClean="0">
                <a:latin typeface="Times New Roman" panose="02020603050405020304" pitchFamily="18" charset="0"/>
              </a:rPr>
              <a:t>сайта (представителями Учреждения информация о сайте не представлена, в сети Интернет сайт не обнаружен).</a:t>
            </a:r>
          </a:p>
          <a:p>
            <a:pPr marL="744855" indent="-342900" algn="just">
              <a:spcAft>
                <a:spcPts val="0"/>
              </a:spcAft>
              <a:buAutoNum type="arabicPeriod"/>
            </a:pPr>
            <a:endParaRPr lang="ru-RU" sz="500" dirty="0">
              <a:latin typeface="Times New Roman" panose="02020603050405020304" pitchFamily="18" charset="0"/>
            </a:endParaRPr>
          </a:p>
          <a:p>
            <a:pPr marL="744855" indent="-342900" algn="just">
              <a:spcAft>
                <a:spcPts val="0"/>
              </a:spcAft>
              <a:buAutoNum type="arabicPeriod"/>
            </a:pPr>
            <a:r>
              <a:rPr lang="ru-RU" sz="1600" dirty="0">
                <a:latin typeface="Times New Roman" panose="02020603050405020304" pitchFamily="18" charset="0"/>
              </a:rPr>
              <a:t>Оплачены работы по очистке территории от снега в общей сумме 53 650 руб. при наличии в  Учреждении принятых на работу  дворников  с обязанностями по уборке снега</a:t>
            </a:r>
            <a:r>
              <a:rPr lang="ru-RU" sz="1600" dirty="0" smtClean="0">
                <a:latin typeface="Times New Roman" panose="02020603050405020304" pitchFamily="18" charset="0"/>
              </a:rPr>
              <a:t>.</a:t>
            </a:r>
          </a:p>
          <a:p>
            <a:pPr marL="744855" indent="-342900" algn="just">
              <a:spcAft>
                <a:spcPts val="0"/>
              </a:spcAft>
              <a:buAutoNum type="arabicPeriod"/>
            </a:pPr>
            <a:endParaRPr lang="ru-RU" sz="500" dirty="0">
              <a:latin typeface="Times New Roman" panose="02020603050405020304" pitchFamily="18" charset="0"/>
            </a:endParaRPr>
          </a:p>
          <a:p>
            <a:pPr marL="744855" indent="-342900" algn="just">
              <a:spcAft>
                <a:spcPts val="0"/>
              </a:spcAft>
              <a:buAutoNum type="arabicPeriod"/>
            </a:pPr>
            <a:r>
              <a:rPr lang="ru-RU" sz="1600" dirty="0">
                <a:latin typeface="Times New Roman" panose="02020603050405020304" pitchFamily="18" charset="0"/>
              </a:rPr>
              <a:t>Списаны строительные материалы на общую сумму 171 890,67 руб. без указания конкретной цели </a:t>
            </a:r>
            <a:r>
              <a:rPr lang="ru-RU" sz="1600" dirty="0" smtClean="0">
                <a:latin typeface="Times New Roman" panose="02020603050405020304" pitchFamily="18" charset="0"/>
              </a:rPr>
              <a:t>и объектов использования.</a:t>
            </a:r>
          </a:p>
          <a:p>
            <a:pPr marL="744855" indent="-342900" algn="just">
              <a:spcAft>
                <a:spcPts val="0"/>
              </a:spcAft>
              <a:buAutoNum type="arabicPeriod"/>
            </a:pPr>
            <a:endParaRPr lang="ru-RU" sz="500" dirty="0">
              <a:latin typeface="Times New Roman" panose="02020603050405020304" pitchFamily="18" charset="0"/>
            </a:endParaRPr>
          </a:p>
          <a:p>
            <a:pPr marL="744855" indent="-342900" algn="just">
              <a:spcAft>
                <a:spcPts val="0"/>
              </a:spcAft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</a:rPr>
              <a:t>Списаны </a:t>
            </a:r>
            <a:r>
              <a:rPr lang="ru-RU" sz="1600" dirty="0">
                <a:latin typeface="Times New Roman" panose="02020603050405020304" pitchFamily="18" charset="0"/>
              </a:rPr>
              <a:t>387,1 л. бензина на общую сумму 15 671,36 руб. в отсутствии обоснованного расстояния маршрутов </a:t>
            </a:r>
            <a:r>
              <a:rPr lang="ru-RU" sz="1600" dirty="0" smtClean="0">
                <a:latin typeface="Times New Roman" panose="02020603050405020304" pitchFamily="18" charset="0"/>
              </a:rPr>
              <a:t>движения (т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ак, например,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 путевых листах пробег по маршруту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Малышково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(Кимрский район) – Тверь с возвращением назад составляет от 87 км до 148 км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При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этом расстояние по маршруту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Малышково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– Тверь –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Малышково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составляет 240 км.</a:t>
            </a:r>
            <a:r>
              <a:rPr lang="ru-RU" sz="1600" dirty="0" smtClean="0">
                <a:latin typeface="Times New Roman" panose="02020603050405020304" pitchFamily="18" charset="0"/>
                <a:cs typeface="Times New Roman" pitchFamily="18" charset="0"/>
              </a:rPr>
              <a:t>)</a:t>
            </a:r>
            <a:r>
              <a:rPr lang="ru-RU" sz="1600" dirty="0" smtClean="0">
                <a:latin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</a:endParaRPr>
          </a:p>
          <a:p>
            <a:pPr marL="744855" indent="-342900" algn="just">
              <a:lnSpc>
                <a:spcPct val="107000"/>
              </a:lnSpc>
              <a:spcAft>
                <a:spcPts val="0"/>
              </a:spcAft>
              <a:buAutoNum type="arabicPeriod"/>
            </a:pPr>
            <a:endParaRPr lang="ru-RU" dirty="0"/>
          </a:p>
          <a:p>
            <a:pPr marL="40195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59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D75C404D-1414-4D04-8174-06AEB7FFB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0756"/>
            <a:ext cx="86518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3">
            <a:extLst>
              <a:ext uri="{FF2B5EF4-FFF2-40B4-BE49-F238E27FC236}">
                <a16:creationId xmlns:a16="http://schemas.microsoft.com/office/drawing/2014/main" xmlns="" id="{FCBBDE2B-4A9D-48A2-9751-6D315037D0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ТВЕРСКОЙ ОБЛАСТИ ПО</a:t>
            </a:r>
            <a:b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 ОБЕСПЕЧЕНИЮ КОНТРОЛЬНЫХ ФУНКЦИЙ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6EB4CD17-BBEB-4693-B3C2-1F1A1206EA6C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388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Неэффективное использование средств иной субсидии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16E0174-6750-4FEE-A142-94D1C2035B7B}"/>
              </a:ext>
            </a:extLst>
          </p:cNvPr>
          <p:cNvSpPr txBox="1"/>
          <p:nvPr/>
        </p:nvSpPr>
        <p:spPr>
          <a:xfrm>
            <a:off x="1259632" y="2636912"/>
            <a:ext cx="7200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Пени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несвоевременную оплату страховых взносов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5 920,25 руб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Неустойка за несвоевременную оплату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коммунальных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 – 47 925,73 руб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Государственная пошлина по исполнительному листу – 2 554 руб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за задержку выплаты заработной платы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52 723,10 руб.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76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832CE30B-A204-4379-9512-1EDF3D583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0756"/>
            <a:ext cx="86518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3">
            <a:extLst>
              <a:ext uri="{FF2B5EF4-FFF2-40B4-BE49-F238E27FC236}">
                <a16:creationId xmlns:a16="http://schemas.microsoft.com/office/drawing/2014/main" xmlns="" id="{0DCA5478-86BC-4A15-AABD-12F4CD430F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ТВЕРСКОЙ ОБЛАСТИ ПО</a:t>
            </a:r>
            <a:b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 ОБЕСПЕЧЕНИЮ КОНТРОЛЬНЫХ ФУНКЦИЙ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24D3CD08-5271-49EC-81B0-7843EE519091}"/>
              </a:ext>
            </a:extLst>
          </p:cNvPr>
          <p:cNvSpPr txBox="1">
            <a:spLocks/>
          </p:cNvSpPr>
          <p:nvPr/>
        </p:nvSpPr>
        <p:spPr>
          <a:xfrm>
            <a:off x="590872" y="1384177"/>
            <a:ext cx="8229600" cy="604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Обеспечение сохранности </a:t>
            </a:r>
            <a:r>
              <a:rPr lang="ru-RU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материальных ценностей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7DC7EB-0364-4A4E-93A0-4B3CD5023C6F}"/>
              </a:ext>
            </a:extLst>
          </p:cNvPr>
          <p:cNvSpPr txBox="1"/>
          <p:nvPr/>
        </p:nvSpPr>
        <p:spPr>
          <a:xfrm>
            <a:off x="612545" y="1988840"/>
            <a:ext cx="813690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4500"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Министерством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14.04.2020 был запланирован выезд в Учреждение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проверки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наличия и сохранности основных средств Учреждения.  </a:t>
            </a:r>
          </a:p>
          <a:p>
            <a:pPr indent="444500"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этом директор Учреждения сообщил, что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сотрудников Учреждения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 с носителем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короновируса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(информация не подтвердилась).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учетом полученной информации выезд сотрудников Министерства в Учреждение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14.04.2020 был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перенесен на более позднюю дату. </a:t>
            </a:r>
          </a:p>
          <a:p>
            <a:pPr indent="444500"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20.04.2020 от директора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получена информация, что в здании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ориентировочно 19.04.2020, произошло хищение материальных ценностей. Директором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20.04.2020 написано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заявление в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полицию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21.04.2020 проведена инвентаризация, которой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(19 наименований) и сумма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похищенных материальных ценностей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(160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750,0 руб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составе похищенных ценностей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бытовой техники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(телевизоры, аудиосистемы, видеопроектор, чайники электрические)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значатся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медицинских прибора (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облучатели-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рецеркуляторы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indent="444500"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Указанные материальные ценности планировались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осмотру сотрудниками Министерства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14.04.2020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1600" dirty="0"/>
              <a:t> </a:t>
            </a:r>
          </a:p>
          <a:p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8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A7D85979-28FC-460B-BA65-5FCF4377B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0756"/>
            <a:ext cx="86518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3">
            <a:extLst>
              <a:ext uri="{FF2B5EF4-FFF2-40B4-BE49-F238E27FC236}">
                <a16:creationId xmlns:a16="http://schemas.microsoft.com/office/drawing/2014/main" xmlns="" id="{F5DB3DAC-B9D5-4254-9A0A-84ECABEA07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ТВЕРСКОЙ ОБЛАСТИ ПО</a:t>
            </a:r>
            <a:b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 ОБЕСПЕЧЕНИЮ КОНТРОЛЬНЫХ ФУНКЦИЙ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46EBFFE8-7830-4AFA-9573-EA88CB5322F9}"/>
              </a:ext>
            </a:extLst>
          </p:cNvPr>
          <p:cNvSpPr txBox="1">
            <a:spLocks/>
          </p:cNvSpPr>
          <p:nvPr/>
        </p:nvSpPr>
        <p:spPr>
          <a:xfrm>
            <a:off x="611560" y="1384579"/>
            <a:ext cx="8229600" cy="460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</a:rPr>
              <a:t>Нарушения законодательство о контрактной системе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CA7E0E8-8AA9-49FB-8E34-9EE695C32B4A}"/>
              </a:ext>
            </a:extLst>
          </p:cNvPr>
          <p:cNvSpPr txBox="1"/>
          <p:nvPr/>
        </p:nvSpPr>
        <p:spPr>
          <a:xfrm>
            <a:off x="971600" y="1906686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Учреждением не соблюдались сроки направления информации по заключенным контрактам, а также сроки их оплаты.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15F4D1B9-19D7-47E0-9A0F-ABE08118B763}"/>
              </a:ext>
            </a:extLst>
          </p:cNvPr>
          <p:cNvSpPr txBox="1">
            <a:spLocks/>
          </p:cNvSpPr>
          <p:nvPr/>
        </p:nvSpPr>
        <p:spPr>
          <a:xfrm>
            <a:off x="457200" y="2573295"/>
            <a:ext cx="8229600" cy="460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Административные правонарушения</a:t>
            </a:r>
            <a:endParaRPr lang="ru-RU" sz="1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xmlns="" id="{806C66D4-5871-4CE8-A4F6-27F84A62F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59123"/>
              </p:ext>
            </p:extLst>
          </p:nvPr>
        </p:nvGraphicFramePr>
        <p:xfrm>
          <a:off x="1044154" y="3140968"/>
          <a:ext cx="7344816" cy="3134360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2893295">
                  <a:extLst>
                    <a:ext uri="{9D8B030D-6E8A-4147-A177-3AD203B41FA5}">
                      <a16:colId xmlns:a16="http://schemas.microsoft.com/office/drawing/2014/main" xmlns="" val="3122142519"/>
                    </a:ext>
                  </a:extLst>
                </a:gridCol>
                <a:gridCol w="1352886">
                  <a:extLst>
                    <a:ext uri="{9D8B030D-6E8A-4147-A177-3AD203B41FA5}">
                      <a16:colId xmlns:a16="http://schemas.microsoft.com/office/drawing/2014/main" xmlns="" val="118017415"/>
                    </a:ext>
                  </a:extLst>
                </a:gridCol>
                <a:gridCol w="3098635">
                  <a:extLst>
                    <a:ext uri="{9D8B030D-6E8A-4147-A177-3AD203B41FA5}">
                      <a16:colId xmlns:a16="http://schemas.microsoft.com/office/drawing/2014/main" xmlns="" val="1922375888"/>
                    </a:ext>
                  </a:extLst>
                </a:gridCol>
              </a:tblGrid>
              <a:tr h="40175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Нарушение</a:t>
                      </a:r>
                      <a:endParaRPr lang="ru-RU" sz="16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Санкция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руб.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Ответственное 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лицо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387692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Нарушение правил ведения реестра контрактов, ч. 2 ст. 7.31 КоАП (7 эпизодов)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20 000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Контрактный управляющий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Макридина Н.Г.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7710029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Несвоевременная оплата муниципальных контрактов, ч. 1 ст. 7.32.5 КоАП (2 эпизода)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30 000-50 000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401485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Искажение отчетных данных 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15.15.6 (1 эпизод)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5 000-15 000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Главный бухгалтер Осипова Г.Ю. 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15267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Итого: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55 000-85 000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009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34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6375478-6FFC-46B6-B8A7-76AEA31C8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0756"/>
            <a:ext cx="86518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3">
            <a:extLst>
              <a:ext uri="{FF2B5EF4-FFF2-40B4-BE49-F238E27FC236}">
                <a16:creationId xmlns:a16="http://schemas.microsoft.com/office/drawing/2014/main" xmlns="" id="{A146CF7C-4F87-4355-8032-EBE62DD758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ТВЕРСКОЙ ОБЛАСТИ ПО</a:t>
            </a:r>
            <a:b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 ОБЕСПЕЧЕНИЮ КОНТРОЛЬНЫХ ФУНКЦИЙ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39E397D-F42E-4C53-8D8C-DCE05A14E065}"/>
              </a:ext>
            </a:extLst>
          </p:cNvPr>
          <p:cNvSpPr txBox="1"/>
          <p:nvPr/>
        </p:nvSpPr>
        <p:spPr>
          <a:xfrm>
            <a:off x="935596" y="2402058"/>
            <a:ext cx="7272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Адресной инвестиционной программой на 2018 год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 плановый период 2019 и 2020 годов предусматривалась разработка проектной документации на реконструкцию канализационно-насосной станции и внутриплощадочных инженерных сетей (далее - ПСД) Учреждения в сумме 2 782 000,0 руб.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В целях реализации данного мероприятия между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ГКУ «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Тверьоблстройзаказчик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и ООО НПО «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Твемос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заключен и исполнен контракт (от 07.11.2017 № 23) на сумму 2 782 000,0 руб.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При этом контракты на проведение работ по реконструкции данного объекта не заключались и актуальность ПСД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постепенно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утрачивается.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0843D93-736E-4585-8291-17896BFA9BA1}"/>
              </a:ext>
            </a:extLst>
          </p:cNvPr>
          <p:cNvSpPr txBox="1"/>
          <p:nvPr/>
        </p:nvSpPr>
        <p:spPr>
          <a:xfrm>
            <a:off x="1187624" y="1390256"/>
            <a:ext cx="716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Дополнительная информация по инвестициям 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реконструкцию объектов Учреждения</a:t>
            </a:r>
          </a:p>
        </p:txBody>
      </p:sp>
    </p:spTree>
    <p:extLst>
      <p:ext uri="{BB962C8B-B14F-4D97-AF65-F5344CB8AC3E}">
        <p14:creationId xmlns:p14="http://schemas.microsoft.com/office/powerpoint/2010/main" val="1152789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</TotalTime>
  <Words>523</Words>
  <Application>Microsoft Office PowerPoint</Application>
  <PresentationFormat>Экран (4:3)</PresentationFormat>
  <Paragraphs>99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Результаты проверки финансово-хозяйственной деятельности государственного бюджетного учреждения дополнительного образования «Областной детский оздоровительно-образовательный лагерь Бригантина»  за 2018-2020 годы</vt:lpstr>
      <vt:lpstr>МИНИСТЕРСТВО ТВЕРСКОЙ ОБЛАСТИ ПО   ОБЕСПЕЧЕНИЮ КОНТРОЛЬНЫХ ФУНКЦИЙ</vt:lpstr>
      <vt:lpstr>МИНИСТЕРСТВО ТВЕРСКОЙ ОБЛАСТИ ПО   ОБЕСПЕЧЕНИЮ КОНТРОЛЬНЫХ ФУНКЦИЙ</vt:lpstr>
      <vt:lpstr>МИНИСТЕРСТВО ТВЕРСКОЙ ОБЛАСТИ ПО   ОБЕСПЕЧЕНИЮ КОНТРОЛЬНЫХ ФУНКЦИЙ</vt:lpstr>
      <vt:lpstr>МИНИСТЕРСТВО ТВЕРСКОЙ ОБЛАСТИ ПО   ОБЕСПЕЧЕНИЮ КОНТРОЛЬНЫХ ФУНКЦИЙ</vt:lpstr>
      <vt:lpstr>МИНИСТЕРСТВО ТВЕРСКОЙ ОБЛАСТИ ПО   ОБЕСПЕЧЕНИЮ КОНТРОЛЬНЫХ ФУНКЦИЙ</vt:lpstr>
      <vt:lpstr>МИНИСТЕРСТВО ТВЕРСКОЙ ОБЛАСТИ ПО   ОБЕСПЕЧЕНИЮ КОНТРОЛЬНЫХ ФУНКЦИЙ</vt:lpstr>
      <vt:lpstr>МИНИСТЕРСТВО ТВЕРСКОЙ ОБЛАСТИ ПО   ОБЕСПЕЧЕНИЮ КОНТРОЛЬНЫХ ФУНКЦИЙ</vt:lpstr>
      <vt:lpstr>МИНИСТЕРСТВО ТВЕРСКОЙ ОБЛАСТИ ПО   ОБЕСПЕЧЕНИЮ КОНТРОЛЬНЫХ ФУНКЦИЙ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Иванова</dc:creator>
  <cp:lastModifiedBy>Беленко</cp:lastModifiedBy>
  <cp:revision>50</cp:revision>
  <cp:lastPrinted>2020-04-27T17:31:41Z</cp:lastPrinted>
  <dcterms:created xsi:type="dcterms:W3CDTF">2020-04-27T12:48:05Z</dcterms:created>
  <dcterms:modified xsi:type="dcterms:W3CDTF">2020-05-07T13:04:27Z</dcterms:modified>
</cp:coreProperties>
</file>