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79" r:id="rId4"/>
    <p:sldId id="282" r:id="rId5"/>
    <p:sldId id="286" r:id="rId6"/>
    <p:sldId id="285" r:id="rId7"/>
    <p:sldId id="283" r:id="rId8"/>
    <p:sldId id="284" r:id="rId9"/>
  </p:sldIdLst>
  <p:sldSz cx="12192000" cy="6858000"/>
  <p:notesSz cx="6794500" cy="9931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6C3"/>
    <a:srgbClr val="381514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119" tIns="45559" rIns="91119" bIns="4555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119" tIns="45559" rIns="91119" bIns="45559" rtlCol="0"/>
          <a:lstStyle>
            <a:lvl1pPr algn="r">
              <a:defRPr sz="1200"/>
            </a:lvl1pPr>
          </a:lstStyle>
          <a:p>
            <a:fld id="{56C467ED-0355-407C-A95B-2E850E8F486A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744538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19" tIns="45559" rIns="91119" bIns="4555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0"/>
          </a:xfrm>
          <a:prstGeom prst="rect">
            <a:avLst/>
          </a:prstGeom>
        </p:spPr>
        <p:txBody>
          <a:bodyPr vert="horz" lIns="91119" tIns="45559" rIns="91119" bIns="45559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119" tIns="45559" rIns="91119" bIns="4555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119" tIns="45559" rIns="91119" bIns="45559" rtlCol="0" anchor="b"/>
          <a:lstStyle>
            <a:lvl1pPr algn="r">
              <a:defRPr sz="1200"/>
            </a:lvl1pPr>
          </a:lstStyle>
          <a:p>
            <a:fld id="{1B61C727-E5E8-4EEC-AEE8-8555019A11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1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" y="744538"/>
            <a:ext cx="6623050" cy="372586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1C727-E5E8-4EEC-AEE8-8555019A119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6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54184" y="9432691"/>
            <a:ext cx="2949838" cy="4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05" tIns="45503" rIns="91005" bIns="45503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3</a:t>
            </a:fld>
            <a:endParaRPr lang="ru-RU" sz="1200" dirty="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21463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439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54184" y="9432691"/>
            <a:ext cx="2949838" cy="4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05" tIns="45503" rIns="91005" bIns="45503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4</a:t>
            </a:fld>
            <a:endParaRPr lang="ru-RU" sz="1200" dirty="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21463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3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54184" y="9432691"/>
            <a:ext cx="2949838" cy="4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05" tIns="45503" rIns="91005" bIns="45503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5</a:t>
            </a:fld>
            <a:endParaRPr lang="ru-RU" sz="1200" dirty="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21463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769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54184" y="9432691"/>
            <a:ext cx="2949838" cy="4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05" tIns="45503" rIns="91005" bIns="45503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7</a:t>
            </a:fld>
            <a:endParaRPr lang="ru-RU" sz="1200" dirty="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21463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358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 txBox="1">
            <a:spLocks noGrp="1" noChangeArrowheads="1"/>
          </p:cNvSpPr>
          <p:nvPr/>
        </p:nvSpPr>
        <p:spPr bwMode="auto">
          <a:xfrm>
            <a:off x="3854184" y="9432691"/>
            <a:ext cx="2949838" cy="4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05" tIns="45503" rIns="91005" bIns="45503" anchor="b"/>
          <a:lstStyle/>
          <a:p>
            <a:pPr algn="r"/>
            <a:fld id="{5BF2B917-EECD-4BF3-B12A-5D2F0091688C}" type="slidenum">
              <a:rPr lang="ru-RU" sz="1200">
                <a:latin typeface="Calibri" pitchFamily="34" charset="0"/>
              </a:rPr>
              <a:pPr algn="r"/>
              <a:t>8</a:t>
            </a:fld>
            <a:endParaRPr lang="ru-RU" sz="1200" dirty="0">
              <a:latin typeface="Calibri" pitchFamily="34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21463" cy="3725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696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99456" y="2888940"/>
            <a:ext cx="10297144" cy="10801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3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мерах поддержки звероводства</a:t>
            </a:r>
          </a:p>
          <a:p>
            <a:pPr>
              <a:spcBef>
                <a:spcPts val="0"/>
              </a:spcBef>
              <a:defRPr/>
            </a:pPr>
            <a:r>
              <a:rPr lang="ru-RU" sz="3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Тверской области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99456" y="170620"/>
            <a:ext cx="8119736" cy="102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СЕЛЬСКОГО ХОЗЯЙСТВА</a:t>
            </a: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352" y="116632"/>
            <a:ext cx="828531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83632" y="6021289"/>
            <a:ext cx="6671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декабря 2019 года</a:t>
            </a:r>
          </a:p>
          <a:p>
            <a:pPr algn="ctr" eaLnBrk="1" hangingPunct="1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5646" y="-12586"/>
            <a:ext cx="102251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ru-RU"/>
            </a:defPPr>
            <a:lvl1pPr algn="ctr">
              <a:defRPr sz="18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cs typeface="+mn-cs"/>
              </a:defRPr>
            </a:lvl2pPr>
            <a:lvl3pPr>
              <a:defRPr>
                <a:cs typeface="+mn-cs"/>
              </a:defRPr>
            </a:lvl3pPr>
            <a:lvl4pPr>
              <a:defRPr>
                <a:cs typeface="+mn-cs"/>
              </a:defRPr>
            </a:lvl4pPr>
            <a:lvl5pPr>
              <a:defRPr>
                <a:cs typeface="+mn-cs"/>
              </a:defRPr>
            </a:lvl5pPr>
            <a:lvl6pPr>
              <a:defRPr>
                <a:cs typeface="+mn-cs"/>
              </a:defRPr>
            </a:lvl6pPr>
            <a:lvl7pPr>
              <a:defRPr>
                <a:cs typeface="+mn-cs"/>
              </a:defRPr>
            </a:lvl7pPr>
            <a:lvl8pPr>
              <a:defRPr>
                <a:cs typeface="+mn-cs"/>
              </a:defRPr>
            </a:lvl8pPr>
            <a:lvl9pPr>
              <a:defRPr>
                <a:cs typeface="+mn-cs"/>
              </a:defRPr>
            </a:lvl9pPr>
          </a:lstStyle>
          <a:p>
            <a:r>
              <a:rPr lang="ru-RU" sz="2000" dirty="0">
                <a:effectLst/>
              </a:rPr>
              <a:t> </a:t>
            </a:r>
            <a:r>
              <a:rPr lang="ru-RU" sz="2000" dirty="0" smtClean="0">
                <a:effectLst/>
              </a:rPr>
              <a:t>МАТОЧНОЕ ПОГОЛОВЬЕ </a:t>
            </a:r>
            <a:r>
              <a:rPr lang="ru-RU" sz="2000" dirty="0">
                <a:effectLst/>
              </a:rPr>
              <a:t>ПУШНЫХ ЗВЕРЕЙ В </a:t>
            </a:r>
            <a:r>
              <a:rPr lang="ru-RU" sz="2000" dirty="0" smtClean="0">
                <a:effectLst/>
              </a:rPr>
              <a:t>РОССИИ*/**</a:t>
            </a:r>
            <a:endParaRPr lang="ru-RU" sz="2000" dirty="0">
              <a:effectLst/>
            </a:endParaRP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91344" y="100918"/>
            <a:ext cx="828531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60296" y="6381329"/>
            <a:ext cx="3312368" cy="575079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52422" y="6135875"/>
            <a:ext cx="10909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данные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звероводческим хозяйствам, входящих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Национальной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звероводов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 25 % общероссийского маточного поголовья норки сосредоточено в Тверской области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32894"/>
              </p:ext>
            </p:extLst>
          </p:nvPr>
        </p:nvGraphicFramePr>
        <p:xfrm>
          <a:off x="1086943" y="476672"/>
          <a:ext cx="10657184" cy="5547848"/>
        </p:xfrm>
        <a:graphic>
          <a:graphicData uri="http://schemas.openxmlformats.org/drawingml/2006/table">
            <a:tbl>
              <a:tblPr/>
              <a:tblGrid>
                <a:gridCol w="543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3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099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38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70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1475">
                <a:tc rowSpan="2"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Регион РФ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Зверохозяйство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Маточное поголовье </a:t>
                      </a:r>
                      <a:r>
                        <a:rPr lang="ru-R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(голов)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142">
                <a:tc v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34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Тверская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область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«Новые меха»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8 890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8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890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ОАО «</a:t>
                      </a:r>
                      <a:r>
                        <a:rPr lang="ru-RU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Зверохозяйство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ru-RU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Мелковское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Ильинское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зверохозяйство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3 500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3 500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60" marR="1016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ООО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</a:t>
                      </a: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Зверохозяйство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«Знаменское»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14 580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14 580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ООО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«Меха»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41 010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41 010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ООО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</a:t>
                      </a: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Звероплемзавод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Савватьево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33 132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34 567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4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Московская область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ФГУП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«Русский Соболь»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20 660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19 440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ОАО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«Племенной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зверосовхоз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</a:t>
                      </a: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Салтыковский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14 950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18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Калининградская область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ОАО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«Агрофирма «Багратионовская»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24 218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Кировская область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ООО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«Звероводческое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племенное хозяйство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«Вятка»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20 315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Удмуртская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Республика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ООО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«</a:t>
                      </a: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Зверохозяйство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«</a:t>
                      </a:r>
                      <a:r>
                        <a:rPr lang="ru-RU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Можгинское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»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17 002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16 546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059"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196</a:t>
                      </a:r>
                      <a:r>
                        <a:rPr lang="ru-RU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757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199 975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54758" y="124083"/>
            <a:ext cx="828675" cy="10287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63453" y="116291"/>
            <a:ext cx="1051316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ФИНАНСОВО-ЭКОНОМИЧЕСКИЕ ПОКАЗАТЕЛИ КРУПНЕЙШИХ ЗВЕРОХОЗЯЙСТВ ТВЕРСКОЙ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ОБЛАСТИ 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2572" y="6453337"/>
            <a:ext cx="226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90933"/>
              </p:ext>
            </p:extLst>
          </p:nvPr>
        </p:nvGraphicFramePr>
        <p:xfrm>
          <a:off x="983432" y="1507637"/>
          <a:ext cx="10945216" cy="4530875"/>
        </p:xfrm>
        <a:graphic>
          <a:graphicData uri="http://schemas.openxmlformats.org/drawingml/2006/table">
            <a:tbl>
              <a:tblPr/>
              <a:tblGrid>
                <a:gridCol w="470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8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36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71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01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44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775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775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3742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1775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81203">
                <a:tc rowSpan="2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8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п/п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Зверохозяйство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2017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2018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9 мес. 2018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9 мес. 2019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0310">
                <a:tc vMerge="1"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выручка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господдержка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выручка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господдержка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выручка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господдержка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выручка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господдержка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9371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1.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ООО «Меха»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408 864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10 522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147 006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9 170,2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21 632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6 820,0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15 006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11 039,4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031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ООО «</a:t>
                      </a:r>
                      <a:r>
                        <a:rPr lang="ru-RU" sz="18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Зверохозяйство</a:t>
                      </a:r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 Знаменское»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120 132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ru-RU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917,5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138 473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6 175,0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91 173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3 595,0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73 810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6 174,4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031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ООО «</a:t>
                      </a:r>
                      <a:r>
                        <a:rPr lang="ru-RU" sz="18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Звероплемзавод</a:t>
                      </a:r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Савватьево</a:t>
                      </a:r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»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337 299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9 455,7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322 390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9 225,6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56 326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6 356,0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24 365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3 201,3</a:t>
                      </a:r>
                      <a:endParaRPr lang="ru-RU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9371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4.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ВСЕГО: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866 295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25 895,2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607 869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24 570,8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169 131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16 771,0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113 181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ru-RU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itchFamily="18" charset="0"/>
                        </a:rPr>
                        <a:t>20 415,1</a:t>
                      </a:r>
                      <a:endParaRPr lang="ru-RU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0798265" y="1152783"/>
            <a:ext cx="1058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тыс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руб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8688288" y="58772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00256" y="602128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Сократилась на 23 %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4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63352" y="157942"/>
            <a:ext cx="828675" cy="10287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63453" y="112948"/>
            <a:ext cx="1051316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НАЛОГОВЫЕ ПОСТУПЛЕНИЯ ОТ ЗВЕРОВОДЧЕСКИХ ХОЗЯЙСТВ 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 БЮДЖЕТ ТВЕРСКОЙ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ОБЛАСТИ 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2572" y="6453337"/>
            <a:ext cx="226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664803" y="817310"/>
            <a:ext cx="1058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тыс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руб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50301"/>
              </p:ext>
            </p:extLst>
          </p:nvPr>
        </p:nvGraphicFramePr>
        <p:xfrm>
          <a:off x="1163454" y="1201679"/>
          <a:ext cx="10837202" cy="4530875"/>
        </p:xfrm>
        <a:graphic>
          <a:graphicData uri="http://schemas.openxmlformats.org/drawingml/2006/table">
            <a:tbl>
              <a:tblPr/>
              <a:tblGrid>
                <a:gridCol w="6281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82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2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0961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9173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1487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4812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Зверохозяйство</a:t>
                      </a:r>
                      <a:endParaRPr lang="ru-RU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01.12.2019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9371">
                <a:tc vMerge="1"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ФБ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МБ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ФБ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МБ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ФБ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МБ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937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ООО</a:t>
                      </a:r>
                      <a:r>
                        <a:rPr lang="ru-RU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«</a:t>
                      </a: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Меха»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9 228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5 942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3 286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14 623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6 371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8 252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2 690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- 6 558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5 730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3 518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03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ООО «</a:t>
                      </a:r>
                      <a:r>
                        <a:rPr lang="ru-RU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Зверохозяйство</a:t>
                      </a: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Знаменское»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6 359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1 598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4 761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930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1 612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4 318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5 377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- 925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1 635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4 667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03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ООО «</a:t>
                      </a:r>
                      <a:r>
                        <a:rPr lang="ru-RU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Звероплемзавод</a:t>
                      </a: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Савватьево</a:t>
                      </a: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»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4 402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2 160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2 242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3 329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1 489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1 840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2 484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717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1 747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503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19 989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9 700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10 289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23 882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r>
                        <a:rPr lang="ru-RU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472</a:t>
                      </a:r>
                      <a:endParaRPr lang="ru-RU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14 410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10 551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-7 463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8 082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9 932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592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63352" y="157942"/>
            <a:ext cx="828675" cy="10287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732572" y="6577607"/>
            <a:ext cx="226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43472" y="73910"/>
            <a:ext cx="10513168" cy="67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ИТОГИ РАБОТЫ КРУПНЕЙШИХ ЗВЕРОХОЗЯЙСТВ РОССИИ *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98638"/>
              </p:ext>
            </p:extLst>
          </p:nvPr>
        </p:nvGraphicFramePr>
        <p:xfrm>
          <a:off x="1092027" y="836712"/>
          <a:ext cx="10972802" cy="550153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42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6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7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34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86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7227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052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75066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76831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Регион РФ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Зверохозяйство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Маточное поголовье </a:t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(голов)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Продано шкурок,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Продано шкурок, </a:t>
                      </a:r>
                      <a:endParaRPr lang="ru-RU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руб.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цена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проданной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шкурки,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Выручка от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реализации, </a:t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Прибыль/Убыток(-), тыс. руб.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70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Калининградская область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ОАО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«Агрофирма «Багратионовская»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24 218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65 281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106 064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1 631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2 826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115 437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30 400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13 050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-5 300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0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Кировская область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«Звероводческое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племенное хозяйство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«Вятка»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20 315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19 115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23 447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4 417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48 761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2 660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114 677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18 531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-21 015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1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Зверохозяйство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«Знаменское»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14 580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14 580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21 712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4 493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40 064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3 488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1 845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91 173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71 583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-3 023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-17 991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181"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«Меха»/ООО «Новые Меха»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42 210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42 689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83 454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124 029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1 486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210 856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15 926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58 906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-2 333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4744"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Звероплемзавод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Савватьево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33 132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34 567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25 091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12 430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48 701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22 564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1 941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56 326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24 365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7 361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-1 969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47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Удмурдская Республика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Зверохозяйство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Можгинское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17 002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16 546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47 897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6 701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60 876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9 851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1 271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74 035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14 312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17 242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-2 280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01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ФГУП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«Русский Соболь»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20 660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19 440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7019">
                <a:tc v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ОАО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«Племенной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зверосовхоз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Салтыковский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13 450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14 950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28 827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6 693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48 247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9 682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1 674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1 447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97 297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106 253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-28 535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-25 566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1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184 367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184 208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295 709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34 747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476 742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48 282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1 612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1 390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759 801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281 370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65 001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-76 454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7" marR="6887" marT="6887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084088" y="6392941"/>
            <a:ext cx="10909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Данные за 9 месяцев 2018 и 2019 года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7466130" y="640700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16080" y="639294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меньше на 428 460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4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63352" y="157942"/>
            <a:ext cx="828675" cy="1028700"/>
          </a:xfrm>
          <a:prstGeom prst="rect">
            <a:avLst/>
          </a:prstGeom>
          <a:noFill/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43472" y="157942"/>
            <a:ext cx="1051316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РАЗМЕР ЭКСПОРТА ПУШНИНЫ В ТВЕРСКОЙ ОБЛАСТИ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2572" y="6453337"/>
            <a:ext cx="226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70872"/>
              </p:ext>
            </p:extLst>
          </p:nvPr>
        </p:nvGraphicFramePr>
        <p:xfrm>
          <a:off x="1092024" y="2132856"/>
          <a:ext cx="10908632" cy="1656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63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3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8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83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06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6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583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Наименование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год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2018 год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2019 год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тыс. долл. США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 предыдущему году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тыс. долл. США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 предыдущему году, 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тыс. долл. США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 предыдущему году, 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Экспорт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сырья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1 905,8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в 4,5 раза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2 022,2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106,1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432,6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41,23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4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63352" y="157942"/>
            <a:ext cx="828675" cy="10287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92027" y="39936"/>
            <a:ext cx="1051316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ПОСЛЕДСТВИЯ ПЕРЕХОДА НА НДС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2572" y="6453337"/>
            <a:ext cx="226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44818" y="2452309"/>
            <a:ext cx="8455838" cy="6886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Входящий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НДС в размере 0-10%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покрывает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сумму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исходящего НДС в размере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ведет к увеличению налоговой нагрузки на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и более процентов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44819" y="1239750"/>
            <a:ext cx="8455838" cy="975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себестоимости продукции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корма составляют 60-70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%, при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входящий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НДС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пищевую продукцию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10%,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т.о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введение НДС 20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для звероводства это фактически налог с оборота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6-7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544818" y="4758865"/>
            <a:ext cx="5144390" cy="7044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перенасыщение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мирового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рынка,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спад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мировых цен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264352" y="3466783"/>
            <a:ext cx="2736304" cy="10802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банкротство предприятий, искусственное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дробление предприятий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264352" y="5102058"/>
            <a:ext cx="2736304" cy="796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падение экспорта за 9 месяцев 2019 года на 41,23 %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544818" y="3415781"/>
            <a:ext cx="5145302" cy="10063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сокращение объемов продаж в 18 раз,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нижение выручки в 3 раза,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снижение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рентабельности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производства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534952" y="5701619"/>
            <a:ext cx="5154256" cy="9056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Риск – увеличение конкуренции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ятиугольник 12"/>
          <p:cNvSpPr/>
          <p:nvPr/>
        </p:nvSpPr>
        <p:spPr>
          <a:xfrm>
            <a:off x="1068486" y="2244876"/>
            <a:ext cx="2088233" cy="111143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ЕСХН 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НДС</a:t>
            </a: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3061752" y="1052737"/>
            <a:ext cx="441960" cy="3600400"/>
          </a:xfrm>
          <a:prstGeom prst="rightBrace">
            <a:avLst>
              <a:gd name="adj1" fmla="val 28006"/>
              <a:gd name="adj2" fmla="val 49012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с вырезом 25"/>
          <p:cNvSpPr/>
          <p:nvPr/>
        </p:nvSpPr>
        <p:spPr>
          <a:xfrm>
            <a:off x="8724752" y="5238448"/>
            <a:ext cx="504056" cy="635806"/>
          </a:xfrm>
          <a:prstGeom prst="notch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с вырезом 29"/>
          <p:cNvSpPr/>
          <p:nvPr/>
        </p:nvSpPr>
        <p:spPr>
          <a:xfrm>
            <a:off x="8725208" y="3792252"/>
            <a:ext cx="504056" cy="356827"/>
          </a:xfrm>
          <a:prstGeom prst="notched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ятиугольник 30"/>
          <p:cNvSpPr/>
          <p:nvPr/>
        </p:nvSpPr>
        <p:spPr>
          <a:xfrm>
            <a:off x="1092026" y="5103186"/>
            <a:ext cx="2088233" cy="111143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факторы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авая фигурная скобка 31"/>
          <p:cNvSpPr/>
          <p:nvPr/>
        </p:nvSpPr>
        <p:spPr>
          <a:xfrm>
            <a:off x="3047609" y="4758865"/>
            <a:ext cx="441960" cy="1868618"/>
          </a:xfrm>
          <a:prstGeom prst="rightBrace">
            <a:avLst>
              <a:gd name="adj1" fmla="val 28006"/>
              <a:gd name="adj2" fmla="val 49012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6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63352" y="157942"/>
            <a:ext cx="828675" cy="10287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99456" y="159118"/>
            <a:ext cx="1051316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ПО ИЗМЕНЕНИЮ ЗАКОНОДАТЕЛЬСТВА РФ  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2572" y="6453337"/>
            <a:ext cx="226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 со стрелкой вниз 2"/>
          <p:cNvSpPr/>
          <p:nvPr/>
        </p:nvSpPr>
        <p:spPr>
          <a:xfrm>
            <a:off x="1200992" y="1412776"/>
            <a:ext cx="10295608" cy="1707506"/>
          </a:xfrm>
          <a:prstGeom prst="downArrowCallout">
            <a:avLst>
              <a:gd name="adj1" fmla="val 8755"/>
              <a:gd name="adj2" fmla="val 9100"/>
              <a:gd name="adj3" fmla="val 8582"/>
              <a:gd name="adj4" fmla="val 8779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Налоговый кодекс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Дополнить перечень продукции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налогообложение по которым производится по налоговой ставке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реализации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продукцией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клеточного пушного звероводства (включая выделанных шкурок собственного производства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40384" y="3212976"/>
            <a:ext cx="7416824" cy="2304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рентабельности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производства;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генофонда пушных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зверей;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сохранение/увеличение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объемов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производства;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налоговых поступлений в бюджеты всех уровней;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рост объема экспорта пушнины/снижение импорта;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рабочих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мест;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инфраструктуры сельских территорий.</a:t>
            </a:r>
          </a:p>
        </p:txBody>
      </p:sp>
    </p:spTree>
    <p:extLst>
      <p:ext uri="{BB962C8B-B14F-4D97-AF65-F5344CB8AC3E}">
        <p14:creationId xmlns:p14="http://schemas.microsoft.com/office/powerpoint/2010/main" val="216050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1032</Words>
  <Application>Microsoft Office PowerPoint</Application>
  <PresentationFormat>Произвольный</PresentationFormat>
  <Paragraphs>404</Paragraphs>
  <Slides>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Elena Smirnova</dc:creator>
  <cp:lastModifiedBy>Румянцева Ксения Алексеевна</cp:lastModifiedBy>
  <cp:revision>315</cp:revision>
  <cp:lastPrinted>2019-12-30T07:00:28Z</cp:lastPrinted>
  <dcterms:modified xsi:type="dcterms:W3CDTF">2019-12-30T07:07:57Z</dcterms:modified>
</cp:coreProperties>
</file>