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7489" r:id="rId1"/>
  </p:sldMasterIdLst>
  <p:notesMasterIdLst>
    <p:notesMasterId r:id="rId19"/>
  </p:notesMasterIdLst>
  <p:handoutMasterIdLst>
    <p:handoutMasterId r:id="rId20"/>
  </p:handoutMasterIdLst>
  <p:sldIdLst>
    <p:sldId id="629" r:id="rId2"/>
    <p:sldId id="674" r:id="rId3"/>
    <p:sldId id="675" r:id="rId4"/>
    <p:sldId id="676" r:id="rId5"/>
    <p:sldId id="683" r:id="rId6"/>
    <p:sldId id="685" r:id="rId7"/>
    <p:sldId id="686" r:id="rId8"/>
    <p:sldId id="687" r:id="rId9"/>
    <p:sldId id="688" r:id="rId10"/>
    <p:sldId id="689" r:id="rId11"/>
    <p:sldId id="690" r:id="rId12"/>
    <p:sldId id="691" r:id="rId13"/>
    <p:sldId id="692" r:id="rId14"/>
    <p:sldId id="693" r:id="rId15"/>
    <p:sldId id="694" r:id="rId16"/>
    <p:sldId id="695" r:id="rId17"/>
    <p:sldId id="673" r:id="rId18"/>
  </p:sldIdLst>
  <p:sldSz cx="12192000" cy="6858000"/>
  <p:notesSz cx="9928225" cy="6669088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023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80464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20697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60929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011623" algn="l" defTabSz="804649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413947" algn="l" defTabSz="804649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2816272" algn="l" defTabSz="804649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218597" algn="l" defTabSz="804649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3544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6CB"/>
    <a:srgbClr val="C6B25E"/>
    <a:srgbClr val="1F497D"/>
    <a:srgbClr val="990000"/>
    <a:srgbClr val="C00000"/>
    <a:srgbClr val="FFFFFF"/>
    <a:srgbClr val="333399"/>
    <a:srgbClr val="FFFFCC"/>
    <a:srgbClr val="CC0000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Светлый стиль 3 -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5742" autoAdjust="0"/>
  </p:normalViewPr>
  <p:slideViewPr>
    <p:cSldViewPr>
      <p:cViewPr varScale="1">
        <p:scale>
          <a:sx n="111" d="100"/>
          <a:sy n="111" d="100"/>
        </p:scale>
        <p:origin x="480" y="114"/>
      </p:cViewPr>
      <p:guideLst>
        <p:guide orient="horz" pos="1620"/>
        <p:guide pos="3544"/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10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4" y="4"/>
            <a:ext cx="4304529" cy="3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17" tIns="46260" rIns="92517" bIns="4626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1413" y="4"/>
            <a:ext cx="4304529" cy="3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17" tIns="46260" rIns="92517" bIns="4626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90D511C-57F1-4795-B07D-883DF1B4FF40}" type="datetimeFigureOut">
              <a:rPr lang="ru-RU"/>
              <a:pPr>
                <a:defRPr/>
              </a:pPr>
              <a:t>29.11.2019</a:t>
            </a:fld>
            <a:endParaRPr lang="ru-RU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4" y="6333828"/>
            <a:ext cx="4304529" cy="3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17" tIns="46260" rIns="92517" bIns="4626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1413" y="6333828"/>
            <a:ext cx="4304529" cy="3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17" tIns="46260" rIns="92517" bIns="4626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13CA666-A623-42B5-9729-68D7DD2E44D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9763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 bwMode="auto">
          <a:xfrm>
            <a:off x="14" y="4"/>
            <a:ext cx="4304529" cy="3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17" tIns="46260" rIns="92517" bIns="4626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 bwMode="auto">
          <a:xfrm>
            <a:off x="5621413" y="4"/>
            <a:ext cx="4304529" cy="3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17" tIns="46260" rIns="92517" bIns="4626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6CA30A2-F5AB-4BF4-97C3-F09421B97543}" type="datetimeFigureOut">
              <a:rPr lang="ru-RU"/>
              <a:pPr>
                <a:defRPr/>
              </a:pPr>
              <a:t>29.11.2019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8175" cy="250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08" tIns="46254" rIns="92508" bIns="46254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 bwMode="auto">
          <a:xfrm>
            <a:off x="988231" y="3168514"/>
            <a:ext cx="7951772" cy="3001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17" tIns="46260" rIns="92517" bIns="462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 bwMode="auto">
          <a:xfrm>
            <a:off x="14" y="6333828"/>
            <a:ext cx="4304529" cy="3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17" tIns="46260" rIns="92517" bIns="4626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 bwMode="auto">
          <a:xfrm>
            <a:off x="5621413" y="6333828"/>
            <a:ext cx="4304529" cy="3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17" tIns="46260" rIns="92517" bIns="4626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F5E9786-85B0-4692-9D5A-044ADA7BB3B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30813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0232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04649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06974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09298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11623" algn="l" defTabSz="80464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13947" algn="l" defTabSz="80464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16272" algn="l" defTabSz="80464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18597" algn="l" defTabSz="80464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740025" y="500063"/>
            <a:ext cx="4448175" cy="2501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alt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133EB8-671D-4712-99BD-DDCFE7565AFD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916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740025" y="500063"/>
            <a:ext cx="4448175" cy="2501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alt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133EB8-671D-4712-99BD-DDCFE7565AFD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379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740025" y="500063"/>
            <a:ext cx="4448175" cy="2501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alt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133EB8-671D-4712-99BD-DDCFE7565AFD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237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740025" y="500063"/>
            <a:ext cx="4448175" cy="2501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alt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133EB8-671D-4712-99BD-DDCFE7565AFD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7830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740025" y="500063"/>
            <a:ext cx="4448175" cy="2501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alt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133EB8-671D-4712-99BD-DDCFE7565AFD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972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740025" y="500063"/>
            <a:ext cx="4448175" cy="2501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alt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133EB8-671D-4712-99BD-DDCFE7565AFD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32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740025" y="500063"/>
            <a:ext cx="4448175" cy="2501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alt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133EB8-671D-4712-99BD-DDCFE7565AFD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097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740025" y="500063"/>
            <a:ext cx="4448175" cy="2501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alt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133EB8-671D-4712-99BD-DDCFE7565AFD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378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740025" y="500063"/>
            <a:ext cx="4448175" cy="2501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alt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133EB8-671D-4712-99BD-DDCFE7565AFD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245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740025" y="500063"/>
            <a:ext cx="4448175" cy="2501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alt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133EB8-671D-4712-99BD-DDCFE7565AFD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580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740025" y="500063"/>
            <a:ext cx="4448175" cy="2501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alt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133EB8-671D-4712-99BD-DDCFE7565AFD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069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740025" y="500063"/>
            <a:ext cx="4448175" cy="2501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alt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133EB8-671D-4712-99BD-DDCFE7565AFD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046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740025" y="500063"/>
            <a:ext cx="4448175" cy="2501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alt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133EB8-671D-4712-99BD-DDCFE7565AFD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840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EA5EBF-F5AE-4977-A1B9-05255E373B6E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9929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FFBFA5-38D2-44E7-81EB-1358E98FAA7D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016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06378"/>
            <a:ext cx="2743200" cy="438785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06378"/>
            <a:ext cx="8026400" cy="43878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41396A-9C0E-4D19-B61F-6335F55B5AC8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6212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06B3A5-DCB5-4911-BBD8-B965537E53A8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1607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64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28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9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57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821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8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5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91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19B369-3221-4F95-A550-F6217D019E05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1644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200154"/>
            <a:ext cx="5384800" cy="339407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200154"/>
            <a:ext cx="5384800" cy="339407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16B5F0-ED27-480E-A914-EBF5E90F372F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1603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3" y="1535115"/>
            <a:ext cx="5389033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290D5-BF5A-42AF-B574-CFC54AD02324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0860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82030E-7B8F-4DC2-A310-CE539A57B48E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8791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9F1CAE-E440-474E-B9E6-AD32A12F3EB6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2356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6" y="273051"/>
            <a:ext cx="4011084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5" y="273055"/>
            <a:ext cx="6815667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6" y="1435103"/>
            <a:ext cx="4011084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2AD77C-EF69-43D5-8EB8-1AD23DA7AE21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2498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3"/>
            <a:ext cx="7315200" cy="56673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E39C49-DB8D-4633-B264-2ED83B3FA359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9532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D11E798-F48D-47A6-99E5-CE1F34CD9DF9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7718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490" r:id="rId1"/>
    <p:sldLayoutId id="2147487491" r:id="rId2"/>
    <p:sldLayoutId id="2147487492" r:id="rId3"/>
    <p:sldLayoutId id="2147487493" r:id="rId4"/>
    <p:sldLayoutId id="2147487494" r:id="rId5"/>
    <p:sldLayoutId id="2147487495" r:id="rId6"/>
    <p:sldLayoutId id="2147487496" r:id="rId7"/>
    <p:sldLayoutId id="2147487497" r:id="rId8"/>
    <p:sldLayoutId id="2147487498" r:id="rId9"/>
    <p:sldLayoutId id="2147487499" r:id="rId10"/>
    <p:sldLayoutId id="214748750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1072866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2325" indent="-402325" algn="l" defTabSz="10728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71703" indent="-335270" algn="l" defTabSz="10728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41082" indent="-268216" algn="l" defTabSz="10728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77515" indent="-268216" algn="l" defTabSz="10728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13947" indent="-268216" algn="l" defTabSz="1072866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50380" indent="-268216" algn="l" defTabSz="10728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dep_gkh@tverreg.r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consultantplus://offline/ref=63C50363891C7C4977A32183244E7FF0352D92F664B972292EEEFE452E5BDFEB3B3247869BA15B4B63559BGBSAJ" TargetMode="External"/><Relationship Id="rId2" Type="http://schemas.openxmlformats.org/officeDocument/2006/relationships/hyperlink" Target="consultantplus://offline/ref=4C56F4B3F6BBF540BB87C2985991028AA60EE15188EDA7FABFB2F46C28U0V2J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9"/>
          <p:cNvSpPr txBox="1">
            <a:spLocks noChangeArrowheads="1"/>
          </p:cNvSpPr>
          <p:nvPr/>
        </p:nvSpPr>
        <p:spPr bwMode="auto">
          <a:xfrm>
            <a:off x="4901778" y="5877274"/>
            <a:ext cx="2850405" cy="7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7287" tIns="53643" rIns="107287" bIns="536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ru-RU" sz="19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 eaLnBrk="1" hangingPunct="1"/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29 </a:t>
            </a:r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ноября 2019 </a:t>
            </a: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года</a:t>
            </a:r>
          </a:p>
        </p:txBody>
      </p:sp>
      <p:sp>
        <p:nvSpPr>
          <p:cNvPr id="7" name="Заголовок 20"/>
          <p:cNvSpPr txBox="1">
            <a:spLocks/>
          </p:cNvSpPr>
          <p:nvPr/>
        </p:nvSpPr>
        <p:spPr bwMode="auto">
          <a:xfrm>
            <a:off x="1487488" y="107528"/>
            <a:ext cx="7920880" cy="1233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7287" tIns="53643" rIns="107287" bIns="53643"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290">
              <a:defRPr/>
            </a:pPr>
            <a:r>
              <a:rPr lang="ru-RU" sz="2000" b="1" cap="all" dirty="0">
                <a:solidFill>
                  <a:srgbClr val="A88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МИНИСТЕРСТВО </a:t>
            </a:r>
            <a:r>
              <a:rPr lang="ru-RU" sz="2000" b="1" cap="all" dirty="0" smtClean="0">
                <a:solidFill>
                  <a:srgbClr val="A88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ЭНЕРГЕТИКИ </a:t>
            </a:r>
            <a:endParaRPr lang="ru-RU" sz="2000" b="1" cap="all" dirty="0">
              <a:solidFill>
                <a:srgbClr val="A88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 defTabSz="914290">
              <a:defRPr/>
            </a:pPr>
            <a:r>
              <a:rPr lang="ru-RU" sz="2000" b="1" cap="all" dirty="0">
                <a:solidFill>
                  <a:srgbClr val="A88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 </a:t>
            </a:r>
            <a:r>
              <a:rPr lang="ru-RU" sz="2000" b="1" cap="all" dirty="0" smtClean="0">
                <a:solidFill>
                  <a:srgbClr val="A88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ЖИЛИЩНО-КОММУНАЛЬНОГО </a:t>
            </a:r>
            <a:r>
              <a:rPr lang="ru-RU" sz="2000" b="1" cap="all" dirty="0">
                <a:solidFill>
                  <a:srgbClr val="A88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ХОЗЯЙСТВА </a:t>
            </a:r>
          </a:p>
          <a:p>
            <a:pPr algn="l" defTabSz="914290">
              <a:defRPr/>
            </a:pPr>
            <a:r>
              <a:rPr lang="ru-RU" sz="2000" b="1" cap="all" dirty="0">
                <a:solidFill>
                  <a:srgbClr val="A88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ТВЕРСКОЙ ОБЛАСТИ</a:t>
            </a:r>
          </a:p>
        </p:txBody>
      </p:sp>
      <p:sp>
        <p:nvSpPr>
          <p:cNvPr id="2054" name="TextBox 5"/>
          <p:cNvSpPr txBox="1">
            <a:spLocks noChangeArrowheads="1"/>
          </p:cNvSpPr>
          <p:nvPr/>
        </p:nvSpPr>
        <p:spPr bwMode="auto">
          <a:xfrm>
            <a:off x="2412059" y="1231903"/>
            <a:ext cx="8136904" cy="539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7287" tIns="53643" rIns="107287" bIns="5364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ru-RU" sz="28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altLang="ru-RU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/>
          <p:cNvPicPr>
            <a:picLocks noChangeAspect="1" noChangeArrowheads="1"/>
          </p:cNvPicPr>
          <p:nvPr/>
        </p:nvPicPr>
        <p:blipFill>
          <a:blip r:embed="rId2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35360" y="215056"/>
            <a:ext cx="863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1504" y="1628800"/>
            <a:ext cx="9721080" cy="3879434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О распределении предельных сумм субсидий </a:t>
            </a:r>
            <a:r>
              <a:rPr lang="ru-RU" sz="3200" b="1" dirty="0" smtClean="0">
                <a:solidFill>
                  <a:srgbClr val="00206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ru-RU" sz="3200" b="1" dirty="0" smtClean="0">
                <a:solidFill>
                  <a:srgbClr val="002060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ru-RU" sz="3200" b="1" dirty="0" smtClean="0">
                <a:solidFill>
                  <a:srgbClr val="00206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на 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компенсацию выпадающих доходов по теплоснабжающим организациям муниципальных образований Тверской области за 2019 год</a:t>
            </a:r>
          </a:p>
        </p:txBody>
      </p:sp>
    </p:spTree>
    <p:extLst>
      <p:ext uri="{BB962C8B-B14F-4D97-AF65-F5344CB8AC3E}">
        <p14:creationId xmlns:p14="http://schemas.microsoft.com/office/powerpoint/2010/main" val="2523997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677973" y="1341438"/>
            <a:ext cx="4836054" cy="1223962"/>
          </a:xfrm>
          <a:prstGeom prst="roundRect">
            <a:avLst>
              <a:gd name="adj" fmla="val 15847"/>
            </a:avLst>
          </a:prstGeom>
          <a:noFill/>
          <a:ln w="22225">
            <a:noFill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>
              <a:defRPr/>
            </a:pPr>
            <a:endParaRPr lang="ru-RU" sz="16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1" name="TextBox 13"/>
          <p:cNvSpPr txBox="1">
            <a:spLocks noChangeArrowheads="1"/>
          </p:cNvSpPr>
          <p:nvPr/>
        </p:nvSpPr>
        <p:spPr bwMode="auto">
          <a:xfrm>
            <a:off x="1694646" y="513233"/>
            <a:ext cx="972108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23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РАСПРЕДЕЛЕНИЕ ПРЕДЕЛЬНЫХ СУММ </a:t>
            </a:r>
            <a:r>
              <a:rPr lang="ru-RU" altLang="ru-RU" sz="23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СУБСИДИЙ</a:t>
            </a:r>
            <a:endParaRPr lang="ru-RU" altLang="ru-RU" sz="23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2" name="TextBox 22"/>
          <p:cNvSpPr txBox="1">
            <a:spLocks noChangeArrowheads="1"/>
          </p:cNvSpPr>
          <p:nvPr/>
        </p:nvSpPr>
        <p:spPr bwMode="auto">
          <a:xfrm>
            <a:off x="11712624" y="6488271"/>
            <a:ext cx="372972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ru-RU" altLang="ru-RU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ru-RU" altLang="ru-R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3" name="Рисунок 21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35360" y="227432"/>
            <a:ext cx="88397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261262"/>
              </p:ext>
            </p:extLst>
          </p:nvPr>
        </p:nvGraphicFramePr>
        <p:xfrm>
          <a:off x="1219333" y="1108417"/>
          <a:ext cx="10575708" cy="53798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171"/>
                <a:gridCol w="2808312"/>
                <a:gridCol w="1224136"/>
                <a:gridCol w="1224137"/>
                <a:gridCol w="1152128"/>
                <a:gridCol w="1224136"/>
                <a:gridCol w="1234544"/>
                <a:gridCol w="1296144"/>
              </a:tblGrid>
              <a:tr h="1760504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Наименование теплоснабжающей организации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Тариф для потребителей с 01.07.2019,</a:t>
                      </a:r>
                    </a:p>
                    <a:p>
                      <a:pPr marL="0" marR="0" lvl="0" indent="0" algn="ctr" defTabSz="107286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руб./Гкал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Тариф для населения с 01.07.2019,</a:t>
                      </a:r>
                    </a:p>
                    <a:p>
                      <a:pPr algn="ctr" fontAlgn="t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руб./Гкал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Сумма субсидии за 2019 год, </a:t>
                      </a:r>
                    </a:p>
                    <a:p>
                      <a:pPr algn="ctr" fontAlgn="t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тыс. руб.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Необходимая </a:t>
                      </a:r>
                    </a:p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валовая </a:t>
                      </a:r>
                    </a:p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выручка, </a:t>
                      </a:r>
                    </a:p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тыс. руб.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t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Уровень износа объектов</a:t>
                      </a:r>
                      <a:r>
                        <a:rPr lang="ru-RU" sz="1600" kern="1200" baseline="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КИ, %</a:t>
                      </a: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t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Субсидии из областного бюджета на капремонт из ОБ в 2019 году, </a:t>
                      </a:r>
                    </a:p>
                    <a:p>
                      <a:pPr marL="0" algn="ctr" defTabSz="1072866" rtl="0" eaLnBrk="1" fontAlgn="t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тыс. руб.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42227">
                <a:tc gridSpan="8">
                  <a:txBody>
                    <a:bodyPr/>
                    <a:lstStyle/>
                    <a:p>
                      <a:pPr marL="0" marR="0" lvl="0" indent="0" algn="ctr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Кимрский район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95432">
                <a:tc>
                  <a:txBody>
                    <a:bodyPr/>
                    <a:lstStyle/>
                    <a:p>
                      <a:pPr algn="ctr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МУП «Патриот»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1 843,30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1 750,15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1 698,17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47 372,01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63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25 343,2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95432">
                <a:tc gridSpan="8">
                  <a:txBody>
                    <a:bodyPr/>
                    <a:lstStyle/>
                    <a:p>
                      <a:pPr marL="0" marR="0" lvl="0" indent="0" algn="ctr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baseline="0" dirty="0" err="1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Кувшиновский</a:t>
                      </a:r>
                      <a:r>
                        <a:rPr lang="ru-RU" sz="1600" b="1" kern="1200" baseline="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район</a:t>
                      </a:r>
                      <a:endParaRPr lang="ru-RU" sz="1600" b="1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85255">
                <a:tc>
                  <a:txBody>
                    <a:bodyPr/>
                    <a:lstStyle/>
                    <a:p>
                      <a:pPr algn="ctr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ООО «</a:t>
                      </a:r>
                      <a:r>
                        <a:rPr lang="ru-RU" sz="1600" kern="1200" dirty="0" err="1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ЭнергоАльянс</a:t>
                      </a: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1 984,30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1 866,52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2 420,36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56 018,82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65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305988">
                <a:tc gridSpan="8">
                  <a:txBody>
                    <a:bodyPr/>
                    <a:lstStyle/>
                    <a:p>
                      <a:pPr marL="0" marR="0" lvl="0" indent="0" algn="ctr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baseline="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Лесной район</a:t>
                      </a:r>
                      <a:endParaRPr lang="ru-RU" sz="1600" b="1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ru-RU" sz="18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509979"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МУП «Коммунальное хозяйство» Лесного района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3 296,88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2 695,76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539,21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12 290,78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1 385,9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95432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ru-RU" sz="1600" b="1" kern="1200" dirty="0" err="1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Лихославльский</a:t>
                      </a:r>
                      <a:r>
                        <a:rPr lang="ru-RU" sz="1600" b="1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район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ru-RU" sz="18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509979">
                <a:tc>
                  <a:txBody>
                    <a:bodyPr/>
                    <a:lstStyle/>
                    <a:p>
                      <a:pPr marL="0" marR="0" lvl="0" indent="0" algn="ctr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ООО «Газпром </a:t>
                      </a:r>
                      <a:r>
                        <a:rPr lang="ru-RU" sz="1600" kern="1200" dirty="0" err="1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теплоэнерго</a:t>
                      </a: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Тверь»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1 971,43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1 806,30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4 067,74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77 101,37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59875">
                <a:tc gridSpan="8">
                  <a:txBody>
                    <a:bodyPr/>
                    <a:lstStyle/>
                    <a:p>
                      <a:pPr marL="0" marR="0" lvl="0" indent="0" algn="ctr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baseline="0" dirty="0" err="1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Максатихинский</a:t>
                      </a:r>
                      <a:r>
                        <a:rPr lang="ru-RU" sz="1600" b="1" kern="1200" baseline="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район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ru-RU" sz="18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59875">
                <a:tc>
                  <a:txBody>
                    <a:bodyPr/>
                    <a:lstStyle/>
                    <a:p>
                      <a:pPr algn="ctr" fontAlgn="ctr"/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ООО УК «МТК»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2 977,33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2 570,15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4 644,87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53 917,58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82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59875">
                <a:tc>
                  <a:txBody>
                    <a:bodyPr/>
                    <a:lstStyle/>
                    <a:p>
                      <a:pPr algn="ctr" fontAlgn="ctr"/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МУП «</a:t>
                      </a:r>
                      <a:r>
                        <a:rPr lang="ru-RU" sz="1600" kern="1200" dirty="0" err="1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Коммсервис</a:t>
                      </a: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600" kern="1200" baseline="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390,86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2 463,72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826,13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5 927,02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78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3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677973" y="1341438"/>
            <a:ext cx="4836054" cy="1223962"/>
          </a:xfrm>
          <a:prstGeom prst="roundRect">
            <a:avLst>
              <a:gd name="adj" fmla="val 15847"/>
            </a:avLst>
          </a:prstGeom>
          <a:noFill/>
          <a:ln w="22225">
            <a:noFill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>
              <a:defRPr/>
            </a:pPr>
            <a:endParaRPr lang="ru-RU" sz="16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1" name="TextBox 13"/>
          <p:cNvSpPr txBox="1">
            <a:spLocks noChangeArrowheads="1"/>
          </p:cNvSpPr>
          <p:nvPr/>
        </p:nvSpPr>
        <p:spPr bwMode="auto">
          <a:xfrm>
            <a:off x="1694646" y="513233"/>
            <a:ext cx="972108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23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РАСПРЕДЕЛЕНИЕ ПРЕДЕЛЬНЫХ СУММ </a:t>
            </a:r>
            <a:r>
              <a:rPr lang="ru-RU" altLang="ru-RU" sz="23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СУБСИДИЙ</a:t>
            </a:r>
            <a:endParaRPr lang="ru-RU" altLang="ru-RU" sz="23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2" name="TextBox 22"/>
          <p:cNvSpPr txBox="1">
            <a:spLocks noChangeArrowheads="1"/>
          </p:cNvSpPr>
          <p:nvPr/>
        </p:nvSpPr>
        <p:spPr bwMode="auto">
          <a:xfrm>
            <a:off x="11712624" y="6488271"/>
            <a:ext cx="372972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ru-RU" altLang="ru-RU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lang="ru-RU" altLang="ru-R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3" name="Рисунок 21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35360" y="227432"/>
            <a:ext cx="88397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995738"/>
              </p:ext>
            </p:extLst>
          </p:nvPr>
        </p:nvGraphicFramePr>
        <p:xfrm>
          <a:off x="1219333" y="1241076"/>
          <a:ext cx="10575708" cy="52471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171"/>
                <a:gridCol w="2808312"/>
                <a:gridCol w="1224136"/>
                <a:gridCol w="1224137"/>
                <a:gridCol w="1152128"/>
                <a:gridCol w="1224136"/>
                <a:gridCol w="1234544"/>
                <a:gridCol w="1296144"/>
              </a:tblGrid>
              <a:tr h="181228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Наименование теплоснабжающей организации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Тариф для потребителей с 01.07.2019,</a:t>
                      </a:r>
                    </a:p>
                    <a:p>
                      <a:pPr marL="0" marR="0" lvl="0" indent="0" algn="ctr" defTabSz="107286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руб./Гкал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Тариф для населения с 01.07.2019,</a:t>
                      </a:r>
                    </a:p>
                    <a:p>
                      <a:pPr algn="ctr" fontAlgn="t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руб./Гкал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Сумма субсидии за 2019 год, </a:t>
                      </a:r>
                    </a:p>
                    <a:p>
                      <a:pPr algn="ctr" fontAlgn="t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тыс. руб.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Необходимая </a:t>
                      </a:r>
                    </a:p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валовая </a:t>
                      </a:r>
                    </a:p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выручка, </a:t>
                      </a:r>
                    </a:p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тыс. руб.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t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Уровень износа объектов</a:t>
                      </a:r>
                      <a:r>
                        <a:rPr lang="ru-RU" sz="1600" kern="1200" baseline="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КИ, %</a:t>
                      </a: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t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Субсидии из областного бюджета на капремонт из ОБ в 2019 году, </a:t>
                      </a:r>
                    </a:p>
                    <a:p>
                      <a:pPr marL="0" algn="ctr" defTabSz="1072866" rtl="0" eaLnBrk="1" fontAlgn="t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тыс. руб.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04122">
                <a:tc gridSpan="8">
                  <a:txBody>
                    <a:bodyPr/>
                    <a:lstStyle/>
                    <a:p>
                      <a:pPr marL="0" marR="0" lvl="0" indent="0" algn="ctr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baseline="0" dirty="0" err="1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Молоковский</a:t>
                      </a:r>
                      <a:r>
                        <a:rPr lang="ru-RU" sz="1600" b="1" kern="1200" baseline="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район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524981">
                <a:tc>
                  <a:txBody>
                    <a:bodyPr/>
                    <a:lstStyle/>
                    <a:p>
                      <a:pPr algn="ctr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МУП «</a:t>
                      </a:r>
                      <a:r>
                        <a:rPr lang="ru-RU" sz="1600" kern="1200" dirty="0" err="1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Молоковские</a:t>
                      </a: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тепловые сети»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3 742,90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2 493,15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3 990,52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28 307,44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75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2 196,5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314988">
                <a:tc gridSpan="8">
                  <a:txBody>
                    <a:bodyPr/>
                    <a:lstStyle/>
                    <a:p>
                      <a:pPr marL="0" marR="0" lvl="0" indent="0" algn="ctr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err="1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Нелидовский</a:t>
                      </a:r>
                      <a:r>
                        <a:rPr lang="ru-RU" sz="1600" b="1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городской округ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1039904"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Муниципальное унитарное предприятие городского водопроводно-канализационного</a:t>
                      </a:r>
                      <a:r>
                        <a:rPr lang="ru-RU" sz="1600" kern="1200" baseline="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хозяйства</a:t>
                      </a:r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4 876,82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2 633,45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142 937,78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473 198,44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71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46 800,0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304122">
                <a:tc gridSpan="8">
                  <a:txBody>
                    <a:bodyPr/>
                    <a:lstStyle/>
                    <a:p>
                      <a:pPr marL="0" marR="0" lvl="0" indent="0" algn="ctr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baseline="0" dirty="0" err="1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Оленинский</a:t>
                      </a:r>
                      <a:r>
                        <a:rPr lang="ru-RU" sz="1600" b="1" kern="1200" baseline="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район</a:t>
                      </a:r>
                      <a:endParaRPr lang="ru-RU" sz="1600" b="1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316408">
                <a:tc>
                  <a:txBody>
                    <a:bodyPr/>
                    <a:lstStyle/>
                    <a:p>
                      <a:pPr marL="0" marR="0" lvl="0" indent="0" algn="ctr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kern="1200" dirty="0" err="1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Оленинское</a:t>
                      </a: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МУП «ЖЭУ № 1»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2 965,99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2 413,31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7 201,59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55 247,48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68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3 104,5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630380">
                <a:tc>
                  <a:txBody>
                    <a:bodyPr/>
                    <a:lstStyle/>
                    <a:p>
                      <a:pPr algn="ctr" fontAlgn="ctr"/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err="1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Оленинское</a:t>
                      </a: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МУП «ЖКХ</a:t>
                      </a:r>
                      <a:r>
                        <a:rPr lang="ru-RU" sz="1600" kern="1200" baseline="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kern="1200" baseline="0" dirty="0" err="1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Мостовское</a:t>
                      </a: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3 037,78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2 413,31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4 032,18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22 610,93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55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51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677973" y="1341438"/>
            <a:ext cx="4836054" cy="1223962"/>
          </a:xfrm>
          <a:prstGeom prst="roundRect">
            <a:avLst>
              <a:gd name="adj" fmla="val 15847"/>
            </a:avLst>
          </a:prstGeom>
          <a:noFill/>
          <a:ln w="22225">
            <a:noFill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>
              <a:defRPr/>
            </a:pPr>
            <a:endParaRPr lang="ru-RU" sz="16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1" name="TextBox 13"/>
          <p:cNvSpPr txBox="1">
            <a:spLocks noChangeArrowheads="1"/>
          </p:cNvSpPr>
          <p:nvPr/>
        </p:nvSpPr>
        <p:spPr bwMode="auto">
          <a:xfrm>
            <a:off x="1694646" y="513233"/>
            <a:ext cx="972108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23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РАСПРЕДЕЛЕНИЕ ПРЕДЕЛЬНЫХ СУММ </a:t>
            </a:r>
            <a:r>
              <a:rPr lang="ru-RU" altLang="ru-RU" sz="23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СУБСИДИЙ</a:t>
            </a:r>
            <a:endParaRPr lang="ru-RU" altLang="ru-RU" sz="23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2" name="TextBox 22"/>
          <p:cNvSpPr txBox="1">
            <a:spLocks noChangeArrowheads="1"/>
          </p:cNvSpPr>
          <p:nvPr/>
        </p:nvSpPr>
        <p:spPr bwMode="auto">
          <a:xfrm>
            <a:off x="11712624" y="6488271"/>
            <a:ext cx="372972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ru-RU" altLang="ru-RU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ru-RU" altLang="ru-R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3" name="Рисунок 21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35360" y="227432"/>
            <a:ext cx="88397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69088"/>
              </p:ext>
            </p:extLst>
          </p:nvPr>
        </p:nvGraphicFramePr>
        <p:xfrm>
          <a:off x="1219333" y="1306932"/>
          <a:ext cx="10575708" cy="51895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171"/>
                <a:gridCol w="2808312"/>
                <a:gridCol w="1224136"/>
                <a:gridCol w="1224137"/>
                <a:gridCol w="1152128"/>
                <a:gridCol w="1224136"/>
                <a:gridCol w="1234544"/>
                <a:gridCol w="1296144"/>
              </a:tblGrid>
              <a:tr h="1618012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Наименование теплоснабжающей организации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Тариф для потребителей с 01.07.2019,</a:t>
                      </a:r>
                    </a:p>
                    <a:p>
                      <a:pPr marL="0" marR="0" lvl="0" indent="0" algn="ctr" defTabSz="107286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руб./Гкал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Тариф для населения с 01.07.2019,</a:t>
                      </a:r>
                    </a:p>
                    <a:p>
                      <a:pPr algn="ctr" fontAlgn="t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руб./Гкал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Сумма субсидии за 2019 год, </a:t>
                      </a:r>
                    </a:p>
                    <a:p>
                      <a:pPr algn="ctr" fontAlgn="t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тыс. руб.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Необходимая </a:t>
                      </a:r>
                    </a:p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валовая </a:t>
                      </a:r>
                    </a:p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выручка, </a:t>
                      </a:r>
                    </a:p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тыс. руб.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t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Уровень износа объектов</a:t>
                      </a:r>
                      <a:r>
                        <a:rPr lang="ru-RU" sz="1600" kern="1200" baseline="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КИ, %</a:t>
                      </a: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t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Субсидии из областного бюджета на капремонт из ОБ в 2019 году, </a:t>
                      </a:r>
                    </a:p>
                    <a:p>
                      <a:pPr marL="0" algn="ctr" defTabSz="1072866" rtl="0" eaLnBrk="1" fontAlgn="t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тыс. руб.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88032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ru-RU" sz="1600" b="1" kern="1200" dirty="0" err="1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Рамешковский</a:t>
                      </a:r>
                      <a:r>
                        <a:rPr lang="ru-RU" sz="1600" b="1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район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78110">
                <a:tc>
                  <a:txBody>
                    <a:bodyPr/>
                    <a:lstStyle/>
                    <a:p>
                      <a:pPr algn="ctr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МУП «МУПАРР»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2 202,76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1 815,58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1 353,76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26 828,47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2 167,3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98323">
                <a:tc gridSpan="8"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Ржевский район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322330"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МУП «ЖКХ-сервис»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2 040,94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1 630,27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1 753,38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20 957,84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827,1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88032">
                <a:tc gridSpan="8">
                  <a:txBody>
                    <a:bodyPr/>
                    <a:lstStyle/>
                    <a:p>
                      <a:pPr marL="0" marR="0" lvl="0" indent="0" algn="ctr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baseline="0" dirty="0" err="1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Сандовский</a:t>
                      </a:r>
                      <a:r>
                        <a:rPr lang="ru-RU" sz="1600" b="1" kern="1200" baseline="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район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99668">
                <a:tc>
                  <a:txBody>
                    <a:bodyPr/>
                    <a:lstStyle/>
                    <a:p>
                      <a:pPr marL="0" marR="0" lvl="0" indent="0" algn="ctr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ООО «АЛЬЯНС </a:t>
                      </a:r>
                      <a:r>
                        <a:rPr lang="ru-RU" sz="1600" kern="1200" dirty="0" err="1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Сандовские</a:t>
                      </a: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тепловые сети»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3 354,98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2 493,12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3 116,58</a:t>
                      </a:r>
                      <a:endParaRPr lang="ru-RU" sz="16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28 558,71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41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55279">
                <a:tc gridSpan="8">
                  <a:txBody>
                    <a:bodyPr/>
                    <a:lstStyle/>
                    <a:p>
                      <a:pPr marL="0" marR="0" lvl="0" indent="0" algn="ctr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baseline="0" dirty="0" err="1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Селижаровский</a:t>
                      </a:r>
                      <a:r>
                        <a:rPr lang="ru-RU" sz="1600" b="1" kern="1200" baseline="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район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198086">
                <a:tc>
                  <a:txBody>
                    <a:bodyPr/>
                    <a:lstStyle/>
                    <a:p>
                      <a:pPr algn="ctr" fontAlgn="ctr"/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err="1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Селижаровское</a:t>
                      </a: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МУП «Тепловые сети»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2 587,03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2 255,77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2 055,67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49 051,95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61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4 941,8</a:t>
                      </a:r>
                    </a:p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142807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ru-RU" sz="1600" b="1" kern="1200" dirty="0" err="1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Сонковский</a:t>
                      </a:r>
                      <a:r>
                        <a:rPr lang="ru-RU" sz="1600" b="1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район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АО «</a:t>
                      </a:r>
                      <a:r>
                        <a:rPr lang="ru-RU" sz="1600" kern="1200" dirty="0" err="1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Яркоммунсервис</a:t>
                      </a: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 филиал «Октябрьский»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5 127,54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3 239,12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810,51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2 236,54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39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677973" y="1341438"/>
            <a:ext cx="4836054" cy="1223962"/>
          </a:xfrm>
          <a:prstGeom prst="roundRect">
            <a:avLst>
              <a:gd name="adj" fmla="val 15847"/>
            </a:avLst>
          </a:prstGeom>
          <a:noFill/>
          <a:ln w="22225">
            <a:noFill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>
              <a:defRPr/>
            </a:pPr>
            <a:endParaRPr lang="ru-RU" sz="16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1" name="TextBox 13"/>
          <p:cNvSpPr txBox="1">
            <a:spLocks noChangeArrowheads="1"/>
          </p:cNvSpPr>
          <p:nvPr/>
        </p:nvSpPr>
        <p:spPr bwMode="auto">
          <a:xfrm>
            <a:off x="1694646" y="513233"/>
            <a:ext cx="972108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23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РАСПРЕДЕЛЕНИЕ ПРЕДЕЛЬНЫХ СУММ </a:t>
            </a:r>
            <a:r>
              <a:rPr lang="ru-RU" altLang="ru-RU" sz="23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СУБСИДИЙ</a:t>
            </a:r>
            <a:endParaRPr lang="ru-RU" altLang="ru-RU" sz="23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2" name="TextBox 22"/>
          <p:cNvSpPr txBox="1">
            <a:spLocks noChangeArrowheads="1"/>
          </p:cNvSpPr>
          <p:nvPr/>
        </p:nvSpPr>
        <p:spPr bwMode="auto">
          <a:xfrm>
            <a:off x="11712624" y="6488271"/>
            <a:ext cx="372972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ru-RU" altLang="ru-RU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endParaRPr lang="ru-RU" altLang="ru-R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3" name="Рисунок 21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35360" y="227432"/>
            <a:ext cx="88397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774959"/>
              </p:ext>
            </p:extLst>
          </p:nvPr>
        </p:nvGraphicFramePr>
        <p:xfrm>
          <a:off x="1219333" y="1412775"/>
          <a:ext cx="10575708" cy="5075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171"/>
                <a:gridCol w="2808312"/>
                <a:gridCol w="1224136"/>
                <a:gridCol w="1224137"/>
                <a:gridCol w="1152128"/>
                <a:gridCol w="1224136"/>
                <a:gridCol w="1234544"/>
                <a:gridCol w="1296144"/>
              </a:tblGrid>
              <a:tr h="179194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Наименование теплоснабжающей организации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Тариф для потребителей с 01.07.2019,</a:t>
                      </a:r>
                    </a:p>
                    <a:p>
                      <a:pPr marL="0" marR="0" lvl="0" indent="0" algn="ctr" defTabSz="107286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руб./Гкал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Тариф для населения с 01.07.2019,</a:t>
                      </a:r>
                    </a:p>
                    <a:p>
                      <a:pPr algn="ctr" fontAlgn="t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руб./Гкал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Сумма субсидии за 2019 год, </a:t>
                      </a:r>
                    </a:p>
                    <a:p>
                      <a:pPr algn="ctr" fontAlgn="t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тыс. руб.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Необходимая </a:t>
                      </a:r>
                    </a:p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валовая </a:t>
                      </a:r>
                    </a:p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выручка, </a:t>
                      </a:r>
                    </a:p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тыс. руб.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t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Уровень износа объектов</a:t>
                      </a:r>
                      <a:r>
                        <a:rPr lang="ru-RU" sz="1600" kern="1200" baseline="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КИ, %</a:t>
                      </a: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t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Субсидии из областного бюджета на капремонт из ОБ в 2019 году, </a:t>
                      </a:r>
                    </a:p>
                    <a:p>
                      <a:pPr marL="0" algn="ctr" defTabSz="1072866" rtl="0" eaLnBrk="1" fontAlgn="t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тыс. руб.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00709">
                <a:tc gridSpan="8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b="1" kern="1200" dirty="0" err="1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Спировский</a:t>
                      </a:r>
                      <a:r>
                        <a:rPr lang="ru-RU" sz="1600" b="1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район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90350">
                <a:tc>
                  <a:txBody>
                    <a:bodyPr/>
                    <a:lstStyle/>
                    <a:p>
                      <a:pPr algn="ctr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МУП «СПИРОВО-ТЕПЛО»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2 345,99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2 270,14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141,11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15 683,40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62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1 948,7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311453">
                <a:tc gridSpan="8">
                  <a:txBody>
                    <a:bodyPr/>
                    <a:lstStyle/>
                    <a:p>
                      <a:pPr marL="0" marR="0" lvl="0" indent="0" algn="ctr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baseline="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Старицкий район</a:t>
                      </a:r>
                      <a:endParaRPr lang="ru-RU" sz="1600" b="1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344070"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ООО «Тепловые сети»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2 278,46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2 236,39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206,86</a:t>
                      </a:r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14 212,40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53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16 376,7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300709">
                <a:tc gridSpan="8"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err="1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Торжокский</a:t>
                      </a:r>
                      <a:r>
                        <a:rPr lang="ru-RU" sz="1600" b="1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район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582731">
                <a:tc>
                  <a:txBody>
                    <a:bodyPr/>
                    <a:lstStyle/>
                    <a:p>
                      <a:pPr marL="0" marR="0" lvl="0" indent="0" algn="ctr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МУП ЖКХ </a:t>
                      </a:r>
                      <a:r>
                        <a:rPr lang="ru-RU" sz="1600" kern="1200" dirty="0" err="1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Торжокского</a:t>
                      </a: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района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3 423,39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2 533,76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n-US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4 500,05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26 337,79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64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8 466,1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96337">
                <a:tc>
                  <a:txBody>
                    <a:bodyPr/>
                    <a:lstStyle/>
                    <a:p>
                      <a:pPr algn="ctr" fontAlgn="ctr"/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ООО «Сервис Тверь»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2 258,68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2 215,83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n-US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59,87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11 251,39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35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64516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ru-RU" sz="1600" b="1" kern="1200" dirty="0" err="1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Торопецкий</a:t>
                      </a:r>
                      <a:r>
                        <a:rPr lang="ru-RU" sz="1600" b="1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район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96337">
                <a:tc>
                  <a:txBody>
                    <a:bodyPr/>
                    <a:lstStyle/>
                    <a:p>
                      <a:pPr algn="ctr" fontAlgn="ctr"/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ООО «</a:t>
                      </a:r>
                      <a:r>
                        <a:rPr lang="ru-RU" sz="1600" kern="1200" dirty="0" err="1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Торопецинвест</a:t>
                      </a: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4 027,72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2 517,84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17 826,72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69 561,36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52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96337">
                <a:tc>
                  <a:txBody>
                    <a:bodyPr/>
                    <a:lstStyle/>
                    <a:p>
                      <a:pPr algn="ctr" fontAlgn="ctr"/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ООО «ЭМО+»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2 907,21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2 475,87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2 829,63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23 049,97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62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677973" y="1341438"/>
            <a:ext cx="4836054" cy="1223962"/>
          </a:xfrm>
          <a:prstGeom prst="roundRect">
            <a:avLst>
              <a:gd name="adj" fmla="val 15847"/>
            </a:avLst>
          </a:prstGeom>
          <a:noFill/>
          <a:ln w="22225">
            <a:noFill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>
              <a:defRPr/>
            </a:pPr>
            <a:endParaRPr lang="ru-RU" sz="16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1" name="TextBox 13"/>
          <p:cNvSpPr txBox="1">
            <a:spLocks noChangeArrowheads="1"/>
          </p:cNvSpPr>
          <p:nvPr/>
        </p:nvSpPr>
        <p:spPr bwMode="auto">
          <a:xfrm>
            <a:off x="1694646" y="513233"/>
            <a:ext cx="972108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23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РАСПРЕДЕЛЕНИЕ ПРЕДЕЛЬНЫХ СУММ </a:t>
            </a:r>
            <a:r>
              <a:rPr lang="ru-RU" altLang="ru-RU" sz="23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СУБСИДИЙ</a:t>
            </a:r>
            <a:endParaRPr lang="ru-RU" altLang="ru-RU" sz="23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2" name="TextBox 22"/>
          <p:cNvSpPr txBox="1">
            <a:spLocks noChangeArrowheads="1"/>
          </p:cNvSpPr>
          <p:nvPr/>
        </p:nvSpPr>
        <p:spPr bwMode="auto">
          <a:xfrm>
            <a:off x="11712624" y="6488271"/>
            <a:ext cx="372972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ru-RU" altLang="ru-RU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endParaRPr lang="ru-RU" altLang="ru-R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3" name="Рисунок 21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35360" y="227432"/>
            <a:ext cx="88397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643501"/>
              </p:ext>
            </p:extLst>
          </p:nvPr>
        </p:nvGraphicFramePr>
        <p:xfrm>
          <a:off x="1219333" y="1306932"/>
          <a:ext cx="10575708" cy="53216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171"/>
                <a:gridCol w="2808312"/>
                <a:gridCol w="1224136"/>
                <a:gridCol w="1224137"/>
                <a:gridCol w="1152128"/>
                <a:gridCol w="1224136"/>
                <a:gridCol w="1234544"/>
                <a:gridCol w="1296144"/>
              </a:tblGrid>
              <a:tr h="1618012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Наименование теплоснабжающей организации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Тариф для потребителей с 01.07.2019,</a:t>
                      </a:r>
                    </a:p>
                    <a:p>
                      <a:pPr marL="0" marR="0" lvl="0" indent="0" algn="ctr" defTabSz="107286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руб./Гкал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Тариф для населения с 01.07.2019,</a:t>
                      </a:r>
                    </a:p>
                    <a:p>
                      <a:pPr algn="ctr" fontAlgn="t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руб./Гкал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Сумма субсидии за 2019 год, </a:t>
                      </a:r>
                    </a:p>
                    <a:p>
                      <a:pPr algn="ctr" fontAlgn="t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тыс. руб.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Необходимая </a:t>
                      </a:r>
                    </a:p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валовая </a:t>
                      </a:r>
                    </a:p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выручка, </a:t>
                      </a:r>
                    </a:p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тыс. руб.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t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Уровень износа объектов</a:t>
                      </a:r>
                      <a:r>
                        <a:rPr lang="ru-RU" sz="1600" kern="1200" baseline="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КИ, %</a:t>
                      </a: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t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Субсидии из областного бюджета на капремонт из ОБ в 2019 году, </a:t>
                      </a:r>
                    </a:p>
                    <a:p>
                      <a:pPr marL="0" algn="ctr" defTabSz="1072866" rtl="0" eaLnBrk="1" fontAlgn="t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тыс. руб.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1647">
                <a:tc gridSpan="8">
                  <a:txBody>
                    <a:bodyPr/>
                    <a:lstStyle/>
                    <a:p>
                      <a:pPr marL="0" marR="0" lvl="0" indent="0" algn="ctr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baseline="0" dirty="0" err="1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Фировский</a:t>
                      </a:r>
                      <a:r>
                        <a:rPr lang="ru-RU" sz="1600" b="1" kern="1200" baseline="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район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61647">
                <a:tc>
                  <a:txBody>
                    <a:bodyPr/>
                    <a:lstStyle/>
                    <a:p>
                      <a:pPr algn="ctr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МУП «</a:t>
                      </a:r>
                      <a:r>
                        <a:rPr lang="ru-RU" sz="1600" kern="1200" dirty="0" err="1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Фировское</a:t>
                      </a: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ЖКХ»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2 612,67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2 232,59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2 865,48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20 396,83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51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2 402,7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98323">
                <a:tc>
                  <a:txBody>
                    <a:bodyPr/>
                    <a:lstStyle/>
                    <a:p>
                      <a:pPr algn="ctr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МБОУ Рождественская СОШ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2 546,54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1 867,89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163,51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3 531,58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33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32118">
                <a:tc gridSpan="8"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baseline="0" dirty="0" err="1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Вышневолоцкий</a:t>
                      </a:r>
                      <a:r>
                        <a:rPr lang="ru-RU" sz="1600" b="1" kern="1200" baseline="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городской округ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МУП «ОКХ»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2 416,59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1 716,52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35 149,93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151 934,54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73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99668">
                <a:tc>
                  <a:txBody>
                    <a:bodyPr/>
                    <a:lstStyle/>
                    <a:p>
                      <a:pPr marL="0" marR="0" lvl="0" indent="0" algn="ctr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МУП «Теплоснабжающая компания»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2 318,52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1 955,30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26 044,31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237 243,92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75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55279">
                <a:tc gridSpan="8">
                  <a:txBody>
                    <a:bodyPr/>
                    <a:lstStyle/>
                    <a:p>
                      <a:pPr marL="0" marR="0" lvl="0" indent="0" algn="ctr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baseline="0" dirty="0" err="1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Осташковский</a:t>
                      </a:r>
                      <a:r>
                        <a:rPr lang="ru-RU" sz="1600" b="1" kern="1200" baseline="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городской округ</a:t>
                      </a:r>
                      <a:endParaRPr lang="ru-RU" sz="1600" b="1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356969">
                <a:tc>
                  <a:txBody>
                    <a:bodyPr/>
                    <a:lstStyle/>
                    <a:p>
                      <a:pPr algn="ctr" fontAlgn="ctr"/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МУП «Межотраслевое коммунальное хозяйство»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3 952,85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2 154,86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801,20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1 719,09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65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363820">
                <a:tc>
                  <a:txBody>
                    <a:bodyPr/>
                    <a:lstStyle/>
                    <a:p>
                      <a:pPr algn="ctr" fontAlgn="ctr"/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МУП </a:t>
                      </a:r>
                      <a:r>
                        <a:rPr lang="ru-RU" sz="1600" kern="1200" dirty="0" err="1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Осташковского</a:t>
                      </a: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городского округа «ЖКХ»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3 893,18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2 403,79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7 112,42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26 306,70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74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ООО «Газпром </a:t>
                      </a:r>
                      <a:r>
                        <a:rPr lang="ru-RU" sz="1600" kern="1200" dirty="0" err="1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теплоэнерго</a:t>
                      </a: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Тверь»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2 494,38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1 795,72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16 562,57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151 030,56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677973" y="1341438"/>
            <a:ext cx="4836054" cy="1223962"/>
          </a:xfrm>
          <a:prstGeom prst="roundRect">
            <a:avLst>
              <a:gd name="adj" fmla="val 15847"/>
            </a:avLst>
          </a:prstGeom>
          <a:noFill/>
          <a:ln w="22225">
            <a:noFill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>
              <a:defRPr/>
            </a:pPr>
            <a:endParaRPr lang="ru-RU" sz="16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1" name="TextBox 13"/>
          <p:cNvSpPr txBox="1">
            <a:spLocks noChangeArrowheads="1"/>
          </p:cNvSpPr>
          <p:nvPr/>
        </p:nvSpPr>
        <p:spPr bwMode="auto">
          <a:xfrm>
            <a:off x="1694646" y="513233"/>
            <a:ext cx="972108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23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РАСПРЕДЕЛЕНИЕ ПРЕДЕЛЬНЫХ СУММ </a:t>
            </a:r>
            <a:r>
              <a:rPr lang="ru-RU" altLang="ru-RU" sz="23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СУБСИДИЙ</a:t>
            </a:r>
            <a:endParaRPr lang="ru-RU" altLang="ru-RU" sz="23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2" name="TextBox 22"/>
          <p:cNvSpPr txBox="1">
            <a:spLocks noChangeArrowheads="1"/>
          </p:cNvSpPr>
          <p:nvPr/>
        </p:nvSpPr>
        <p:spPr bwMode="auto">
          <a:xfrm>
            <a:off x="11712624" y="6488271"/>
            <a:ext cx="372972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ru-RU" altLang="ru-RU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endParaRPr lang="ru-RU" altLang="ru-R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3" name="Рисунок 21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35360" y="227432"/>
            <a:ext cx="88397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501991"/>
              </p:ext>
            </p:extLst>
          </p:nvPr>
        </p:nvGraphicFramePr>
        <p:xfrm>
          <a:off x="1219333" y="1306932"/>
          <a:ext cx="10575708" cy="5002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171"/>
                <a:gridCol w="2808312"/>
                <a:gridCol w="1224136"/>
                <a:gridCol w="1224137"/>
                <a:gridCol w="1152128"/>
                <a:gridCol w="1224136"/>
                <a:gridCol w="1234544"/>
                <a:gridCol w="1296144"/>
              </a:tblGrid>
              <a:tr h="1618012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Наименование теплоснабжающей организации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Тариф для потребителей с 01.07.2019,</a:t>
                      </a:r>
                    </a:p>
                    <a:p>
                      <a:pPr marL="0" marR="0" lvl="0" indent="0" algn="ctr" defTabSz="107286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руб./Гкал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Тариф для населения с 01.07.2019,</a:t>
                      </a:r>
                    </a:p>
                    <a:p>
                      <a:pPr algn="ctr" fontAlgn="t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руб./Гкал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Сумма субсидии за 2019 год, </a:t>
                      </a:r>
                    </a:p>
                    <a:p>
                      <a:pPr algn="ctr" fontAlgn="t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тыс. руб.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Необходимая </a:t>
                      </a:r>
                    </a:p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валовая </a:t>
                      </a:r>
                    </a:p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выручка, </a:t>
                      </a:r>
                    </a:p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тыс. руб.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t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Уровень износа объектов</a:t>
                      </a:r>
                      <a:r>
                        <a:rPr lang="ru-RU" sz="1600" kern="1200" baseline="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КИ, %</a:t>
                      </a: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t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Субсидии из областного бюджета на капремонт из ОБ в 2019 году, </a:t>
                      </a:r>
                    </a:p>
                    <a:p>
                      <a:pPr marL="0" algn="ctr" defTabSz="1072866" rtl="0" eaLnBrk="1" fontAlgn="t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тыс. руб.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33655">
                <a:tc gridSpan="8">
                  <a:txBody>
                    <a:bodyPr/>
                    <a:lstStyle/>
                    <a:p>
                      <a:pPr marL="0" marR="0" lvl="0" indent="0" algn="ctr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Городской округ город Тверь</a:t>
                      </a:r>
                      <a:endParaRPr lang="ru-RU" sz="1600" b="1" kern="1200" baseline="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78110">
                <a:tc>
                  <a:txBody>
                    <a:bodyPr/>
                    <a:lstStyle/>
                    <a:p>
                      <a:pPr algn="ctr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ООО «КРИКС»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1 844,30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1 807,96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98,79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6 326,35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71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98323">
                <a:tc>
                  <a:txBody>
                    <a:bodyPr/>
                    <a:lstStyle/>
                    <a:p>
                      <a:pPr algn="ctr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ООО «Тверская генерация»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1 963,98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1 781,40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206 966,25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4 621 916,60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24 436,0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322330">
                <a:tc gridSpan="8"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baseline="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Городской округ город Кимры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ООО «Газпром </a:t>
                      </a:r>
                      <a:r>
                        <a:rPr lang="ru-RU" sz="1600" kern="1200" dirty="0" err="1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теплоэнерго</a:t>
                      </a: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Тверь»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1 890,44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1 742,88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9 771,33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165 777,41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36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99668">
                <a:tc>
                  <a:txBody>
                    <a:bodyPr/>
                    <a:lstStyle/>
                    <a:p>
                      <a:pPr marL="0" marR="0" lvl="0" indent="0" algn="ctr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МУП «ВКХ»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1 904,54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1 839,67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1 798,80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167 954,72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82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55279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ru-RU" sz="1600" b="1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Городской округ город Ржев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198086">
                <a:tc>
                  <a:txBody>
                    <a:bodyPr/>
                    <a:lstStyle/>
                    <a:p>
                      <a:pPr algn="ctr" fontAlgn="ctr"/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ООО «</a:t>
                      </a:r>
                      <a:r>
                        <a:rPr lang="ru-RU" sz="1600" kern="1200" dirty="0" err="1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Регионэнергоресурс</a:t>
                      </a: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-Тверь»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1 935,53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1 825,67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14 527,51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434 190,07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67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142807">
                <a:tc>
                  <a:txBody>
                    <a:bodyPr/>
                    <a:lstStyle/>
                    <a:p>
                      <a:pPr algn="ctr" fontAlgn="ctr"/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АО «55 Арсенал»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1 506,94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1 468,33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333,81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30 845,55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82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ООО «ТЕПЛОСЕРВИС»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1 845,34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1 655,71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3 387,58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91 938,65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71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69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677973" y="1341438"/>
            <a:ext cx="4836054" cy="1223962"/>
          </a:xfrm>
          <a:prstGeom prst="roundRect">
            <a:avLst>
              <a:gd name="adj" fmla="val 15847"/>
            </a:avLst>
          </a:prstGeom>
          <a:noFill/>
          <a:ln w="22225">
            <a:noFill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>
              <a:defRPr/>
            </a:pPr>
            <a:endParaRPr lang="ru-RU" sz="16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1" name="TextBox 13"/>
          <p:cNvSpPr txBox="1">
            <a:spLocks noChangeArrowheads="1"/>
          </p:cNvSpPr>
          <p:nvPr/>
        </p:nvSpPr>
        <p:spPr bwMode="auto">
          <a:xfrm>
            <a:off x="1694646" y="513233"/>
            <a:ext cx="972108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23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РАСПРЕДЕЛЕНИЕ ПРЕДЕЛЬНЫХ СУММ </a:t>
            </a:r>
            <a:r>
              <a:rPr lang="ru-RU" altLang="ru-RU" sz="23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СУБСИДИЙ</a:t>
            </a:r>
            <a:endParaRPr lang="ru-RU" altLang="ru-RU" sz="23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2" name="TextBox 22"/>
          <p:cNvSpPr txBox="1">
            <a:spLocks noChangeArrowheads="1"/>
          </p:cNvSpPr>
          <p:nvPr/>
        </p:nvSpPr>
        <p:spPr bwMode="auto">
          <a:xfrm>
            <a:off x="11712624" y="6488271"/>
            <a:ext cx="372972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ru-RU" altLang="ru-RU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endParaRPr lang="ru-RU" altLang="ru-R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3" name="Рисунок 21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35360" y="227432"/>
            <a:ext cx="88397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972335"/>
              </p:ext>
            </p:extLst>
          </p:nvPr>
        </p:nvGraphicFramePr>
        <p:xfrm>
          <a:off x="1216458" y="1556792"/>
          <a:ext cx="10575708" cy="46689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171"/>
                <a:gridCol w="2808312"/>
                <a:gridCol w="1224136"/>
                <a:gridCol w="1224137"/>
                <a:gridCol w="1152128"/>
                <a:gridCol w="1224136"/>
                <a:gridCol w="1234544"/>
                <a:gridCol w="1296144"/>
              </a:tblGrid>
              <a:tr h="1618012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Наименование теплоснабжающей организации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Тариф для потребителей с 01.07.2019,</a:t>
                      </a:r>
                    </a:p>
                    <a:p>
                      <a:pPr marL="0" marR="0" lvl="0" indent="0" algn="ctr" defTabSz="107286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руб./Гкал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Тариф для населения с 01.07.2019,</a:t>
                      </a:r>
                    </a:p>
                    <a:p>
                      <a:pPr algn="ctr" fontAlgn="t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руб./Гкал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Сумма субсидии за 2019 год, </a:t>
                      </a:r>
                    </a:p>
                    <a:p>
                      <a:pPr algn="ctr" fontAlgn="t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тыс. руб.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Необходимая </a:t>
                      </a:r>
                    </a:p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валовая </a:t>
                      </a:r>
                    </a:p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выручка, </a:t>
                      </a:r>
                    </a:p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тыс. руб.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t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Уровень износа объектов</a:t>
                      </a:r>
                      <a:r>
                        <a:rPr lang="ru-RU" sz="1600" kern="1200" baseline="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КИ, %</a:t>
                      </a: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t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Субсидии из областного бюджета на капремонт из ОБ в 2019 году, </a:t>
                      </a:r>
                    </a:p>
                    <a:p>
                      <a:pPr marL="0" algn="ctr" defTabSz="1072866" rtl="0" eaLnBrk="1" fontAlgn="t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тыс. руб.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88032">
                <a:tc gridSpan="8">
                  <a:txBody>
                    <a:bodyPr/>
                    <a:lstStyle/>
                    <a:p>
                      <a:pPr marL="0" marR="0" lvl="0" indent="0" algn="ctr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baseline="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Городской округ город Торжок</a:t>
                      </a:r>
                      <a:endParaRPr lang="ru-RU" sz="1600" b="1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78110">
                <a:tc>
                  <a:txBody>
                    <a:bodyPr/>
                    <a:lstStyle/>
                    <a:p>
                      <a:pPr algn="ctr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МУП города Торжка «</a:t>
                      </a:r>
                      <a:r>
                        <a:rPr lang="ru-RU" sz="1600" kern="1200" dirty="0" err="1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Горэнерго</a:t>
                      </a: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2 135,06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1 967,84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10 306,66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190 542,00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98323">
                <a:tc>
                  <a:txBody>
                    <a:bodyPr/>
                    <a:lstStyle/>
                    <a:p>
                      <a:pPr algn="ctr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МУП города Торжка «</a:t>
                      </a:r>
                      <a:r>
                        <a:rPr lang="ru-RU" sz="1600" kern="1200" dirty="0" err="1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Теплосбыт</a:t>
                      </a: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1 878,94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1 862,70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2 123,48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175 090,83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72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322330">
                <a:tc gridSpan="8"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err="1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Удомельский</a:t>
                      </a:r>
                      <a:r>
                        <a:rPr lang="ru-RU" sz="1600" b="1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городской округ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ООО «</a:t>
                      </a:r>
                      <a:r>
                        <a:rPr lang="ru-RU" sz="1600" kern="1200" dirty="0" err="1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АтомТеплоЭлектроСеть</a:t>
                      </a: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684,20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579,53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7 704,79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73 799,67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59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99668">
                <a:tc gridSpan="8"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ЗАТО Озёрный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kern="1200" baseline="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55279">
                <a:tc>
                  <a:txBody>
                    <a:bodyPr/>
                    <a:lstStyle/>
                    <a:p>
                      <a:pPr algn="ctr" fontAlgn="ctr"/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baseline="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МУП ЗАТО Озёрный</a:t>
                      </a:r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1 814,66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1 767,44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2 167,13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142 841,07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57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106 170,1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198086">
                <a:tc gridSpan="8"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ЗАТО Солнечный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142807">
                <a:tc>
                  <a:txBody>
                    <a:bodyPr/>
                    <a:lstStyle/>
                    <a:p>
                      <a:pPr algn="ctr" fontAlgn="ctr"/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МП ЖКХ ЗАТО «Солнечный»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2 046,44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2 023,80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109,43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33 720,83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51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9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/>
          <p:cNvSpPr txBox="1">
            <a:spLocks/>
          </p:cNvSpPr>
          <p:nvPr/>
        </p:nvSpPr>
        <p:spPr>
          <a:xfrm>
            <a:off x="1415480" y="3789040"/>
            <a:ext cx="7446433" cy="2592917"/>
          </a:xfrm>
          <a:prstGeom prst="rect">
            <a:avLst/>
          </a:prstGeom>
        </p:spPr>
        <p:txBody>
          <a:bodyPr lIns="103900" tIns="51951" rIns="103900" bIns="51951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энергетики и жилищно-коммунального хозяйства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Тверской области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Адрес: площадь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Михаила Тверского,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д.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5, г. Тверь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Телефон: 8 (4822) 34-31-18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dep_gkh@tverreg.ru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Докладчик: Министр энергетики и жилищно-коммунального хозяйства Тверской области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А.И. Цветков</a:t>
            </a:r>
            <a:endParaRPr lang="ru-RU" sz="2400" b="1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ru-RU" sz="3733" dirty="0"/>
          </a:p>
        </p:txBody>
      </p:sp>
      <p:pic>
        <p:nvPicPr>
          <p:cNvPr id="4" name="Рисунок 21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35360" y="332656"/>
            <a:ext cx="88397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12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Содержимое 11"/>
          <p:cNvSpPr>
            <a:spLocks noGrp="1"/>
          </p:cNvSpPr>
          <p:nvPr>
            <p:ph idx="1"/>
          </p:nvPr>
        </p:nvSpPr>
        <p:spPr>
          <a:xfrm>
            <a:off x="9353718" y="5255782"/>
            <a:ext cx="540633" cy="246495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ct val="0"/>
              </a:spcBef>
              <a:buNone/>
              <a:defRPr/>
            </a:pPr>
            <a:endParaRPr lang="ru-RU" sz="1537" b="1" dirty="0">
              <a:latin typeface="Times New Roman" pitchFamily="18" charset="0"/>
            </a:endParaRPr>
          </a:p>
          <a:p>
            <a:pPr>
              <a:spcBef>
                <a:spcPct val="0"/>
              </a:spcBef>
              <a:defRPr/>
            </a:pPr>
            <a:endParaRPr lang="ru-RU" sz="1537" b="1" dirty="0">
              <a:latin typeface="Times New Roman" pitchFamily="18" charset="0"/>
            </a:endParaRPr>
          </a:p>
          <a:p>
            <a:pPr>
              <a:spcBef>
                <a:spcPct val="0"/>
              </a:spcBef>
              <a:defRPr/>
            </a:pPr>
            <a:endParaRPr lang="ru-RU" sz="1537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6559735" y="2211171"/>
            <a:ext cx="3756594" cy="3162942"/>
          </a:xfrm>
          <a:prstGeom prst="rect">
            <a:avLst/>
          </a:prstGeom>
        </p:spPr>
        <p:txBody>
          <a:bodyPr/>
          <a:lstStyle/>
          <a:p>
            <a:pPr marL="263576" indent="-263576" algn="ctr">
              <a:spcBef>
                <a:spcPct val="20000"/>
              </a:spcBef>
              <a:defRPr/>
            </a:pPr>
            <a:endParaRPr lang="ru-RU" sz="1384" kern="0" dirty="0">
              <a:solidFill>
                <a:prstClr val="black"/>
              </a:solidFill>
              <a:latin typeface="Times New Roman" pitchFamily="18" charset="0"/>
            </a:endParaRPr>
          </a:p>
          <a:p>
            <a:pPr marL="263576" indent="-263576" algn="ctr">
              <a:spcBef>
                <a:spcPct val="20000"/>
              </a:spcBef>
              <a:defRPr/>
            </a:pPr>
            <a:endParaRPr lang="ru-RU" sz="1384" b="1" kern="0" dirty="0">
              <a:solidFill>
                <a:prstClr val="black"/>
              </a:solidFill>
              <a:latin typeface="Times New Roman" pitchFamily="18" charset="0"/>
            </a:endParaRPr>
          </a:p>
          <a:p>
            <a:pPr marL="263576" indent="-263576" algn="ctr">
              <a:spcBef>
                <a:spcPct val="20000"/>
              </a:spcBef>
              <a:defRPr/>
            </a:pPr>
            <a:endParaRPr lang="ru-RU" sz="1384" b="1" kern="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487488" y="2744754"/>
            <a:ext cx="9937104" cy="147633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Закон Тверской области от 28.12.2018 № 71-ЗО </a:t>
            </a:r>
          </a:p>
          <a:p>
            <a:pPr algn="ctr">
              <a:defRPr/>
            </a:pPr>
            <a:r>
              <a:rPr lang="ru-RU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Об областном бюджете Тверской области на 2019 год и на плановый период 2020 и 2021 годов»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12624" y="6381328"/>
            <a:ext cx="297790" cy="234292"/>
          </a:xfrm>
        </p:spPr>
        <p:txBody>
          <a:bodyPr/>
          <a:lstStyle/>
          <a:p>
            <a:pPr>
              <a:defRPr/>
            </a:pPr>
            <a:fld id="{03B0189F-68AA-4D5D-AD93-AB2409582CD6}" type="slidenum">
              <a:rPr lang="en-US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Заголовок 20"/>
          <p:cNvSpPr txBox="1">
            <a:spLocks/>
          </p:cNvSpPr>
          <p:nvPr/>
        </p:nvSpPr>
        <p:spPr>
          <a:xfrm>
            <a:off x="1674495" y="385961"/>
            <a:ext cx="9217024" cy="676134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algn="ctr" eaLnBrk="0" hangingPunct="0"/>
            <a:r>
              <a:rPr lang="ru-RU" sz="23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НОРМАТИВНО-ПРАВОВАЯ БАЗА</a:t>
            </a:r>
            <a:endParaRPr lang="ru-RU" sz="23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487488" y="1307248"/>
            <a:ext cx="9937104" cy="125765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Закон Тверской области от 20.12.2012 № 122-ЗО</a:t>
            </a:r>
          </a:p>
          <a:p>
            <a:pPr algn="ctr">
              <a:defRPr/>
            </a:pPr>
            <a:r>
              <a:rPr lang="ru-RU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«Об отдельных вопросах государственного регулирования тарифов на тепловую энергию (мощность), теплоноситель»</a:t>
            </a:r>
          </a:p>
        </p:txBody>
      </p:sp>
      <p:pic>
        <p:nvPicPr>
          <p:cNvPr id="11" name="Рисунок 10"/>
          <p:cNvPicPr>
            <a:picLocks noChangeAspect="1" noChangeArrowheads="1"/>
          </p:cNvPicPr>
          <p:nvPr/>
        </p:nvPicPr>
        <p:blipFill>
          <a:blip r:embed="rId2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407368" y="260648"/>
            <a:ext cx="863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Скругленный прямоугольник 12"/>
          <p:cNvSpPr/>
          <p:nvPr/>
        </p:nvSpPr>
        <p:spPr>
          <a:xfrm>
            <a:off x="1487488" y="4402167"/>
            <a:ext cx="9937104" cy="175290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Постановление Губернатора Тверской области от 29.12.2018 № 130-пг «Об утверждении предельных (максимальных) индексов изменения размера вносимой гражданами платы за коммунальные услуги в муниципальных образованиях Тверской области на 2019 год».</a:t>
            </a:r>
          </a:p>
        </p:txBody>
      </p:sp>
    </p:spTree>
    <p:extLst>
      <p:ext uri="{BB962C8B-B14F-4D97-AF65-F5344CB8AC3E}">
        <p14:creationId xmlns:p14="http://schemas.microsoft.com/office/powerpoint/2010/main" val="2180085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Содержимое 11"/>
          <p:cNvSpPr>
            <a:spLocks noGrp="1"/>
          </p:cNvSpPr>
          <p:nvPr>
            <p:ph idx="1"/>
          </p:nvPr>
        </p:nvSpPr>
        <p:spPr>
          <a:xfrm>
            <a:off x="9353718" y="5255782"/>
            <a:ext cx="540633" cy="246495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ct val="0"/>
              </a:spcBef>
              <a:buNone/>
              <a:defRPr/>
            </a:pPr>
            <a:endParaRPr lang="ru-RU" sz="1537" b="1" dirty="0">
              <a:latin typeface="Times New Roman" pitchFamily="18" charset="0"/>
            </a:endParaRPr>
          </a:p>
          <a:p>
            <a:pPr>
              <a:spcBef>
                <a:spcPct val="0"/>
              </a:spcBef>
              <a:defRPr/>
            </a:pPr>
            <a:endParaRPr lang="ru-RU" sz="1537" b="1" dirty="0">
              <a:latin typeface="Times New Roman" pitchFamily="18" charset="0"/>
            </a:endParaRPr>
          </a:p>
          <a:p>
            <a:pPr>
              <a:spcBef>
                <a:spcPct val="0"/>
              </a:spcBef>
              <a:defRPr/>
            </a:pPr>
            <a:endParaRPr lang="ru-RU" sz="1537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663191" y="1340148"/>
            <a:ext cx="9689393" cy="10501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/>
            <a:r>
              <a:rPr lang="ru-RU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1. Отсутствие </a:t>
            </a:r>
            <a:r>
              <a:rPr lang="ru-RU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неисполненной обязанности по уплате налогов, сборов, страховых взносов, пеней, штрафов, процентов, подлежащих уплате в соответствии с </a:t>
            </a:r>
            <a:r>
              <a:rPr lang="ru-RU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законодательством</a:t>
            </a:r>
            <a:endParaRPr lang="ru-RU" sz="2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  <a:hlinkClick r:id="rId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12624" y="6453336"/>
            <a:ext cx="297790" cy="234292"/>
          </a:xfrm>
        </p:spPr>
        <p:txBody>
          <a:bodyPr/>
          <a:lstStyle/>
          <a:p>
            <a:pPr>
              <a:defRPr/>
            </a:pPr>
            <a:fld id="{03B0189F-68AA-4D5D-AD93-AB2409582CD6}" type="slidenum">
              <a:rPr lang="en-US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3</a:t>
            </a:fld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Заголовок 20"/>
          <p:cNvSpPr txBox="1">
            <a:spLocks/>
          </p:cNvSpPr>
          <p:nvPr/>
        </p:nvSpPr>
        <p:spPr>
          <a:xfrm>
            <a:off x="1631504" y="404664"/>
            <a:ext cx="9793088" cy="78113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 eaLnBrk="0" hangingPunct="0"/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УСЛОВИЯ ПРЕДОСТАВЛЕНИЯ СУБСИДИИ НА КОМПЕНСАЦИЮ ВЫПАДАЮЩИХ ДОХОДОВ ТЕПЛОСНАБЖАЮЩИМ ОРГАНИЗАЦИЯМ </a:t>
            </a: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1663191" y="2564904"/>
            <a:ext cx="9689393" cy="11526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/>
            <a:r>
              <a:rPr lang="ru-RU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2. Отсутствие </a:t>
            </a:r>
            <a:r>
              <a:rPr lang="ru-RU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просроченной задолженности по возврату в областной бюджет </a:t>
            </a:r>
            <a:r>
              <a:rPr lang="ru-RU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субсидий </a:t>
            </a:r>
            <a:r>
              <a:rPr lang="ru-RU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и иной просроченной задолженности перед областным </a:t>
            </a:r>
            <a:r>
              <a:rPr lang="ru-RU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бюджетом</a:t>
            </a:r>
            <a:endParaRPr lang="ru-RU" sz="2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663191" y="5043745"/>
            <a:ext cx="9689393" cy="14815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/>
            <a:r>
              <a:rPr lang="ru-RU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4. Наличие </a:t>
            </a:r>
            <a:r>
              <a:rPr lang="ru-RU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договоров теплоснабжения, заключенных между организацией, выполняющей функции управления многоквартирными домами, и теплоснабжающей организацией, актов приемки-передачи фактически поставленной тепловой энергии для бытовых нужд населению</a:t>
            </a:r>
            <a:endParaRPr lang="ru-RU" sz="2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  <a:hlinkClick r:id="rId3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663191" y="3892160"/>
            <a:ext cx="9689393" cy="977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/>
            <a:r>
              <a:rPr lang="ru-RU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3. Теплоснабжающие </a:t>
            </a:r>
            <a:r>
              <a:rPr lang="ru-RU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организации не должны находиться в процессе реорганизации, ликвидации, банкротства</a:t>
            </a:r>
          </a:p>
        </p:txBody>
      </p:sp>
      <p:pic>
        <p:nvPicPr>
          <p:cNvPr id="11" name="Рисунок 10"/>
          <p:cNvPicPr>
            <a:picLocks noChangeAspect="1" noChangeArrowheads="1"/>
          </p:cNvPicPr>
          <p:nvPr/>
        </p:nvPicPr>
        <p:blipFill>
          <a:blip r:embed="rId4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35360" y="260648"/>
            <a:ext cx="863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6044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863975" y="1502021"/>
            <a:ext cx="4464050" cy="1129811"/>
          </a:xfrm>
          <a:prstGeom prst="roundRect">
            <a:avLst>
              <a:gd name="adj" fmla="val 15847"/>
            </a:avLst>
          </a:prstGeom>
          <a:noFill/>
          <a:ln w="22225">
            <a:noFill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>
              <a:defRPr/>
            </a:pPr>
            <a:endParaRPr lang="ru-RU" sz="1477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0" name="TextBox 10"/>
          <p:cNvSpPr txBox="1">
            <a:spLocks noChangeArrowheads="1"/>
          </p:cNvSpPr>
          <p:nvPr/>
        </p:nvSpPr>
        <p:spPr bwMode="auto">
          <a:xfrm>
            <a:off x="2371727" y="411774"/>
            <a:ext cx="8296275" cy="404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ru-RU" altLang="ru-RU" sz="2031" b="1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1" name="TextBox 13"/>
          <p:cNvSpPr txBox="1">
            <a:spLocks noChangeArrowheads="1"/>
          </p:cNvSpPr>
          <p:nvPr/>
        </p:nvSpPr>
        <p:spPr bwMode="auto">
          <a:xfrm>
            <a:off x="1487488" y="476672"/>
            <a:ext cx="99861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СТАТИСТИКА </a:t>
            </a:r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ПРЕДОСТАВЛЕНИЯ СУБСИДИЙ </a:t>
            </a:r>
            <a:endParaRPr lang="ru-RU" altLang="ru-RU" sz="2000" b="1" dirty="0" smtClean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ru-RU" alt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ТЕПЛОСНАБЖАЮЩИМ ОРГАНИЗАЦИЯМ</a:t>
            </a:r>
            <a:endParaRPr lang="ru-RU" sz="2000" b="1" dirty="0" smtClean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2" name="TextBox 22"/>
          <p:cNvSpPr txBox="1">
            <a:spLocks noChangeArrowheads="1"/>
          </p:cNvSpPr>
          <p:nvPr/>
        </p:nvSpPr>
        <p:spPr bwMode="auto">
          <a:xfrm>
            <a:off x="11712624" y="6453336"/>
            <a:ext cx="337824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ru-RU" altLang="ru-RU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230117"/>
              </p:ext>
            </p:extLst>
          </p:nvPr>
        </p:nvGraphicFramePr>
        <p:xfrm>
          <a:off x="1703512" y="1628800"/>
          <a:ext cx="9721078" cy="3947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8545"/>
                <a:gridCol w="1607998"/>
                <a:gridCol w="1769880"/>
                <a:gridCol w="2388521"/>
                <a:gridCol w="1758067"/>
                <a:gridCol w="1758067"/>
              </a:tblGrid>
              <a:tr h="737494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Год предоставления субсидии</a:t>
                      </a:r>
                      <a:endParaRPr lang="ru-RU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Количество теплоснабжающих организаций</a:t>
                      </a:r>
                      <a:endParaRPr lang="ru-RU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Предусмотрено законом об областном бюджете</a:t>
                      </a:r>
                    </a:p>
                    <a:p>
                      <a:pPr algn="ctr" fontAlgn="t"/>
                      <a:r>
                        <a:rPr lang="ru-RU" sz="16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тыс. руб.)</a:t>
                      </a: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Выплачено </a:t>
                      </a:r>
                    </a:p>
                    <a:p>
                      <a:pPr algn="ctr" fontAlgn="t"/>
                      <a:r>
                        <a:rPr lang="ru-RU" sz="16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(тыс</a:t>
                      </a:r>
                      <a:r>
                        <a:rPr lang="ru-RU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руб.)</a:t>
                      </a: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Экономия</a:t>
                      </a:r>
                    </a:p>
                    <a:p>
                      <a:pPr algn="ctr" fontAlgn="t"/>
                      <a:r>
                        <a:rPr lang="ru-RU" sz="16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(тыс</a:t>
                      </a:r>
                      <a:r>
                        <a:rPr lang="ru-RU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руб.)</a:t>
                      </a: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008112"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2017</a:t>
                      </a:r>
                      <a:endParaRPr lang="ru-RU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73</a:t>
                      </a:r>
                      <a:endParaRPr lang="ru-RU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212 326,6</a:t>
                      </a:r>
                      <a:endParaRPr lang="ru-RU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129 456,25</a:t>
                      </a:r>
                      <a:endParaRPr lang="ru-RU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82 870,35</a:t>
                      </a:r>
                      <a:endParaRPr lang="ru-RU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099754"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2018</a:t>
                      </a:r>
                      <a:endParaRPr lang="ru-RU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60</a:t>
                      </a:r>
                      <a:endParaRPr lang="ru-RU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320 308,0</a:t>
                      </a:r>
                      <a:endParaRPr lang="ru-RU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201 190,8</a:t>
                      </a:r>
                      <a:endParaRPr lang="ru-RU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119 117,2</a:t>
                      </a:r>
                      <a:endParaRPr lang="ru-RU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099754"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2019</a:t>
                      </a:r>
                      <a:endParaRPr lang="ru-RU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65</a:t>
                      </a:r>
                      <a:endParaRPr lang="ru-RU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622 900,7</a:t>
                      </a: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264 731,4</a:t>
                      </a:r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  <a:endParaRPr lang="ru-RU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ru-RU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Рисунок 7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407368" y="276878"/>
            <a:ext cx="863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1788087" y="5805264"/>
            <a:ext cx="953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72866" eaLnBrk="1" fontAlgn="ctr" hangingPunct="1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перечислено средств субсидии теплоснабжающим организациям по состоянию на 25.11.2019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4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677973" y="1341438"/>
            <a:ext cx="4836054" cy="1223962"/>
          </a:xfrm>
          <a:prstGeom prst="roundRect">
            <a:avLst>
              <a:gd name="adj" fmla="val 15847"/>
            </a:avLst>
          </a:prstGeom>
          <a:noFill/>
          <a:ln w="22225">
            <a:noFill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>
              <a:defRPr/>
            </a:pPr>
            <a:endParaRPr lang="ru-RU" sz="16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1" name="TextBox 13"/>
          <p:cNvSpPr txBox="1">
            <a:spLocks noChangeArrowheads="1"/>
          </p:cNvSpPr>
          <p:nvPr/>
        </p:nvSpPr>
        <p:spPr bwMode="auto">
          <a:xfrm>
            <a:off x="1487488" y="404664"/>
            <a:ext cx="10153128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КОМПЕНСАЦИЯ ВЫПАДАЮЩИХ ДОХОДОВ ТЕПЛОСНАБЖАЮЩИХ ОРГАНИЗАЦИЙ ИЗ БЮДЖЕТОВ СУБЪЕКТОВ </a:t>
            </a:r>
            <a:r>
              <a:rPr lang="ru-RU" alt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ЦФО В </a:t>
            </a:r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2019 </a:t>
            </a:r>
            <a:r>
              <a:rPr lang="ru-RU" alt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ГОДУ</a:t>
            </a:r>
            <a:endParaRPr lang="ru-RU" altLang="ru-RU" sz="20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ru-RU" altLang="ru-RU" sz="23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102" name="TextBox 22"/>
          <p:cNvSpPr txBox="1">
            <a:spLocks noChangeArrowheads="1"/>
          </p:cNvSpPr>
          <p:nvPr/>
        </p:nvSpPr>
        <p:spPr bwMode="auto">
          <a:xfrm>
            <a:off x="11712624" y="6454176"/>
            <a:ext cx="300964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ru-RU" altLang="ru-RU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ru-RU" altLang="ru-R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3" name="Рисунок 21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299909" y="261938"/>
            <a:ext cx="88397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076235"/>
              </p:ext>
            </p:extLst>
          </p:nvPr>
        </p:nvGraphicFramePr>
        <p:xfrm>
          <a:off x="1487488" y="1340768"/>
          <a:ext cx="10115330" cy="52056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9570"/>
                <a:gridCol w="2172924"/>
                <a:gridCol w="2472636"/>
                <a:gridCol w="2472636"/>
                <a:gridCol w="2547564"/>
              </a:tblGrid>
              <a:tr h="79208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8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Субъект</a:t>
                      </a:r>
                      <a:r>
                        <a:rPr lang="ru-RU" sz="1800" kern="1200" baseline="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Российской Федерации</a:t>
                      </a:r>
                      <a:endParaRPr lang="ru-RU" sz="18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Тарифы на тепловую энергию для населения,</a:t>
                      </a:r>
                    </a:p>
                    <a:p>
                      <a:pPr marL="0" marR="0" lvl="0" indent="0" algn="ctr" defTabSz="107286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baseline="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руб./Гкал</a:t>
                      </a:r>
                      <a:r>
                        <a:rPr lang="ru-RU" sz="18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ru-RU" sz="18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kern="1200" baseline="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Тарифы на тепловую энергию,</a:t>
                      </a:r>
                    </a:p>
                    <a:p>
                      <a:pPr algn="ctr" fontAlgn="t"/>
                      <a:r>
                        <a:rPr lang="ru-RU" sz="1800" kern="1200" baseline="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руб./Гкал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Размер </a:t>
                      </a:r>
                      <a:r>
                        <a:rPr lang="ru-RU" sz="1800" kern="1200" dirty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субсидии </a:t>
                      </a:r>
                      <a:endParaRPr lang="ru-RU" sz="18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t"/>
                      <a:r>
                        <a:rPr lang="ru-RU" sz="18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 2019 год </a:t>
                      </a:r>
                    </a:p>
                    <a:p>
                      <a:pPr algn="ctr" fontAlgn="t"/>
                      <a:r>
                        <a:rPr lang="ru-RU" sz="18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(млн </a:t>
                      </a:r>
                      <a:r>
                        <a:rPr lang="ru-RU" sz="1800" kern="1200" dirty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руб.)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37595"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Ярославская область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1 782,20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2 058,16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1 100,0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337595"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Тверская область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1 796,22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2 012,97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622,9</a:t>
                      </a:r>
                      <a:endParaRPr lang="ru-RU" sz="1600" b="1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337595"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Орловская область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1 824,69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1 824,69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337595"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Белгородская область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1 898,26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1 898,26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337595"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Липецкая область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1 945,78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2 047,68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266,3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337595"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Воронежская область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1 953,16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1 953,16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337595"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Тамбовская область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2 034,04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2 070,98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162,0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337595"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Ивановская область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2 185,90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2 279,75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852,0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337595"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Костромская</a:t>
                      </a:r>
                      <a:r>
                        <a:rPr lang="ru-RU" sz="1600" kern="1200" baseline="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область</a:t>
                      </a:r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2 191,83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2 191,83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337595"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Рязанская область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2 229,00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2 229,00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337595"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Смоленская область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2 340,22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2 513,50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510,0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350514"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Владимирская область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2 373,86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2 373,86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309098"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Брянская область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2 394,33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2 409,43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44,8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19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677973" y="1341438"/>
            <a:ext cx="4836054" cy="1223962"/>
          </a:xfrm>
          <a:prstGeom prst="roundRect">
            <a:avLst>
              <a:gd name="adj" fmla="val 15847"/>
            </a:avLst>
          </a:prstGeom>
          <a:noFill/>
          <a:ln w="22225">
            <a:noFill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>
              <a:defRPr/>
            </a:pPr>
            <a:endParaRPr lang="ru-RU" sz="16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1" name="TextBox 13"/>
          <p:cNvSpPr txBox="1">
            <a:spLocks noChangeArrowheads="1"/>
          </p:cNvSpPr>
          <p:nvPr/>
        </p:nvSpPr>
        <p:spPr bwMode="auto">
          <a:xfrm>
            <a:off x="1694646" y="513233"/>
            <a:ext cx="972108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23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РАСПРЕДЕЛЕНИЕ ПРЕДЕЛЬНЫХ СУММ </a:t>
            </a:r>
            <a:r>
              <a:rPr lang="ru-RU" altLang="ru-RU" sz="23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СУБСИДИЙ</a:t>
            </a:r>
            <a:endParaRPr lang="ru-RU" altLang="ru-RU" sz="23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2" name="TextBox 22"/>
          <p:cNvSpPr txBox="1">
            <a:spLocks noChangeArrowheads="1"/>
          </p:cNvSpPr>
          <p:nvPr/>
        </p:nvSpPr>
        <p:spPr bwMode="auto">
          <a:xfrm>
            <a:off x="11784632" y="6488271"/>
            <a:ext cx="300964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ru-RU" altLang="ru-RU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ru-RU" altLang="ru-R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3" name="Рисунок 21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35360" y="227432"/>
            <a:ext cx="88397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960051"/>
              </p:ext>
            </p:extLst>
          </p:nvPr>
        </p:nvGraphicFramePr>
        <p:xfrm>
          <a:off x="1219333" y="1306932"/>
          <a:ext cx="10565299" cy="51813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171"/>
                <a:gridCol w="2808312"/>
                <a:gridCol w="1224136"/>
                <a:gridCol w="1224136"/>
                <a:gridCol w="1152128"/>
                <a:gridCol w="1224136"/>
                <a:gridCol w="1224136"/>
                <a:gridCol w="1296144"/>
              </a:tblGrid>
              <a:tr h="1669062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Наименование теплоснабжающей организации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Тариф для потребителей с 01.07.2019,</a:t>
                      </a:r>
                    </a:p>
                    <a:p>
                      <a:pPr marL="0" marR="0" lvl="0" indent="0" algn="ctr" defTabSz="107286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руб./Гкал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Тариф для населения с 01.07.2019,</a:t>
                      </a:r>
                    </a:p>
                    <a:p>
                      <a:pPr algn="ctr" fontAlgn="t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руб./Гкал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Сумма субсидии за 2019 год, </a:t>
                      </a:r>
                    </a:p>
                    <a:p>
                      <a:pPr algn="ctr" fontAlgn="t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тыс. руб.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Необходимая </a:t>
                      </a:r>
                    </a:p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валовая </a:t>
                      </a:r>
                    </a:p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выручка, </a:t>
                      </a:r>
                    </a:p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тыс. руб.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t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Уровень износа объектов</a:t>
                      </a:r>
                      <a:r>
                        <a:rPr lang="ru-RU" sz="1600" kern="1200" baseline="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КИ, %</a:t>
                      </a: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t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Субсидии из областного бюджета на капремонт из ОБ в 2019 г., </a:t>
                      </a:r>
                    </a:p>
                    <a:p>
                      <a:pPr marL="0" algn="ctr" defTabSz="1072866" rtl="0" eaLnBrk="1" fontAlgn="t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тыс. руб.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87173">
                <a:tc gridSpan="8">
                  <a:txBody>
                    <a:bodyPr/>
                    <a:lstStyle/>
                    <a:p>
                      <a:pPr marL="0" marR="0" lvl="0" indent="0" algn="ctr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baseline="0" dirty="0" err="1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Андреапольский</a:t>
                      </a:r>
                      <a:r>
                        <a:rPr lang="ru-RU" sz="1600" b="1" kern="1200" baseline="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муниципальный округ</a:t>
                      </a:r>
                      <a:endParaRPr lang="ru-RU" sz="1600" b="1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63552"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МУП «</a:t>
                      </a:r>
                      <a:r>
                        <a:rPr lang="ru-RU" sz="1600" kern="1200" dirty="0" err="1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Андреапольские</a:t>
                      </a: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тепловые сети»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2 580,52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2 088,49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6 605,56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50 383,40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42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561682"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МУП «</a:t>
                      </a:r>
                      <a:r>
                        <a:rPr lang="ru-RU" sz="1600" kern="1200" dirty="0" err="1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Андреапольские</a:t>
                      </a: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тепловые сети </a:t>
                      </a:r>
                      <a:r>
                        <a:rPr lang="en-US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II</a:t>
                      </a: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2 408,25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1 804,83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7 114,89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54 307,08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45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7 134,3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87173">
                <a:tc gridSpan="8">
                  <a:txBody>
                    <a:bodyPr/>
                    <a:lstStyle/>
                    <a:p>
                      <a:pPr marL="0" marR="0" lvl="0" indent="0" algn="ctr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baseline="0" dirty="0" err="1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Бологовский</a:t>
                      </a:r>
                      <a:r>
                        <a:rPr lang="ru-RU" sz="1600" b="1" kern="1200" baseline="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район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230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МУП «Тепло-Сервис»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2 282,45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2 132,14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12 023,43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291 541,12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69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61 208,3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56168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ФГБУ «ЦЖКУ» Минобороны России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1 401,06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1 387,58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31,05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10 389,12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85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87173">
                <a:tc gridSpan="8">
                  <a:txBody>
                    <a:bodyPr/>
                    <a:lstStyle/>
                    <a:p>
                      <a:pPr marL="0" marR="0" lvl="0" indent="0" algn="ctr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baseline="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Весьегонский муниципальный округ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04366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ООО «Регион </a:t>
                      </a:r>
                      <a:r>
                        <a:rPr lang="ru-RU" sz="1600" kern="1200" dirty="0" err="1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ТеплоСбыт</a:t>
                      </a: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4 432,86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2 471,70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17 104,98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72 502,77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55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87173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ООО «</a:t>
                      </a:r>
                      <a:r>
                        <a:rPr lang="ru-RU" sz="1600" kern="1200" dirty="0" err="1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Теплоснаб</a:t>
                      </a: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2 958,64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2 462,64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2 102,75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18 662,83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76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677973" y="1341438"/>
            <a:ext cx="4836054" cy="1223962"/>
          </a:xfrm>
          <a:prstGeom prst="roundRect">
            <a:avLst>
              <a:gd name="adj" fmla="val 15847"/>
            </a:avLst>
          </a:prstGeom>
          <a:noFill/>
          <a:ln w="22225">
            <a:noFill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>
              <a:defRPr/>
            </a:pPr>
            <a:endParaRPr lang="ru-RU" sz="16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1" name="TextBox 13"/>
          <p:cNvSpPr txBox="1">
            <a:spLocks noChangeArrowheads="1"/>
          </p:cNvSpPr>
          <p:nvPr/>
        </p:nvSpPr>
        <p:spPr bwMode="auto">
          <a:xfrm>
            <a:off x="1694646" y="513233"/>
            <a:ext cx="972108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23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РАСПРЕДЕЛЕНИЕ ПРЕДЕЛЬНЫХ СУММ </a:t>
            </a:r>
            <a:r>
              <a:rPr lang="ru-RU" altLang="ru-RU" sz="23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СУБСИДИЙ</a:t>
            </a:r>
            <a:endParaRPr lang="ru-RU" altLang="ru-RU" sz="23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2" name="TextBox 22"/>
          <p:cNvSpPr txBox="1">
            <a:spLocks noChangeArrowheads="1"/>
          </p:cNvSpPr>
          <p:nvPr/>
        </p:nvSpPr>
        <p:spPr bwMode="auto">
          <a:xfrm>
            <a:off x="11640616" y="6455993"/>
            <a:ext cx="44498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ru-RU" altLang="ru-RU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pic>
        <p:nvPicPr>
          <p:cNvPr id="4103" name="Рисунок 21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35360" y="227432"/>
            <a:ext cx="88397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161259"/>
              </p:ext>
            </p:extLst>
          </p:nvPr>
        </p:nvGraphicFramePr>
        <p:xfrm>
          <a:off x="1219333" y="1273467"/>
          <a:ext cx="10575707" cy="5367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171"/>
                <a:gridCol w="2808312"/>
                <a:gridCol w="1224136"/>
                <a:gridCol w="1224137"/>
                <a:gridCol w="1152128"/>
                <a:gridCol w="1224136"/>
                <a:gridCol w="1234543"/>
                <a:gridCol w="1296144"/>
              </a:tblGrid>
              <a:tr h="1279024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Наименование теплоснабжающей организации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Тариф для потребителей с 01.07.2019,</a:t>
                      </a:r>
                    </a:p>
                    <a:p>
                      <a:pPr marL="0" marR="0" lvl="0" indent="0" algn="ctr" defTabSz="107286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руб./Гкал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Тариф для населения с 01.07.2019,</a:t>
                      </a:r>
                    </a:p>
                    <a:p>
                      <a:pPr algn="ctr" fontAlgn="t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руб./Гкал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Сумма субсидии за 2019 год, </a:t>
                      </a:r>
                    </a:p>
                    <a:p>
                      <a:pPr algn="ctr" fontAlgn="t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тыс. руб.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Необходимая </a:t>
                      </a:r>
                    </a:p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валовая </a:t>
                      </a:r>
                    </a:p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выручка, </a:t>
                      </a:r>
                    </a:p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тыс. руб.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t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Уровень износа объектов</a:t>
                      </a:r>
                      <a:r>
                        <a:rPr lang="ru-RU" sz="1600" kern="1200" baseline="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КИ, %</a:t>
                      </a: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t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Субсидии из областного бюджета на капремонт из ОБ в 2019 году, </a:t>
                      </a:r>
                    </a:p>
                    <a:p>
                      <a:pPr marL="0" algn="ctr" defTabSz="1072866" rtl="0" eaLnBrk="1" fontAlgn="t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тыс. руб.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882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ru-RU" sz="1600" b="1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Жарковский район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17558">
                <a:tc>
                  <a:txBody>
                    <a:bodyPr/>
                    <a:lstStyle/>
                    <a:p>
                      <a:pPr algn="ctr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МУП</a:t>
                      </a:r>
                      <a:r>
                        <a:rPr lang="ru-RU" sz="1600" kern="1200" baseline="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«</a:t>
                      </a:r>
                      <a:r>
                        <a:rPr lang="ru-RU" sz="1600" kern="1200" baseline="0" dirty="0" err="1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Жарковские</a:t>
                      </a:r>
                      <a:r>
                        <a:rPr lang="ru-RU" sz="1600" kern="1200" baseline="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городские коммунальные системы»</a:t>
                      </a:r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3 135,23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2 446,80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1 909,66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16 317,27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75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1 105,2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328623">
                <a:tc gridSpan="8">
                  <a:txBody>
                    <a:bodyPr/>
                    <a:lstStyle/>
                    <a:p>
                      <a:pPr marL="0" marR="0" lvl="0" indent="0" algn="ctr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baseline="0" dirty="0" err="1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Западнодвинский</a:t>
                      </a:r>
                      <a:r>
                        <a:rPr lang="ru-RU" sz="1600" b="1" kern="1200" baseline="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район</a:t>
                      </a:r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311935">
                <a:tc>
                  <a:txBody>
                    <a:bodyPr/>
                    <a:lstStyle/>
                    <a:p>
                      <a:pPr marL="0" marR="0" lvl="0" indent="0" algn="ctr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kern="1200" baseline="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ООО «Теплосети»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2 997,59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2 414,07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6 561,77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54 958,50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55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63737">
                <a:tc>
                  <a:txBody>
                    <a:bodyPr/>
                    <a:lstStyle/>
                    <a:p>
                      <a:pPr algn="ctr" fontAlgn="ctr"/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ООО «</a:t>
                      </a:r>
                      <a:r>
                        <a:rPr lang="ru-RU" sz="1600" kern="1200" dirty="0" err="1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Домекс</a:t>
                      </a: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3 411,07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2 414,07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5 532,60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35 982,19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58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517558">
                <a:tc>
                  <a:txBody>
                    <a:bodyPr/>
                    <a:lstStyle/>
                    <a:p>
                      <a:pPr algn="ctr" fontAlgn="ctr"/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ООО «Коммунальные системы»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3 718,17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2 414,07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2 333,33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10 650,37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315946">
                <a:tc gridSpan="8">
                  <a:txBody>
                    <a:bodyPr/>
                    <a:lstStyle/>
                    <a:p>
                      <a:pPr marL="0" marR="0" lvl="0" indent="0" algn="ctr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baseline="0" dirty="0" err="1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Зубцовский</a:t>
                      </a:r>
                      <a:r>
                        <a:rPr lang="ru-RU" sz="1600" b="1" kern="1200" baseline="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район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17558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ООО «Газпром </a:t>
                      </a:r>
                      <a:r>
                        <a:rPr lang="ru-RU" sz="1600" kern="1200" dirty="0" err="1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теплоэнерго</a:t>
                      </a: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Тверь»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2 364,82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2 202,45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2 261,07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53 191,64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517558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МУП «Коммунальное хозяйство города </a:t>
                      </a:r>
                      <a:r>
                        <a:rPr lang="ru-RU" sz="1600" kern="1200" dirty="0" err="1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Зубцова</a:t>
                      </a: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2 440,03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2 202,45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342,03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8 904,74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04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677973" y="1341438"/>
            <a:ext cx="4836054" cy="1223962"/>
          </a:xfrm>
          <a:prstGeom prst="roundRect">
            <a:avLst>
              <a:gd name="adj" fmla="val 15847"/>
            </a:avLst>
          </a:prstGeom>
          <a:noFill/>
          <a:ln w="22225">
            <a:noFill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>
              <a:defRPr/>
            </a:pPr>
            <a:endParaRPr lang="ru-RU" sz="16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1" name="TextBox 13"/>
          <p:cNvSpPr txBox="1">
            <a:spLocks noChangeArrowheads="1"/>
          </p:cNvSpPr>
          <p:nvPr/>
        </p:nvSpPr>
        <p:spPr bwMode="auto">
          <a:xfrm>
            <a:off x="1694646" y="513233"/>
            <a:ext cx="972108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23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РАСПРЕДЕЛЕНИЕ ПРЕДЕЛЬНЫХ СУММ </a:t>
            </a:r>
            <a:r>
              <a:rPr lang="ru-RU" altLang="ru-RU" sz="23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СУБСИДИЙ</a:t>
            </a:r>
            <a:endParaRPr lang="ru-RU" altLang="ru-RU" sz="23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2" name="TextBox 22"/>
          <p:cNvSpPr txBox="1">
            <a:spLocks noChangeArrowheads="1"/>
          </p:cNvSpPr>
          <p:nvPr/>
        </p:nvSpPr>
        <p:spPr bwMode="auto">
          <a:xfrm>
            <a:off x="11712624" y="6488271"/>
            <a:ext cx="372972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ru-RU" altLang="ru-RU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ru-RU" altLang="ru-R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3" name="Рисунок 21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35360" y="227432"/>
            <a:ext cx="88397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740113"/>
              </p:ext>
            </p:extLst>
          </p:nvPr>
        </p:nvGraphicFramePr>
        <p:xfrm>
          <a:off x="1219333" y="1306932"/>
          <a:ext cx="10565299" cy="48210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171"/>
                <a:gridCol w="2808312"/>
                <a:gridCol w="1224136"/>
                <a:gridCol w="1224136"/>
                <a:gridCol w="1152128"/>
                <a:gridCol w="1224136"/>
                <a:gridCol w="1224136"/>
                <a:gridCol w="1296144"/>
              </a:tblGrid>
              <a:tr h="86409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Наименование теплоснабжающей организации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Тариф для потребителей с 01.07.2019,</a:t>
                      </a:r>
                    </a:p>
                    <a:p>
                      <a:pPr marL="0" marR="0" lvl="0" indent="0" algn="ctr" defTabSz="107286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руб./Гкал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Тариф для населения с 01.07.2019,</a:t>
                      </a:r>
                    </a:p>
                    <a:p>
                      <a:pPr algn="ctr" fontAlgn="t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руб./Гкал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Сумма субсидии за 2019 год, </a:t>
                      </a:r>
                    </a:p>
                    <a:p>
                      <a:pPr algn="ctr" fontAlgn="t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тыс. руб.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Необходимая </a:t>
                      </a:r>
                    </a:p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валовая </a:t>
                      </a:r>
                    </a:p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выручка, </a:t>
                      </a:r>
                    </a:p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тыс. руб.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t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Уровень износа объектов</a:t>
                      </a:r>
                      <a:r>
                        <a:rPr lang="ru-RU" sz="1600" kern="1200" baseline="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КИ, %</a:t>
                      </a: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t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Субсидии из областного бюджета на капремонт из ОБ в 2019 году, </a:t>
                      </a:r>
                    </a:p>
                    <a:p>
                      <a:pPr marL="0" algn="ctr" defTabSz="1072866" rtl="0" eaLnBrk="1" fontAlgn="t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тыс. руб.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33655">
                <a:tc gridSpan="8">
                  <a:txBody>
                    <a:bodyPr/>
                    <a:lstStyle/>
                    <a:p>
                      <a:pPr marL="0" marR="0" lvl="0" indent="0" algn="ctr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baseline="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Калининский район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МУП «Коммунальные системы Калининского района»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1 849,47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1 632,89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8 312,94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105 216,73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ООО «</a:t>
                      </a:r>
                      <a:r>
                        <a:rPr lang="ru-RU" sz="1600" kern="1200" dirty="0" err="1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ГидроИнвест</a:t>
                      </a: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1 902,84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1 699,56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1 621,89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17 943,22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78110">
                <a:tc>
                  <a:txBody>
                    <a:bodyPr/>
                    <a:lstStyle/>
                    <a:p>
                      <a:pPr algn="ctr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ООО Компания «Ресурс»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2 002,55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1 759,49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730,56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16 979,59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35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98323">
                <a:tc>
                  <a:txBody>
                    <a:bodyPr/>
                    <a:lstStyle/>
                    <a:p>
                      <a:pPr algn="ctr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ЗАО «Калининское»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2 991,37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en-US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600" kern="1200" baseline="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817,03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5 877,22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en-US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14 823,97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68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322330">
                <a:tc gridSpan="8"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err="1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Кесовогорский</a:t>
                      </a:r>
                      <a:r>
                        <a:rPr lang="ru-RU" sz="1600" b="1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район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ru-RU" sz="18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МУП «</a:t>
                      </a:r>
                      <a:r>
                        <a:rPr lang="ru-RU" sz="1600" kern="1200" dirty="0" err="1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Кесовогорье</a:t>
                      </a: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2 257,65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2 157,53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42,91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11 506,80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19 290,3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99668">
                <a:tc gridSpan="8">
                  <a:txBody>
                    <a:bodyPr/>
                    <a:lstStyle/>
                    <a:p>
                      <a:pPr marL="0" marR="0" lvl="0" indent="0" algn="ctr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baseline="0" dirty="0" err="1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Кашинский</a:t>
                      </a:r>
                      <a:r>
                        <a:rPr lang="ru-RU" sz="1600" b="1" kern="1200" baseline="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городской округ</a:t>
                      </a:r>
                      <a:endParaRPr lang="ru-RU" sz="1600" b="1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76396">
                <a:tc>
                  <a:txBody>
                    <a:bodyPr/>
                    <a:lstStyle/>
                    <a:p>
                      <a:pPr algn="ctr" fontAlgn="ctr"/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МУП «Энергоресурс»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3 901,64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2 470,34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5 785,81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23 639,44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64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677973" y="1341438"/>
            <a:ext cx="4836054" cy="1223962"/>
          </a:xfrm>
          <a:prstGeom prst="roundRect">
            <a:avLst>
              <a:gd name="adj" fmla="val 15847"/>
            </a:avLst>
          </a:prstGeom>
          <a:noFill/>
          <a:ln w="22225">
            <a:noFill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>
              <a:defRPr/>
            </a:pPr>
            <a:endParaRPr lang="ru-RU" sz="16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1" name="TextBox 13"/>
          <p:cNvSpPr txBox="1">
            <a:spLocks noChangeArrowheads="1"/>
          </p:cNvSpPr>
          <p:nvPr/>
        </p:nvSpPr>
        <p:spPr bwMode="auto">
          <a:xfrm>
            <a:off x="1694646" y="513233"/>
            <a:ext cx="972108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23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РАСПРЕДЕЛЕНИЕ ПРЕДЕЛЬНЫХ СУММ </a:t>
            </a:r>
            <a:r>
              <a:rPr lang="ru-RU" altLang="ru-RU" sz="23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СУБСИДИЙ</a:t>
            </a:r>
            <a:endParaRPr lang="ru-RU" altLang="ru-RU" sz="23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2" name="TextBox 22"/>
          <p:cNvSpPr txBox="1">
            <a:spLocks noChangeArrowheads="1"/>
          </p:cNvSpPr>
          <p:nvPr/>
        </p:nvSpPr>
        <p:spPr bwMode="auto">
          <a:xfrm>
            <a:off x="11712624" y="6488271"/>
            <a:ext cx="372972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ru-RU" altLang="ru-RU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ru-RU" altLang="ru-R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3" name="Рисунок 21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35360" y="227432"/>
            <a:ext cx="88397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47323"/>
              </p:ext>
            </p:extLst>
          </p:nvPr>
        </p:nvGraphicFramePr>
        <p:xfrm>
          <a:off x="1219333" y="1306932"/>
          <a:ext cx="10575708" cy="51991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171"/>
                <a:gridCol w="2808312"/>
                <a:gridCol w="1224136"/>
                <a:gridCol w="1224137"/>
                <a:gridCol w="1152128"/>
                <a:gridCol w="1224136"/>
                <a:gridCol w="1234544"/>
                <a:gridCol w="1296144"/>
              </a:tblGrid>
              <a:tr h="1618012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Наименование теплоснабжающей организации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Тариф для потребителей с 01.07.2019,</a:t>
                      </a:r>
                    </a:p>
                    <a:p>
                      <a:pPr marL="0" marR="0" lvl="0" indent="0" algn="ctr" defTabSz="107286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руб./Гкал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Тариф для населения с 01.07.2019,</a:t>
                      </a:r>
                    </a:p>
                    <a:p>
                      <a:pPr algn="ctr" fontAlgn="t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руб./Гкал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Сумма субсидии за 2019 год, </a:t>
                      </a:r>
                    </a:p>
                    <a:p>
                      <a:pPr algn="ctr" fontAlgn="t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тыс. руб.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Необходимая </a:t>
                      </a:r>
                    </a:p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валовая </a:t>
                      </a:r>
                    </a:p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выручка, </a:t>
                      </a:r>
                    </a:p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тыс. руб.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t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Уровень износа объектов</a:t>
                      </a:r>
                      <a:r>
                        <a:rPr lang="ru-RU" sz="1600" kern="1200" baseline="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КИ, %</a:t>
                      </a: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t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Субсидии из областного бюджета на капремонт из ОБ в 2019 году, </a:t>
                      </a:r>
                    </a:p>
                    <a:p>
                      <a:pPr marL="0" algn="ctr" defTabSz="1072866" rtl="0" eaLnBrk="1" fontAlgn="t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тыс. руб.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88032">
                <a:tc gridSpan="8">
                  <a:txBody>
                    <a:bodyPr/>
                    <a:lstStyle/>
                    <a:p>
                      <a:pPr marL="0" marR="0" lvl="0" indent="0" algn="ctr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baseline="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Конаковский муниципальный район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78110">
                <a:tc>
                  <a:txBody>
                    <a:bodyPr/>
                    <a:lstStyle/>
                    <a:p>
                      <a:pPr algn="ctr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ООО «Теплосеть»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1 698,20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1 463,79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43 833,60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429 289,97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72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98323">
                <a:tc>
                  <a:txBody>
                    <a:bodyPr/>
                    <a:lstStyle/>
                    <a:p>
                      <a:pPr algn="ctr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МУП ЖКХ «Дмитрова Гора»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2 044,80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1 924,44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100,80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5 790,63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85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322330"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МУП «Теплосеть»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2 036,63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1 967,26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377,93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27 978,70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63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ОАО «ЖКХ Редкино»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2 103,79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2 028,64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3 712,18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147 761,25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75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299668">
                <a:tc>
                  <a:txBody>
                    <a:bodyPr/>
                    <a:lstStyle/>
                    <a:p>
                      <a:pPr marL="0" marR="0" lvl="0" indent="0" algn="ctr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baseline="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МУП «Районные Тепловые Сети»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1 912,21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1 821,11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983,87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26 782,03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123 860,9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55279">
                <a:tc>
                  <a:txBody>
                    <a:bodyPr/>
                    <a:lstStyle/>
                    <a:p>
                      <a:pPr algn="ctr" fontAlgn="ctr"/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МУП «Первомайский </a:t>
                      </a:r>
                      <a:r>
                        <a:rPr lang="ru-RU" sz="1600" kern="1200" dirty="0" err="1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жилкомсервис</a:t>
                      </a: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3 061,18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2 374,94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950,61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9 268,54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198086">
                <a:tc>
                  <a:txBody>
                    <a:bodyPr/>
                    <a:lstStyle/>
                    <a:p>
                      <a:pPr algn="ctr" fontAlgn="ctr"/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МУП «ЖКХ Старое </a:t>
                      </a:r>
                      <a:r>
                        <a:rPr lang="ru-RU" sz="1600" kern="1200" dirty="0" err="1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Мелково</a:t>
                      </a: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1 883,99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1 847,09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92,71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11 469,47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142807">
                <a:tc>
                  <a:txBody>
                    <a:bodyPr/>
                    <a:lstStyle/>
                    <a:p>
                      <a:pPr algn="ctr" fontAlgn="ctr"/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МУП ЖКХ «Юрьево-Девичье»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3 799,82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2 374,94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1 581,44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9 397,86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85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ООО «Сервис Тверь»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2 038,88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1 874,60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1 083,37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27 393,05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ru-RU" sz="1600" kern="1200" dirty="0" smtClean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ООО «ТЭСКО»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1 776,82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1 753,95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138,20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28 448,81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55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72866" rtl="0" eaLnBrk="1" fontAlgn="ctr" latinLnBrk="0" hangingPunct="1"/>
                      <a:r>
                        <a:rPr lang="ru-RU" sz="1600" kern="1200" dirty="0" smtClean="0">
                          <a:solidFill>
                            <a:srgbClr val="1F497D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kern="1200" dirty="0">
                        <a:solidFill>
                          <a:srgbClr val="1F497D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21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56613</TotalTime>
  <Words>2273</Words>
  <Application>Microsoft Office PowerPoint</Application>
  <PresentationFormat>Широкоэкранный</PresentationFormat>
  <Paragraphs>857</Paragraphs>
  <Slides>17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Tahoma</vt:lpstr>
      <vt:lpstr>Times New Roman</vt:lpstr>
      <vt:lpstr>Тема Office</vt:lpstr>
      <vt:lpstr>О распределении предельных сумм субсидий  на компенсацию выпадающих доходов по теплоснабжающим организациям муниципальных образований Тверской области за 2019 год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CBS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Муниципальное учреждение культуры «Централизованная библиотечная система» г. Пскова</dc:title>
  <dc:creator>Stvaan</dc:creator>
  <cp:lastModifiedBy>PC-7</cp:lastModifiedBy>
  <cp:revision>2836</cp:revision>
  <cp:lastPrinted>2019-11-28T12:50:22Z</cp:lastPrinted>
  <dcterms:created xsi:type="dcterms:W3CDTF">2004-09-09T10:54:40Z</dcterms:created>
  <dcterms:modified xsi:type="dcterms:W3CDTF">2019-11-29T08:06:14Z</dcterms:modified>
</cp:coreProperties>
</file>