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6" r:id="rId3"/>
    <p:sldId id="459" r:id="rId4"/>
    <p:sldId id="458" r:id="rId5"/>
    <p:sldId id="463" r:id="rId6"/>
    <p:sldId id="460" r:id="rId7"/>
    <p:sldId id="462" r:id="rId8"/>
    <p:sldId id="461" r:id="rId9"/>
    <p:sldId id="466" r:id="rId10"/>
    <p:sldId id="467" r:id="rId11"/>
    <p:sldId id="465" r:id="rId12"/>
    <p:sldId id="335" r:id="rId13"/>
  </p:sldIdLst>
  <p:sldSz cx="12192000" cy="6858000"/>
  <p:notesSz cx="6858000" cy="994727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2" autoAdjust="0"/>
    <p:restoredTop sz="98267" autoAdjust="0"/>
  </p:normalViewPr>
  <p:slideViewPr>
    <p:cSldViewPr>
      <p:cViewPr>
        <p:scale>
          <a:sx n="100" d="100"/>
          <a:sy n="100" d="100"/>
        </p:scale>
        <p:origin x="-744" y="-450"/>
      </p:cViewPr>
      <p:guideLst>
        <p:guide orient="horz" pos="1620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58" y="47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041061241203047E-2"/>
          <c:y val="0.1029040006362841"/>
          <c:w val="0.39485036973118087"/>
          <c:h val="0.78611119064662371"/>
        </c:manualLayout>
      </c:layout>
      <c:pieChart>
        <c:varyColors val="1"/>
        <c:ser>
          <c:idx val="0"/>
          <c:order val="0"/>
          <c:dPt>
            <c:idx val="2"/>
            <c:bubble3D val="0"/>
            <c:explosion val="1"/>
          </c:dPt>
          <c:dLbls>
            <c:txPr>
              <a:bodyPr/>
              <a:lstStyle/>
              <a:p>
                <a:pPr>
                  <a:defRPr sz="18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Лист1!$H$7:$H$12</c:f>
              <c:strCache>
                <c:ptCount val="6"/>
                <c:pt idx="0">
                  <c:v>Заработная плата</c:v>
                </c:pt>
                <c:pt idx="1">
                  <c:v>Лабораторные услуги</c:v>
                </c:pt>
                <c:pt idx="2">
                  <c:v>Расходные материалы</c:v>
                </c:pt>
                <c:pt idx="3">
                  <c:v>Коммунальные услуги</c:v>
                </c:pt>
                <c:pt idx="4">
                  <c:v>Связь</c:v>
                </c:pt>
                <c:pt idx="5">
                  <c:v>Накопительный фонд</c:v>
                </c:pt>
              </c:strCache>
            </c:strRef>
          </c:cat>
          <c:val>
            <c:numRef>
              <c:f>Лист1!$I$7:$I$12</c:f>
              <c:numCache>
                <c:formatCode>General</c:formatCode>
                <c:ptCount val="6"/>
                <c:pt idx="0">
                  <c:v>2500</c:v>
                </c:pt>
                <c:pt idx="1">
                  <c:v>600</c:v>
                </c:pt>
                <c:pt idx="2">
                  <c:v>200</c:v>
                </c:pt>
                <c:pt idx="3">
                  <c:v>100</c:v>
                </c:pt>
                <c:pt idx="4">
                  <c:v>30</c:v>
                </c:pt>
                <c:pt idx="5">
                  <c:v>570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46134254175947342"/>
          <c:y val="0.12004432779235928"/>
          <c:w val="0.53865751027663589"/>
          <c:h val="0.7681876432112652"/>
        </c:manualLayout>
      </c:layout>
      <c:overlay val="0"/>
      <c:txPr>
        <a:bodyPr/>
        <a:lstStyle/>
        <a:p>
          <a:pPr>
            <a:defRPr sz="18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153324584426917E-2"/>
          <c:y val="0.12731481481481483"/>
          <c:w val="0.46388888888888891"/>
          <c:h val="0.77314814814814814"/>
        </c:manualLayout>
      </c:layout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8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Лист1!$H$7:$H$12</c:f>
              <c:strCache>
                <c:ptCount val="6"/>
                <c:pt idx="0">
                  <c:v>Заработная плата</c:v>
                </c:pt>
                <c:pt idx="1">
                  <c:v>Лабораторные услуги</c:v>
                </c:pt>
                <c:pt idx="2">
                  <c:v>Расходные материалы</c:v>
                </c:pt>
                <c:pt idx="3">
                  <c:v>Коммунальные услуги</c:v>
                </c:pt>
                <c:pt idx="4">
                  <c:v>Связь</c:v>
                </c:pt>
                <c:pt idx="5">
                  <c:v>Накопительный фонд</c:v>
                </c:pt>
              </c:strCache>
            </c:strRef>
          </c:cat>
          <c:val>
            <c:numRef>
              <c:f>Лист1!$J$7:$J$12</c:f>
              <c:numCache>
                <c:formatCode>0%</c:formatCode>
                <c:ptCount val="6"/>
                <c:pt idx="0">
                  <c:v>0.625</c:v>
                </c:pt>
                <c:pt idx="1">
                  <c:v>0.15</c:v>
                </c:pt>
                <c:pt idx="2">
                  <c:v>0.05</c:v>
                </c:pt>
                <c:pt idx="3">
                  <c:v>2.5000000000000001E-2</c:v>
                </c:pt>
                <c:pt idx="4">
                  <c:v>7.4999999999999997E-3</c:v>
                </c:pt>
                <c:pt idx="5">
                  <c:v>0.14249999999999999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335" cy="497682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064" y="0"/>
            <a:ext cx="2972335" cy="497682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53C4C52C-7CFC-4E73-B95B-48CA11AD5884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003"/>
            <a:ext cx="2972335" cy="497682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064" y="9448003"/>
            <a:ext cx="2972335" cy="497682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671FBF73-A7B3-44EA-9B84-8C7054456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77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092" cy="497841"/>
          </a:xfrm>
          <a:prstGeom prst="rect">
            <a:avLst/>
          </a:prstGeom>
        </p:spPr>
        <p:txBody>
          <a:bodyPr vert="horz" lIns="92558" tIns="46278" rIns="92558" bIns="462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5275" y="2"/>
            <a:ext cx="2971092" cy="497841"/>
          </a:xfrm>
          <a:prstGeom prst="rect">
            <a:avLst/>
          </a:prstGeom>
        </p:spPr>
        <p:txBody>
          <a:bodyPr vert="horz" lIns="92558" tIns="46278" rIns="92558" bIns="462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AC7BA5-62DA-4BB5-A736-D22959A4A004}" type="datetimeFigureOut">
              <a:rPr lang="ru-RU"/>
              <a:pPr>
                <a:defRPr/>
              </a:pPr>
              <a:t>02.12.2019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30988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58" tIns="46278" rIns="92558" bIns="46278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639" y="4725517"/>
            <a:ext cx="5486727" cy="4475797"/>
          </a:xfrm>
          <a:prstGeom prst="rect">
            <a:avLst/>
          </a:prstGeom>
        </p:spPr>
        <p:txBody>
          <a:bodyPr vert="horz" lIns="92558" tIns="46278" rIns="92558" bIns="46278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7847"/>
            <a:ext cx="2971092" cy="497841"/>
          </a:xfrm>
          <a:prstGeom prst="rect">
            <a:avLst/>
          </a:prstGeom>
        </p:spPr>
        <p:txBody>
          <a:bodyPr vert="horz" lIns="92558" tIns="46278" rIns="92558" bIns="462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5275" y="9447847"/>
            <a:ext cx="2971092" cy="497841"/>
          </a:xfrm>
          <a:prstGeom prst="rect">
            <a:avLst/>
          </a:prstGeom>
        </p:spPr>
        <p:txBody>
          <a:bodyPr vert="horz" lIns="92558" tIns="46278" rIns="92558" bIns="462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FBCFC2C-73F6-413E-BC4B-ECCD6CF1B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88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4825" y="9447300"/>
            <a:ext cx="2971589" cy="49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24" tIns="46363" rIns="92724" bIns="46363" anchor="b"/>
          <a:lstStyle/>
          <a:p>
            <a:pPr algn="r"/>
            <a:fld id="{626C0AF5-638A-4054-8FF0-7F4CFAE79DE9}" type="slidenum">
              <a:rPr lang="ru-RU" sz="1200"/>
              <a:pPr algn="r"/>
              <a:t>12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4538"/>
            <a:ext cx="6635750" cy="373221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D0EC6-F97C-41CC-8BBE-1DC9DCA69805}" type="datetime1">
              <a:rPr lang="ru-RU" smtClean="0"/>
              <a:pPr>
                <a:defRPr/>
              </a:pPr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00605-989D-461E-91F2-5F5DD5F3AC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F322D-9713-4AC7-846A-1E14607D10E1}" type="datetime1">
              <a:rPr lang="ru-RU" smtClean="0"/>
              <a:pPr>
                <a:defRPr/>
              </a:pPr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533AB-0D52-4BA2-8A25-BB2F0A105A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EB1FA-4887-4951-AF6E-28624FFEF362}" type="datetime1">
              <a:rPr lang="ru-RU" smtClean="0"/>
              <a:pPr>
                <a:defRPr/>
              </a:pPr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52086-53F9-477E-B271-D6322AECA6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AC441-A612-4EE2-86ED-189D61070EB0}" type="datetime1">
              <a:rPr lang="ru-RU" smtClean="0"/>
              <a:pPr>
                <a:defRPr/>
              </a:pPr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0763-9627-4A30-A3FB-2A7BCEDECA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6A4A-6081-4D72-88F0-762964F8FC80}" type="datetime1">
              <a:rPr lang="ru-RU" smtClean="0"/>
              <a:pPr>
                <a:defRPr/>
              </a:pPr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22DDD-3517-40E1-B585-7443908FD6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3132C-F640-40E9-BB16-85EA604E7CCD}" type="datetime1">
              <a:rPr lang="ru-RU" smtClean="0"/>
              <a:pPr>
                <a:defRPr/>
              </a:pPr>
              <a:t>02.12.2019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3D413-4C5C-4FBD-B454-6B0EBE666B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8A979-C6D4-45BD-B3E0-96C1DE704629}" type="datetime1">
              <a:rPr lang="ru-RU" smtClean="0"/>
              <a:pPr>
                <a:defRPr/>
              </a:pPr>
              <a:t>02.12.2019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9C50A-4F84-4F71-A6EC-209D9C4E58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903AC-8FEC-4BC6-813B-5AE7AB82875D}" type="datetime1">
              <a:rPr lang="ru-RU" smtClean="0"/>
              <a:pPr>
                <a:defRPr/>
              </a:pPr>
              <a:t>02.12.2019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4E7D5-B7D5-46CA-A669-ECB318455C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9AE4C-8557-4C1C-99F2-E534B7282EA9}" type="datetime1">
              <a:rPr lang="ru-RU" smtClean="0"/>
              <a:pPr>
                <a:defRPr/>
              </a:pPr>
              <a:t>02.12.2019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60984-4CD7-4ED9-A893-FE2D6509AF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3E4BE-C439-4DFF-A4D5-605B15EFCBA1}" type="datetime1">
              <a:rPr lang="ru-RU" smtClean="0"/>
              <a:pPr>
                <a:defRPr/>
              </a:pPr>
              <a:t>02.12.2019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46056-7FEE-4A63-97DA-6DC3BAD457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0E21F-680B-4106-B6D8-DD7D60B679C6}" type="datetime1">
              <a:rPr lang="ru-RU" smtClean="0"/>
              <a:pPr>
                <a:defRPr/>
              </a:pPr>
              <a:t>02.12.2019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B5BB4-90E3-47ED-994D-0FDA72C49D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175B5C-0731-4D83-BD7C-D7ACE2B44B05}" type="datetime1">
              <a:rPr lang="ru-RU" smtClean="0"/>
              <a:pPr>
                <a:defRPr/>
              </a:pPr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1F1C15-1EE6-4305-B5A1-EDBC687120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Заголовок 1"/>
          <p:cNvSpPr txBox="1">
            <a:spLocks/>
          </p:cNvSpPr>
          <p:nvPr/>
        </p:nvSpPr>
        <p:spPr bwMode="auto">
          <a:xfrm>
            <a:off x="1055440" y="2099994"/>
            <a:ext cx="10801200" cy="266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456" tIns="40228" rIns="80456" bIns="40228" anchor="ctr"/>
          <a:lstStyle/>
          <a:p>
            <a:pPr algn="ctr"/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 посещении благотворительного медицинского центра</a:t>
            </a: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«Белая Роза»</a:t>
            </a:r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54564" y="145937"/>
            <a:ext cx="6322149" cy="67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9" tIns="34289" rIns="68579" bIns="34289"/>
          <a:lstStyle/>
          <a:p>
            <a:pPr>
              <a:defRPr/>
            </a:pPr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МИНИСТЕРСТВО ЗДРАВООХРАНЕНИЯ 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alt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38873"/>
            <a:ext cx="763220" cy="886480"/>
          </a:xfrm>
          <a:prstGeom prst="rect">
            <a:avLst/>
          </a:prstGeom>
          <a:noFill/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223096" y="5661248"/>
            <a:ext cx="6465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02 декабря 2019 </a:t>
            </a: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82556" y="362419"/>
            <a:ext cx="11309444" cy="4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78296" eaLnBrk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ЗАРАБОТНАЯ ПЛАТА МЕДИЦИНСКОГО ПЕРСОНАЛА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19336" y="179307"/>
            <a:ext cx="763220" cy="88648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92344" y="6362414"/>
            <a:ext cx="2844800" cy="365125"/>
          </a:xfrm>
        </p:spPr>
        <p:txBody>
          <a:bodyPr/>
          <a:lstStyle/>
          <a:p>
            <a:pPr>
              <a:defRPr/>
            </a:pPr>
            <a:fld id="{112C0763-9627-4A30-A3FB-2A7BCEDECA8C}" type="slidenum">
              <a:rPr lang="ru-RU" sz="1200" smtClean="0"/>
              <a:pPr>
                <a:defRPr/>
              </a:pPr>
              <a:t>10</a:t>
            </a:fld>
            <a:endParaRPr lang="ru-RU" sz="1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08734"/>
              </p:ext>
            </p:extLst>
          </p:nvPr>
        </p:nvGraphicFramePr>
        <p:xfrm>
          <a:off x="1271464" y="1065783"/>
          <a:ext cx="9865095" cy="2219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2368"/>
                <a:gridCol w="3188142"/>
                <a:gridCol w="3364585"/>
              </a:tblGrid>
              <a:tr h="635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Заработная </a:t>
                      </a:r>
                      <a:r>
                        <a:rPr lang="ru-RU" sz="18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плата 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Оклад, руб.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Среднемесячная заработная </a:t>
                      </a:r>
                      <a:r>
                        <a:rPr lang="ru-RU" sz="18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плата, </a:t>
                      </a:r>
                      <a:r>
                        <a:rPr lang="ru-RU" sz="1800" u="none" strike="noStrike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8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Главный врач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70000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80000-90000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Врачи</a:t>
                      </a:r>
                      <a:endParaRPr lang="ru-RU" sz="1800" b="0" i="0" u="none" strike="noStrike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45000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70000-80000</a:t>
                      </a:r>
                      <a:endParaRPr lang="ru-RU" sz="1800" b="0" i="0" u="none" strike="noStrike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Медицинские сестры</a:t>
                      </a:r>
                      <a:endParaRPr lang="ru-RU" sz="1800" b="0" i="0" u="none" strike="noStrike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35000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40000-45000</a:t>
                      </a:r>
                      <a:endParaRPr lang="ru-RU" sz="1800" b="0" i="0" u="none" strike="noStrike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Старшая медицинская сестра</a:t>
                      </a:r>
                      <a:endParaRPr lang="ru-RU" sz="1800" b="0" i="0" u="none" strike="noStrike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40000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50000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Рентгенлаборант</a:t>
                      </a:r>
                      <a:endParaRPr lang="ru-RU" sz="1800" b="0" i="0" u="none" strike="noStrike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35000</a:t>
                      </a:r>
                      <a:endParaRPr lang="ru-RU" sz="1800" b="0" i="0" u="none" strike="noStrike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40000-45000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87488" y="3356992"/>
            <a:ext cx="952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Заработная плата врачей женской консультации  ГБУЗ ТО «Областной родильный дом» составляет 50000-60000 руб., средний медицинский персонал – 30000-35000 руб.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5179" y="4003323"/>
            <a:ext cx="9937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Предыдущие места работы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Главный врач – ранее работал в ГБУЗ ТО «ОКПЦ им. Е.М. Бакуниной»;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 врача акушера-гинеколога – ГБУЗ ТО «Областная клиническая больница»;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врач – рентгенолог – ранее заведовал рентгенологическим отделением ГБУЗ ТО «ГКБ № 6»;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рач - онколог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маммолог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сотрудник консультативного центра ГБУЗ ТО «Областной родильный дом» (совместитель);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средний медицинский персонал 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ГБУЗ ТО «ОКПЦ им. Е.М. Бакуниной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», коммерческие медицинские центры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82556" y="348217"/>
            <a:ext cx="11046092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78296" eaLnBrk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ПЛОЩАДИ МЕДИЦИНСКИХ ЦЕНТРОВ В РОССИЙСКОЙ ФЕДЕРАЦИИ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19336" y="179307"/>
            <a:ext cx="763220" cy="88648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92344" y="6362414"/>
            <a:ext cx="2844800" cy="365125"/>
          </a:xfrm>
        </p:spPr>
        <p:txBody>
          <a:bodyPr/>
          <a:lstStyle/>
          <a:p>
            <a:pPr>
              <a:defRPr/>
            </a:pPr>
            <a:fld id="{112C0763-9627-4A30-A3FB-2A7BCEDECA8C}" type="slidenum">
              <a:rPr lang="ru-RU" sz="1200" smtClean="0"/>
              <a:pPr>
                <a:defRPr/>
              </a:pPr>
              <a:t>11</a:t>
            </a:fld>
            <a:endParaRPr lang="ru-RU" sz="12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48577"/>
              </p:ext>
            </p:extLst>
          </p:nvPr>
        </p:nvGraphicFramePr>
        <p:xfrm>
          <a:off x="1343472" y="1196754"/>
          <a:ext cx="10297144" cy="3670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3687"/>
                <a:gridCol w="4873457"/>
              </a:tblGrid>
              <a:tr h="73723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Место расположения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Площадь, </a:t>
                      </a:r>
                      <a:r>
                        <a:rPr lang="ru-RU" sz="18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кв.м</a:t>
                      </a:r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670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Москва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670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Санкт-Петербург (2 центра)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13643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Иваново, Оренбург (+ филиал в г. Орск), </a:t>
                      </a:r>
                      <a:r>
                        <a:rPr lang="ru-RU" sz="18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Благовещенск, </a:t>
                      </a:r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Мурманск, Кемерово, Архангельск, Якутск, Северодвинск,  Уфа, Владивосток, </a:t>
                      </a:r>
                      <a:r>
                        <a:rPr lang="ru-RU" sz="18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Южно-Сахалинск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 и выше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670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Кемерово </a:t>
                      </a:r>
                      <a:endParaRPr lang="ru-RU" sz="1800" b="0" i="0" u="none" strike="noStrike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670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Тверь </a:t>
                      </a:r>
                      <a:endParaRPr lang="ru-RU" sz="1800" b="0" i="0" u="none" strike="noStrike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250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3428609" y="5028928"/>
            <a:ext cx="5360994" cy="139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25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3637289" y="656659"/>
            <a:ext cx="5147281" cy="38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endParaRPr lang="ru-RU" sz="2025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2972944" y="656658"/>
            <a:ext cx="6075043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667002" y="-1068281"/>
            <a:ext cx="637959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2" tIns="45711" rIns="91422" bIns="45711" numCol="1" anchor="ctr" anchorCtr="0" compatLnSpc="1">
            <a:prstTxWarp prst="textNoShape">
              <a:avLst/>
            </a:prstTxWarp>
            <a:spAutoFit/>
          </a:bodyPr>
          <a:lstStyle/>
          <a:p>
            <a:pPr indent="449174" defTabSz="914217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74" defTabSz="914217" eaLnBrk="0" hangingPunct="0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5360" y="151050"/>
            <a:ext cx="763220" cy="88648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49540" y="6408410"/>
            <a:ext cx="2844800" cy="365125"/>
          </a:xfrm>
        </p:spPr>
        <p:txBody>
          <a:bodyPr/>
          <a:lstStyle/>
          <a:p>
            <a:pPr>
              <a:defRPr/>
            </a:pPr>
            <a:fld id="{06960984-4CD7-4ED9-A893-FE2D6509AF11}" type="slidenum">
              <a:rPr lang="ru-RU" sz="1200" smtClean="0"/>
              <a:pPr>
                <a:defRPr/>
              </a:pPr>
              <a:t>12</a:t>
            </a:fld>
            <a:endParaRPr lang="ru-RU" sz="120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199456" y="2996952"/>
            <a:ext cx="5562093" cy="1711541"/>
          </a:xfrm>
          <a:prstGeom prst="rect">
            <a:avLst/>
          </a:prstGeom>
        </p:spPr>
        <p:txBody>
          <a:bodyPr lIns="68580" tIns="34290" rIns="68580" bIns="34290">
            <a:normAutofit fontScale="25000" lnSpcReduction="20000"/>
          </a:bodyPr>
          <a:lstStyle/>
          <a:p>
            <a:pPr defTabSz="91437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7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здравоохранения Тверской области</a:t>
            </a:r>
          </a:p>
          <a:p>
            <a:pPr defTabSz="91437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7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</a:t>
            </a:r>
            <a:r>
              <a:rPr lang="ru-RU" sz="7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пл. Михаила Тверского, </a:t>
            </a:r>
            <a:r>
              <a:rPr lang="ru-RU" sz="7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Тверь, 170100</a:t>
            </a:r>
          </a:p>
          <a:p>
            <a:pPr defTabSz="91437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7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(4822) 32-04-82</a:t>
            </a: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7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7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7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7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200" kern="0" dirty="0" err="1">
                <a:latin typeface="Times New Roman" pitchFamily="18" charset="0"/>
                <a:cs typeface="Times New Roman" pitchFamily="18" charset="0"/>
              </a:rPr>
              <a:t>dep_zdrav</a:t>
            </a:r>
            <a:r>
              <a:rPr lang="en-US" sz="7200" kern="0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ru-RU" sz="7200" kern="0" dirty="0" err="1">
                <a:latin typeface="Times New Roman" pitchFamily="18" charset="0"/>
                <a:cs typeface="Times New Roman" pitchFamily="18" charset="0"/>
              </a:rPr>
              <a:t>tverreg.ru</a:t>
            </a:r>
            <a:r>
              <a:rPr lang="en-US" sz="7200" kern="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7200" kern="0" dirty="0">
              <a:latin typeface="Times New Roman" pitchFamily="18" charset="0"/>
              <a:cs typeface="Times New Roman" pitchFamily="18" charset="0"/>
            </a:endParaRPr>
          </a:p>
          <a:p>
            <a:pPr defTabSz="914378" eaLnBrk="0" fontAlgn="base" hangingPunct="0">
              <a:lnSpc>
                <a:spcPct val="120000"/>
              </a:lnSpc>
              <a:spcAft>
                <a:spcPct val="0"/>
              </a:spcAft>
              <a:defRPr/>
            </a:pPr>
            <a:endParaRPr lang="ru-RU" sz="7200" b="1" kern="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defTabSz="914378" eaLnBrk="0" fontAlgn="base" hangingPunct="0">
              <a:lnSpc>
                <a:spcPct val="120000"/>
              </a:lnSpc>
              <a:spcAft>
                <a:spcPct val="0"/>
              </a:spcAft>
              <a:defRPr/>
            </a:pPr>
            <a:r>
              <a:rPr lang="ru-RU" sz="7200" kern="0" dirty="0" smtClean="0">
                <a:latin typeface="Times New Roman" pitchFamily="18" charset="0"/>
                <a:cs typeface="Times New Roman" pitchFamily="18" charset="0"/>
              </a:rPr>
              <a:t>Министр </a:t>
            </a:r>
            <a:r>
              <a:rPr lang="ru-RU" sz="7200" kern="0" dirty="0">
                <a:latin typeface="Times New Roman" pitchFamily="18" charset="0"/>
                <a:cs typeface="Times New Roman" pitchFamily="18" charset="0"/>
              </a:rPr>
              <a:t>здравоохранения </a:t>
            </a:r>
          </a:p>
          <a:p>
            <a:pPr defTabSz="914378" eaLnBrk="0" fontAlgn="base" hangingPunct="0">
              <a:lnSpc>
                <a:spcPct val="120000"/>
              </a:lnSpc>
              <a:spcAft>
                <a:spcPct val="0"/>
              </a:spcAft>
              <a:defRPr/>
            </a:pPr>
            <a:r>
              <a:rPr lang="ru-RU" sz="7200" kern="0" dirty="0">
                <a:latin typeface="Times New Roman" pitchFamily="18" charset="0"/>
                <a:cs typeface="Times New Roman" pitchFamily="18" charset="0"/>
              </a:rPr>
              <a:t>Тверской области</a:t>
            </a:r>
            <a:br>
              <a:rPr lang="ru-RU" sz="7200" kern="0" dirty="0">
                <a:latin typeface="Times New Roman" pitchFamily="18" charset="0"/>
                <a:cs typeface="Times New Roman" pitchFamily="18" charset="0"/>
              </a:rPr>
            </a:br>
            <a:r>
              <a:rPr lang="ru-RU" sz="7200" kern="0" dirty="0" smtClean="0">
                <a:latin typeface="Times New Roman" pitchFamily="18" charset="0"/>
                <a:cs typeface="Times New Roman" pitchFamily="18" charset="0"/>
              </a:rPr>
              <a:t>Максимов Максим Андреевич</a:t>
            </a:r>
            <a:endParaRPr lang="ru-RU" sz="3200" kern="0" dirty="0"/>
          </a:p>
        </p:txBody>
      </p:sp>
    </p:spTree>
    <p:extLst>
      <p:ext uri="{BB962C8B-B14F-4D97-AF65-F5344CB8AC3E}">
        <p14:creationId xmlns:p14="http://schemas.microsoft.com/office/powerpoint/2010/main" val="378875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82556" y="362418"/>
            <a:ext cx="11309444" cy="4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78296" eaLnBrk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ОБЩАЯ ИНФОРМАЦИЯ О БЛАГОТВОРИТЕЛЬНОМ ПРОЕКТЕ «БЕЛАЯ РОЗА»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19336" y="179307"/>
            <a:ext cx="763220" cy="88648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92344" y="6362414"/>
            <a:ext cx="2844800" cy="365125"/>
          </a:xfrm>
        </p:spPr>
        <p:txBody>
          <a:bodyPr/>
          <a:lstStyle/>
          <a:p>
            <a:pPr>
              <a:defRPr/>
            </a:pPr>
            <a:fld id="{112C0763-9627-4A30-A3FB-2A7BCEDECA8C}" type="slidenum">
              <a:rPr lang="ru-RU" sz="1200" smtClean="0"/>
              <a:pPr>
                <a:defRPr/>
              </a:pPr>
              <a:t>2</a:t>
            </a:fld>
            <a:endParaRPr lang="ru-RU" sz="1200" dirty="0"/>
          </a:p>
        </p:txBody>
      </p:sp>
      <p:sp>
        <p:nvSpPr>
          <p:cNvPr id="10" name="Объект 2"/>
          <p:cNvSpPr>
            <a:spLocks noGrp="1"/>
          </p:cNvSpPr>
          <p:nvPr/>
        </p:nvSpPr>
        <p:spPr>
          <a:xfrm>
            <a:off x="1164419" y="1013791"/>
            <a:ext cx="10477163" cy="5323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3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«Белая роза» разработан Фондом социально-культурных инициатив в 2010 году по предложению и под личным руководством президента Фонда С.В.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Медведевой.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регионах Российской Федерации в настоящий момент открыто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медицинских центров (гг.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(ТЦ Крокус-Сити),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(2 центра),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Иваново, Оренбург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 филиал в г. Орск), Благовещенск,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Мурманск, Кемерово,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Архангельск, Якутск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Северодвинск, Южно-Сахалинск,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Уфа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Владивосток).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Запланированы к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открытию 4 центра - в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гг. Тверь,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Нерюнгри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(2019), Сочи (2020)</a:t>
            </a:r>
          </a:p>
          <a:p>
            <a:pPr algn="just"/>
            <a:endParaRPr lang="ru-RU" sz="3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 algn="just"/>
            <a:endParaRPr lang="ru-RU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 algn="just"/>
            <a:endParaRPr lang="ru-RU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18" y="2564904"/>
            <a:ext cx="5229955" cy="13908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41" y="1013791"/>
            <a:ext cx="7640117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82556" y="362419"/>
            <a:ext cx="11309444" cy="4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78296" eaLnBrk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ОСНОВНЫЕ ЦЕЛИ ПРОЕКТА «БЕЛАЯ РОЗА»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19336" y="179307"/>
            <a:ext cx="763220" cy="88648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92344" y="6362414"/>
            <a:ext cx="2844800" cy="365125"/>
          </a:xfrm>
        </p:spPr>
        <p:txBody>
          <a:bodyPr/>
          <a:lstStyle/>
          <a:p>
            <a:pPr>
              <a:defRPr/>
            </a:pPr>
            <a:fld id="{112C0763-9627-4A30-A3FB-2A7BCEDECA8C}" type="slidenum">
              <a:rPr lang="ru-RU" sz="1200" smtClean="0"/>
              <a:pPr>
                <a:defRPr/>
              </a:pPr>
              <a:t>3</a:t>
            </a:fld>
            <a:endParaRPr lang="ru-RU" sz="1200" dirty="0"/>
          </a:p>
        </p:txBody>
      </p:sp>
      <p:sp>
        <p:nvSpPr>
          <p:cNvPr id="10" name="Объект 2"/>
          <p:cNvSpPr>
            <a:spLocks noGrp="1"/>
          </p:cNvSpPr>
          <p:nvPr/>
        </p:nvSpPr>
        <p:spPr>
          <a:xfrm>
            <a:off x="1164419" y="1013791"/>
            <a:ext cx="10477163" cy="5323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3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 algn="just"/>
            <a:endParaRPr lang="ru-RU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 algn="just"/>
            <a:endParaRPr lang="ru-RU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186917" y="1196752"/>
            <a:ext cx="9938070" cy="12961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Привлечение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внимания общественности — прежде всего женщин — к собственному репродуктивному здоровью как к залогу благополучного, счастливого материнства и успешного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будущего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64419" y="2852936"/>
            <a:ext cx="9938070" cy="12961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Бесплатная комплексная диагностика онкологических заболеваний женской репродуктивной системы и молочных желез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94653" y="4484737"/>
            <a:ext cx="9938070" cy="12961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Обучение навыкам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самообследования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формирование культуры профилактических осмотров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5921372" y="2526432"/>
            <a:ext cx="484632" cy="32650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5933097" y="4158233"/>
            <a:ext cx="484632" cy="32650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6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74353" y="4744821"/>
            <a:ext cx="39604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Тверь, Тверской проспект, 14</a:t>
            </a:r>
          </a:p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– до 50 пациентов в день (1200 в месяц,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15000 пациенток в год)</a:t>
            </a:r>
          </a:p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работы – 9:00-21:00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Пн-Сб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82556" y="171245"/>
            <a:ext cx="1130944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78296" eaLnBrk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ОБЩАЯ ИНФОРМАЦИЯ О МЕДИЦИНСКОМ ЦЕНТРЕ</a:t>
            </a:r>
          </a:p>
          <a:p>
            <a:pPr algn="ctr" defTabSz="678296" eaLnBrk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«БЕЛАЯ РОЗА» В Г. ТВЕРЬ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744072" y="4929487"/>
            <a:ext cx="54657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Сидоренко Андрей Георгиевич</a:t>
            </a:r>
            <a:r>
              <a:rPr lang="ru-RU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главный врач.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Дата рождения</a:t>
            </a:r>
            <a:r>
              <a:rPr lang="ru-RU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16.12.1982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Образование: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высшее,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Тверской государственный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медицинский институт,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2006 г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., специальность – лечебное дело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Врач акушер-гинеколог, врач-онколог высшей категории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19336" y="179307"/>
            <a:ext cx="763220" cy="88648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92344" y="6362414"/>
            <a:ext cx="2844800" cy="365125"/>
          </a:xfrm>
        </p:spPr>
        <p:txBody>
          <a:bodyPr/>
          <a:lstStyle/>
          <a:p>
            <a:pPr>
              <a:defRPr/>
            </a:pPr>
            <a:fld id="{112C0763-9627-4A30-A3FB-2A7BCEDECA8C}" type="slidenum">
              <a:rPr lang="ru-RU" sz="1200" smtClean="0"/>
              <a:pPr>
                <a:defRPr/>
              </a:pPr>
              <a:t>4</a:t>
            </a:fld>
            <a:endParaRPr lang="ru-RU" sz="1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26" y="1065787"/>
            <a:ext cx="4639117" cy="34793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8208" y="1011559"/>
            <a:ext cx="2810586" cy="36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82556" y="171245"/>
            <a:ext cx="1130944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78296" eaLnBrk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ОБЩАЯ ИНФОРМАЦИЯ О МЕДИЦИНСКОМ ЦЕНТРЕ</a:t>
            </a:r>
          </a:p>
          <a:p>
            <a:pPr algn="ctr" defTabSz="678296" eaLnBrk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«БЕЛАЯ РОЗА» В Г. ТВЕРЬ (ПРОДОЛЖЕНИЕ)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19336" y="179307"/>
            <a:ext cx="763220" cy="88648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92344" y="6362414"/>
            <a:ext cx="2844800" cy="365125"/>
          </a:xfrm>
        </p:spPr>
        <p:txBody>
          <a:bodyPr/>
          <a:lstStyle/>
          <a:p>
            <a:pPr>
              <a:defRPr/>
            </a:pPr>
            <a:fld id="{112C0763-9627-4A30-A3FB-2A7BCEDECA8C}" type="slidenum">
              <a:rPr lang="ru-RU" sz="1200" smtClean="0"/>
              <a:pPr>
                <a:defRPr/>
              </a:pPr>
              <a:t>5</a:t>
            </a:fld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4" y="1085581"/>
            <a:ext cx="2306402" cy="30752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076993"/>
            <a:ext cx="4100271" cy="30752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056405"/>
            <a:ext cx="2328284" cy="310437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4" y="4293096"/>
            <a:ext cx="2843808" cy="21328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4278585"/>
            <a:ext cx="3096344" cy="213285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4341192"/>
            <a:ext cx="2760332" cy="20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82556" y="362419"/>
            <a:ext cx="11309444" cy="4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78296" eaLnBrk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ОРГАНИЗАЦИЯ РАБОТЫ ЦЕНТРА «БЕЛАЯ РОЗА»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19336" y="179307"/>
            <a:ext cx="763220" cy="88648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92344" y="6362414"/>
            <a:ext cx="2844800" cy="365125"/>
          </a:xfrm>
        </p:spPr>
        <p:txBody>
          <a:bodyPr/>
          <a:lstStyle/>
          <a:p>
            <a:pPr>
              <a:defRPr/>
            </a:pPr>
            <a:fld id="{112C0763-9627-4A30-A3FB-2A7BCEDECA8C}" type="slidenum">
              <a:rPr lang="ru-RU" sz="1200" smtClean="0"/>
              <a:pPr>
                <a:defRPr/>
              </a:pPr>
              <a:t>6</a:t>
            </a:fld>
            <a:endParaRPr lang="ru-RU" sz="1200" dirty="0"/>
          </a:p>
        </p:txBody>
      </p:sp>
      <p:sp>
        <p:nvSpPr>
          <p:cNvPr id="10" name="Объект 2"/>
          <p:cNvSpPr>
            <a:spLocks noGrp="1"/>
          </p:cNvSpPr>
          <p:nvPr/>
        </p:nvSpPr>
        <p:spPr>
          <a:xfrm>
            <a:off x="1164419" y="1013791"/>
            <a:ext cx="10477163" cy="5323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3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 algn="just"/>
            <a:endParaRPr lang="ru-RU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 algn="just"/>
            <a:endParaRPr lang="ru-RU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186917" y="1196752"/>
            <a:ext cx="6925307" cy="12241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Медицинский центр работает в рамках ОМС – все обследование проводится бесплатно для любой женщины, имеющей полис ОМС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196753"/>
            <a:ext cx="2592288" cy="1481308"/>
          </a:xfrm>
          <a:prstGeom prst="rect">
            <a:avLst/>
          </a:prstGeom>
        </p:spPr>
      </p:pic>
      <p:sp>
        <p:nvSpPr>
          <p:cNvPr id="16" name="Скругленный прямоугольник 15"/>
          <p:cNvSpPr/>
          <p:nvPr/>
        </p:nvSpPr>
        <p:spPr>
          <a:xfrm>
            <a:off x="1184238" y="2924944"/>
            <a:ext cx="6925307" cy="13681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медицинском центре не оказываются платные услуги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2900933"/>
            <a:ext cx="1656184" cy="1656184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1186917" y="4797152"/>
            <a:ext cx="6925307" cy="13681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Медицинский центр осуществляет только диагностику состояний – лечение и углубленная диагностика осуществляется по месту прикрепления пациентки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10" y="4797152"/>
            <a:ext cx="194699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985313" y="1065787"/>
            <a:ext cx="3085153" cy="17871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Запись по телефону через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колл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-центр (многоканальный номер 36-29-00)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82556" y="362419"/>
            <a:ext cx="11309444" cy="4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78296" eaLnBrk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МАРШРУТ ПАЦИЕНТА В МЕДИЦИНСКОМ ЦЕНТРЕ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19336" y="179307"/>
            <a:ext cx="763220" cy="88648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92344" y="6362414"/>
            <a:ext cx="2844800" cy="365125"/>
          </a:xfrm>
        </p:spPr>
        <p:txBody>
          <a:bodyPr/>
          <a:lstStyle/>
          <a:p>
            <a:pPr>
              <a:defRPr/>
            </a:pPr>
            <a:fld id="{112C0763-9627-4A30-A3FB-2A7BCEDECA8C}" type="slidenum">
              <a:rPr lang="ru-RU" sz="1200" smtClean="0"/>
              <a:pPr>
                <a:defRPr/>
              </a:pPr>
              <a:t>7</a:t>
            </a:fld>
            <a:endParaRPr lang="ru-RU" sz="1200" dirty="0"/>
          </a:p>
        </p:txBody>
      </p:sp>
      <p:sp>
        <p:nvSpPr>
          <p:cNvPr id="11" name="Стрелка вниз 10"/>
          <p:cNvSpPr/>
          <p:nvPr/>
        </p:nvSpPr>
        <p:spPr>
          <a:xfrm rot="16200000">
            <a:off x="3990430" y="1545593"/>
            <a:ext cx="864096" cy="61074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727849" y="1065026"/>
            <a:ext cx="2448272" cy="17879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Визит на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осмотр </a:t>
            </a:r>
          </a:p>
          <a:p>
            <a:pPr algn="ctr"/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себе иметь полис ОМС и паспорт)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трелка вниз 16"/>
          <p:cNvSpPr/>
          <p:nvPr/>
        </p:nvSpPr>
        <p:spPr>
          <a:xfrm rot="16200000">
            <a:off x="7048079" y="1569461"/>
            <a:ext cx="864096" cy="56301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761634" y="1065786"/>
            <a:ext cx="3878982" cy="54595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Проведение осмотра:</a:t>
            </a:r>
          </a:p>
          <a:p>
            <a:pPr algn="ctr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   Общий осмотр;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Гинекологический осмотр;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Забор мазков на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онкоцитологию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УЗИ матки, придатков, регионарных лимфоузлов, УЗИ молочных желез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Консультация и осмотр онколога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Маммография (35 лет и старше, а также младше 35 лет при наличии показаний)</a:t>
            </a:r>
          </a:p>
          <a:p>
            <a:pPr marL="342900" indent="-342900">
              <a:buFontTx/>
              <a:buChar char="-"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трелка вниз 18"/>
          <p:cNvSpPr/>
          <p:nvPr/>
        </p:nvSpPr>
        <p:spPr>
          <a:xfrm rot="5400000">
            <a:off x="6162252" y="2786684"/>
            <a:ext cx="864096" cy="229274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4-7 дней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83430" y="3372991"/>
            <a:ext cx="4464498" cy="10081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Повторный визит за заключением и рекомендациями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трелка вниз 22"/>
          <p:cNvSpPr/>
          <p:nvPr/>
        </p:nvSpPr>
        <p:spPr>
          <a:xfrm>
            <a:off x="3791744" y="4412903"/>
            <a:ext cx="864096" cy="61074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1484127" y="4412903"/>
            <a:ext cx="864096" cy="61074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83429" y="5023646"/>
            <a:ext cx="1865493" cy="15016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Патологии не выявлено – явка через 1 год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999656" y="5023646"/>
            <a:ext cx="2448272" cy="15016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Выявлена патология (подозрение – направление в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профильное ЛПУ)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82556" y="362419"/>
            <a:ext cx="11309444" cy="4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78296" eaLnBrk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ШТАТНОЕ РАСПИСАНИЕ 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19336" y="179307"/>
            <a:ext cx="763220" cy="88648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92344" y="6362414"/>
            <a:ext cx="2844800" cy="365125"/>
          </a:xfrm>
        </p:spPr>
        <p:txBody>
          <a:bodyPr/>
          <a:lstStyle/>
          <a:p>
            <a:pPr>
              <a:defRPr/>
            </a:pPr>
            <a:fld id="{112C0763-9627-4A30-A3FB-2A7BCEDECA8C}" type="slidenum">
              <a:rPr lang="ru-RU" sz="1200" smtClean="0"/>
              <a:pPr>
                <a:defRPr/>
              </a:pPr>
              <a:t>8</a:t>
            </a:fld>
            <a:endParaRPr lang="ru-RU" sz="12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86917" y="907604"/>
            <a:ext cx="9938070" cy="5040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Главный врач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205670" y="3637384"/>
            <a:ext cx="2589944" cy="1060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Средний медперсонал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186917" y="2060848"/>
            <a:ext cx="2608697" cy="14401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Врачи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205670" y="4797152"/>
            <a:ext cx="2589944" cy="1152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Немедицинский персонал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175795" y="2060848"/>
            <a:ext cx="6973203" cy="14401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Врач акушер-гинеколог – 4 ст.;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Врач ультразвуковой диагностики – 2 ст.;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Врач – онколог – 2 ст.;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Врач-рентгенолог – 2,5 ст.;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Психолог – координатор – 1 ст.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86917" y="1484215"/>
            <a:ext cx="9938070" cy="5040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Директор - администратор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182294" y="3637384"/>
            <a:ext cx="6973203" cy="10801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Рентгенлаборант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2,5 ст.;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Старшая медицинская сестра – 1 ст.;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Медицинская сестра – 6 ст. 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150270" y="4797152"/>
            <a:ext cx="6973203" cy="1152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колл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-центра – 4 ст.;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Медицинский регистратор – 4 ст.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Прочие специалисты – 1,5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6093296"/>
            <a:ext cx="91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Всего штатное расписание – 34,5 ставки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82556" y="362419"/>
            <a:ext cx="11309444" cy="4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78296" eaLnBrk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ФИНАНСИРОВАНИЕ ПРОЕКТА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19336" y="179307"/>
            <a:ext cx="763220" cy="88648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92344" y="6362414"/>
            <a:ext cx="2844800" cy="365125"/>
          </a:xfrm>
        </p:spPr>
        <p:txBody>
          <a:bodyPr/>
          <a:lstStyle/>
          <a:p>
            <a:pPr>
              <a:defRPr/>
            </a:pPr>
            <a:fld id="{112C0763-9627-4A30-A3FB-2A7BCEDECA8C}" type="slidenum">
              <a:rPr lang="ru-RU" sz="1200" smtClean="0"/>
              <a:pPr>
                <a:defRPr/>
              </a:pPr>
              <a:t>9</a:t>
            </a:fld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1464" y="836712"/>
            <a:ext cx="10225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финансирования – Фонд обязательного медицинского страхования (статья – посещения с профилактической целью)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Тариф на медицинский осмотр за законченный случай обслуживания: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для женщин до 35 лет – 3165 р.;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женщин старше 35 лет – 3531,8 р..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Плановый бюджет на 2020 год – 43500 тыс. руб. (при расчетной мощности 13200 посещений в год);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 центра Белая роза составят 4,9% от объемов амбулаторной помощи с профилактической целью (всего 883 млн. руб. на 2020 год)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Диаграмма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354385"/>
              </p:ext>
            </p:extLst>
          </p:nvPr>
        </p:nvGraphicFramePr>
        <p:xfrm>
          <a:off x="4799856" y="3733986"/>
          <a:ext cx="5760640" cy="324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Диаграмма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253182"/>
              </p:ext>
            </p:extLst>
          </p:nvPr>
        </p:nvGraphicFramePr>
        <p:xfrm>
          <a:off x="1703512" y="3790950"/>
          <a:ext cx="5544616" cy="3031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Скругленный прямоугольник 21"/>
          <p:cNvSpPr/>
          <p:nvPr/>
        </p:nvSpPr>
        <p:spPr>
          <a:xfrm>
            <a:off x="1197199" y="3212976"/>
            <a:ext cx="10297144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Структура расходов медицинского центра (при поступлении финансовых средств в размере 4000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тыс.руб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месяц (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тыс.руб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9058</TotalTime>
  <Words>857</Words>
  <Application>Microsoft Office PowerPoint</Application>
  <PresentationFormat>Произвольный</PresentationFormat>
  <Paragraphs>155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Maxim Valerjevich Hovanov</dc:creator>
  <cp:lastModifiedBy>1</cp:lastModifiedBy>
  <cp:revision>657</cp:revision>
  <cp:lastPrinted>2019-12-02T12:32:25Z</cp:lastPrinted>
  <dcterms:created xsi:type="dcterms:W3CDTF">2018-01-10T10:16:53Z</dcterms:created>
  <dcterms:modified xsi:type="dcterms:W3CDTF">2019-12-02T16:14:31Z</dcterms:modified>
</cp:coreProperties>
</file>