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8" r:id="rId2"/>
    <p:sldId id="512" r:id="rId3"/>
    <p:sldId id="525" r:id="rId4"/>
    <p:sldId id="526" r:id="rId5"/>
    <p:sldId id="527" r:id="rId6"/>
    <p:sldId id="528" r:id="rId7"/>
    <p:sldId id="529" r:id="rId8"/>
    <p:sldId id="520" r:id="rId9"/>
    <p:sldId id="471" r:id="rId10"/>
  </p:sldIdLst>
  <p:sldSz cx="9144000" cy="5143500" type="screen16x9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orient="horz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1"/>
    <a:srgbClr val="A6DA52"/>
    <a:srgbClr val="FFFF79"/>
    <a:srgbClr val="FED6E8"/>
    <a:srgbClr val="FFCDCD"/>
    <a:srgbClr val="77F1B4"/>
    <a:srgbClr val="51ED9F"/>
    <a:srgbClr val="97FF97"/>
    <a:srgbClr val="CDFFCD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4" autoAdjust="0"/>
    <p:restoredTop sz="90777" autoAdjust="0"/>
  </p:normalViewPr>
  <p:slideViewPr>
    <p:cSldViewPr>
      <p:cViewPr varScale="1">
        <p:scale>
          <a:sx n="154" d="100"/>
          <a:sy n="154" d="100"/>
        </p:scale>
        <p:origin x="42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298" y="-108"/>
      </p:cViewPr>
      <p:guideLst>
        <p:guide orient="horz" pos="3144"/>
        <p:guide pos="2141"/>
        <p:guide orient="horz" pos="3127"/>
        <p:guide orient="horz"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7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90" y="17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580DB8-4BC4-4F40-A876-22F2BCEFC970}" type="datetimeFigureOut">
              <a:rPr lang="ru-RU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78502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90" y="9378502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F24011-5775-4244-840F-E79DEEF19A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45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7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90" y="17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D4E305-8704-48CC-95D4-C0EBF2737004}" type="datetimeFigureOut">
              <a:rPr lang="ru-RU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8125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6" tIns="45503" rIns="91006" bIns="45503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8" y="4689255"/>
            <a:ext cx="5438775" cy="4444518"/>
          </a:xfrm>
          <a:prstGeom prst="rect">
            <a:avLst/>
          </a:prstGeom>
        </p:spPr>
        <p:txBody>
          <a:bodyPr vert="horz" lIns="91006" tIns="45503" rIns="91006" bIns="45503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502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90" y="9378502"/>
            <a:ext cx="2946400" cy="494187"/>
          </a:xfrm>
          <a:prstGeom prst="rect">
            <a:avLst/>
          </a:prstGeom>
        </p:spPr>
        <p:txBody>
          <a:bodyPr vert="horz" lIns="91006" tIns="45503" rIns="91006" bIns="4550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9166EB-56D5-472D-A144-A29BB7CA06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4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4775" y="739775"/>
            <a:ext cx="6588125" cy="37052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62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2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3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4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5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6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7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7837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2638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66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2687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7712" indent="-227512" defTabSz="44712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0807" algn="l"/>
                <a:tab pos="887931" algn="l"/>
                <a:tab pos="1330316" algn="l"/>
                <a:tab pos="1779021" algn="l"/>
                <a:tab pos="2226147" algn="l"/>
                <a:tab pos="2668532" algn="l"/>
                <a:tab pos="3117237" algn="l"/>
                <a:tab pos="3564363" algn="l"/>
                <a:tab pos="4008327" algn="l"/>
                <a:tab pos="4457033" algn="l"/>
                <a:tab pos="4902578" algn="l"/>
                <a:tab pos="5346544" algn="l"/>
                <a:tab pos="5795248" algn="l"/>
                <a:tab pos="6237635" algn="l"/>
                <a:tab pos="6684760" algn="l"/>
                <a:tab pos="7133465" algn="l"/>
                <a:tab pos="7577430" algn="l"/>
                <a:tab pos="8024556" algn="l"/>
                <a:tab pos="8473262" algn="l"/>
                <a:tab pos="8915646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8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1913" y="755650"/>
            <a:ext cx="6743701" cy="379253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2" y="4799767"/>
            <a:ext cx="5295900" cy="454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2037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3F1A-8998-43B8-B3BF-189AB21D1154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4D8B8-8E35-45EA-A797-A84A3731B0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3F6D-B546-44D6-9A02-F13123990F86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A05CA-48F7-4803-AA2A-EB4767532E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F854-19A4-4658-ABCB-B7DB2B60C1CA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092B2-A48B-4363-8CDE-6EA392EA6C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F44D-1104-4DE5-AA5F-2A23D2DDE850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ABCDC-E60A-46B3-957F-87510B7916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D4ECA-0E15-4006-BEBD-E232A889113A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87C7-28DA-4FF9-87AD-890007A0F0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A17D2-2AF2-42A0-AC0D-24928DB8A2D7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CCE8-A77B-4DF7-9450-3855068C9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8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9D4CD-42B7-40E7-A248-7B563891D14C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A5FE-1F67-458A-AE9E-BC44AE83B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B6C2A-7B84-4185-B6C4-EC3B8D678BD1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4C96-5F72-48BA-B53E-59EDF8D784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F27B-81E6-4CCE-8747-F6EC0F976D2D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A755-606E-41A9-95D2-96CA3C1246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14E2-CECF-47B9-936C-F7B4C12F2B31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0991-726B-493D-B94D-FCD9595AA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E55D-7909-481B-8207-CF0706776790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74775-C2F0-41C4-AAEE-C9F13D99BC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168192-BD5A-416E-991C-6A58ED11AEE4}" type="datetime1">
              <a:rPr lang="ru-RU" smtClean="0"/>
              <a:pPr>
                <a:defRPr/>
              </a:pPr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87213E-6C66-44B3-83BD-AA824924E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ep_gkh@tverreg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712666" y="1851670"/>
            <a:ext cx="79208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 получении паспортов готовности</a:t>
            </a: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к ОЗП 2019/2020 годов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TextBox 9"/>
          <p:cNvSpPr txBox="1">
            <a:spLocks noChangeArrowheads="1"/>
          </p:cNvSpPr>
          <p:nvPr/>
        </p:nvSpPr>
        <p:spPr bwMode="auto">
          <a:xfrm>
            <a:off x="3476176" y="4443958"/>
            <a:ext cx="2535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 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15 ноября 2019 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971600" y="51470"/>
            <a:ext cx="7720012" cy="73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0" hangingPunct="0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МИНИСТЕРСТВО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ЭНЕРГЕТИКИ </a:t>
            </a:r>
          </a:p>
          <a:p>
            <a:pPr algn="l" eaLnBrk="0" hangingPunct="0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 ЖИЛИЩНО-КОММУНАЛЬНОГО 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l" eaLnBrk="0" hangingPunct="0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ХОЗЯЙСТВА ТВЕРСКОЙ ОБЛАСТИ</a:t>
            </a:r>
          </a:p>
        </p:txBody>
      </p:sp>
      <p:pic>
        <p:nvPicPr>
          <p:cNvPr id="6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2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МУНИЦИПАЛЬНЫЕ ОБРАЗОВАНИЯ ПОЛУЧИВШИЕ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ПАСПОРТА ГОТОВНОСТИ К ОЗП 2019/2020 ГОДОВ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523"/>
              </p:ext>
            </p:extLst>
          </p:nvPr>
        </p:nvGraphicFramePr>
        <p:xfrm>
          <a:off x="755576" y="854830"/>
          <a:ext cx="8136904" cy="4097719"/>
        </p:xfrm>
        <a:graphic>
          <a:graphicData uri="http://schemas.openxmlformats.org/drawingml/2006/table">
            <a:tbl>
              <a:tblPr/>
              <a:tblGrid>
                <a:gridCol w="288032"/>
                <a:gridCol w="1296144"/>
                <a:gridCol w="1008112"/>
                <a:gridCol w="1008112"/>
                <a:gridCol w="1008112"/>
                <a:gridCol w="1080120"/>
                <a:gridCol w="1080120"/>
                <a:gridCol w="1368152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паспорта готовности к ОЗП 2019/20 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паспорта  готовности в предыдущем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 2018/19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неисполнен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предписаний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Ростехнадзор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эксплуатацию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Количество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технологичеснарушений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 начала 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Причины не получения паспорта готовности</a:t>
                      </a:r>
                      <a:endParaRPr lang="ru-RU" sz="13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ЗАТО Озерный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ЗАТО Солнечный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Андреапольский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Бежецкий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Бельский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Весьегонский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Жарковский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Западнодвинский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Калининский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Бурашевское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Калининский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80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3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МУНИЦИПАЛЬНЫЕ ОБРАЗОВАНИЯ ПОЛУЧИВШИЕ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ПАСПОРТА ГОТОВНОСТИ К ОЗП 2019/2020 ГОДОВ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523"/>
              </p:ext>
            </p:extLst>
          </p:nvPr>
        </p:nvGraphicFramePr>
        <p:xfrm>
          <a:off x="755576" y="843558"/>
          <a:ext cx="8136904" cy="3883659"/>
        </p:xfrm>
        <a:graphic>
          <a:graphicData uri="http://schemas.openxmlformats.org/drawingml/2006/table">
            <a:tbl>
              <a:tblPr/>
              <a:tblGrid>
                <a:gridCol w="288032"/>
                <a:gridCol w="1296144"/>
                <a:gridCol w="1008112"/>
                <a:gridCol w="1008112"/>
                <a:gridCol w="1008112"/>
                <a:gridCol w="1080120"/>
                <a:gridCol w="1080120"/>
                <a:gridCol w="1368152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паспорта готовности к ОЗП 2019/20 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паспорта  готовности в предыдущем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 2018/19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неисполнен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предписаний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Ростехнадзор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эксплуатацию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Количество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технологичеснарушений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 начала 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Причины не получения паспорта готовности</a:t>
                      </a:r>
                      <a:endParaRPr lang="ru-RU" sz="13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Никулинское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Калининский</a:t>
                      </a:r>
                      <a:r>
                        <a:rPr lang="ru-RU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р-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Черногубовское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Калининский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Калязинский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Кашинский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г/</a:t>
                      </a:r>
                      <a:r>
                        <a:rPr lang="ru-RU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окр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Кесовогорский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Кимрский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Завидовское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Дмитровогорское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с/п Конаковский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740352" y="555526"/>
            <a:ext cx="140364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0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4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МУНИЦИПАЛЬНЫЕ ОБРАЗОВАНИЯ ПОЛУЧИВШИЕ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ПАСПОРТА ГОТОВНОСТИ К ОЗП 2019/2020 ГОДОВ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523"/>
              </p:ext>
            </p:extLst>
          </p:nvPr>
        </p:nvGraphicFramePr>
        <p:xfrm>
          <a:off x="755576" y="843558"/>
          <a:ext cx="8136904" cy="4092684"/>
        </p:xfrm>
        <a:graphic>
          <a:graphicData uri="http://schemas.openxmlformats.org/drawingml/2006/table">
            <a:tbl>
              <a:tblPr/>
              <a:tblGrid>
                <a:gridCol w="288032"/>
                <a:gridCol w="1296144"/>
                <a:gridCol w="1008112"/>
                <a:gridCol w="1008112"/>
                <a:gridCol w="1008112"/>
                <a:gridCol w="1080120"/>
                <a:gridCol w="1080120"/>
                <a:gridCol w="1368152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паспорта готовности к ОЗП 2019/20 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паспорта  готовности в предыдущем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 2018/19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неисполнен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предписаний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Ростехнадзор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эксплуатацию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Количество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технологичеснарушений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 начала 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Причины не получения паспорта готовности</a:t>
                      </a:r>
                      <a:endParaRPr lang="ru-RU" sz="13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19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пгт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 </a:t>
                      </a:r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Изоплит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20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пгт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 Козлово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21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Новозавидовский Конаковский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22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Первомайское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23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пгт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 Радченко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Юрьево-</a:t>
                      </a:r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Девичьевское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с/п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25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Краснохолмский район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740352" y="555526"/>
            <a:ext cx="140364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0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5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МУНИЦИПАЛЬНЫЕ ОБРАЗОВАНИЯ ПОЛУЧИВШИЕ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ПАСПОРТА ГОТОВНОСТИ К ОЗП 2019/2020 ГОДОВ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523"/>
              </p:ext>
            </p:extLst>
          </p:nvPr>
        </p:nvGraphicFramePr>
        <p:xfrm>
          <a:off x="755576" y="854830"/>
          <a:ext cx="8136904" cy="4097719"/>
        </p:xfrm>
        <a:graphic>
          <a:graphicData uri="http://schemas.openxmlformats.org/drawingml/2006/table">
            <a:tbl>
              <a:tblPr/>
              <a:tblGrid>
                <a:gridCol w="288032"/>
                <a:gridCol w="1296144"/>
                <a:gridCol w="1008112"/>
                <a:gridCol w="1008112"/>
                <a:gridCol w="1008112"/>
                <a:gridCol w="1080120"/>
                <a:gridCol w="1080120"/>
                <a:gridCol w="1368152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паспорта готовности к ОЗП 2019/20 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паспорта  готовности в предыдущем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 2018/19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неисполнен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предписаний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Ростехнадзор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эксплуатацию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Количество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технологичеснарушений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 начала 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Причины не получения паспорта готовности</a:t>
                      </a:r>
                      <a:endParaRPr lang="ru-RU" sz="13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26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Лесной район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27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Лихославльский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28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Молоковский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29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Нелидовский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г/о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30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Оленинский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31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Осташковский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городской округ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32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Пеновский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33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Рамешковский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34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Ржевский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35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Сандовский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740352" y="555526"/>
            <a:ext cx="140364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0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6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МУНИЦИПАЛЬНЫЕ ОБРАЗОВАНИЯ ПОЛУЧИВШИЕ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ПАСПОРТА ГОТОВНОСТИ К ОЗП 2019/2020 ГОДОВ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523"/>
              </p:ext>
            </p:extLst>
          </p:nvPr>
        </p:nvGraphicFramePr>
        <p:xfrm>
          <a:off x="755576" y="843558"/>
          <a:ext cx="8136904" cy="3110754"/>
        </p:xfrm>
        <a:graphic>
          <a:graphicData uri="http://schemas.openxmlformats.org/drawingml/2006/table">
            <a:tbl>
              <a:tblPr/>
              <a:tblGrid>
                <a:gridCol w="288032"/>
                <a:gridCol w="1296144"/>
                <a:gridCol w="1008112"/>
                <a:gridCol w="1008112"/>
                <a:gridCol w="1008112"/>
                <a:gridCol w="1080120"/>
                <a:gridCol w="1080120"/>
                <a:gridCol w="1368152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паспорта готовности к ОЗП 2019/20 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паспорта  готовности в предыдущем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 2018/19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неисполнен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предписаний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Ростехнадзор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эксплуатацию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Количество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технологичеснарушений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 начала 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Причины не получения паспорта готовности</a:t>
                      </a:r>
                      <a:endParaRPr lang="ru-RU" sz="13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36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Селижаровский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37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Спировский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</a:rPr>
                        <a:t>11.10.2019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38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Сонковский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01.11.2019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39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Старицкий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40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Торопецкий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11.10.2019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41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Удомельский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г/о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14.11.2019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42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Фировский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13.11.2019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stomShape 5"/>
          <p:cNvSpPr/>
          <p:nvPr/>
        </p:nvSpPr>
        <p:spPr>
          <a:xfrm>
            <a:off x="7740352" y="555526"/>
            <a:ext cx="140364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(продолжение)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20"/>
          <p:cNvSpPr txBox="1">
            <a:spLocks/>
          </p:cNvSpPr>
          <p:nvPr/>
        </p:nvSpPr>
        <p:spPr>
          <a:xfrm>
            <a:off x="627064" y="4225755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42 муниципальных образования Тверской области получили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 готовности к ОЗП 2019/2020 в </a:t>
            </a:r>
            <a:r>
              <a:rPr lang="ru-RU" sz="1800" b="1" dirty="0" err="1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Ростехнадзоре</a:t>
            </a:r>
            <a:endParaRPr lang="ru-RU" sz="1800" b="1" dirty="0" smtClean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0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7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МУНИЦИПАЛЬНЫЕ ОБРАЗОВАНИЯ НЕ ПОЛУЧИВШИЕ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ПАСПОРТА ГОТОВНОСТИ К ОЗП 2019/2020 ГОДОВ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523"/>
              </p:ext>
            </p:extLst>
          </p:nvPr>
        </p:nvGraphicFramePr>
        <p:xfrm>
          <a:off x="755576" y="854830"/>
          <a:ext cx="8136904" cy="4074433"/>
        </p:xfrm>
        <a:graphic>
          <a:graphicData uri="http://schemas.openxmlformats.org/drawingml/2006/table">
            <a:tbl>
              <a:tblPr/>
              <a:tblGrid>
                <a:gridCol w="288032"/>
                <a:gridCol w="1296144"/>
                <a:gridCol w="1008112"/>
                <a:gridCol w="1008112"/>
                <a:gridCol w="1008112"/>
                <a:gridCol w="1080120"/>
                <a:gridCol w="1080120"/>
                <a:gridCol w="1368152"/>
              </a:tblGrid>
              <a:tr h="12128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паспорта готовности к ОЗП 2019/20 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паспорта  готовности в предыдущем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 2018/19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неисполнен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предписаний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Ростехнадзор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эксплуатацию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Количество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технологичеснарушений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 начала 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Причины не получения паспорта готовности</a:t>
                      </a:r>
                      <a:endParaRPr lang="ru-RU" sz="13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Тверь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87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РТН, отсутствие РТХ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Вышний Волочек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16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РТН, отсутствие РТХ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2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Кимры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Ржев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отсутствие РТХ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Торжок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Бологовский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отсутствие РТХ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Вышневолоцкий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Зубцовский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Конаковский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город Конаково</a:t>
                      </a: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отсутствие РТХ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80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38"/>
          <p:cNvSpPr txBox="1">
            <a:spLocks noChangeArrowheads="1"/>
          </p:cNvSpPr>
          <p:nvPr/>
        </p:nvSpPr>
        <p:spPr bwMode="auto">
          <a:xfrm>
            <a:off x="4479925" y="6584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ru-RU" altLang="ru-RU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438542" y="4876006"/>
            <a:ext cx="1741970" cy="231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2" tIns="39625" rIns="76202" bIns="39625" numCol="1" anchor="t" anchorCtr="0" compatLnSpc="1">
            <a:prstTxWarp prst="textNoShape">
              <a:avLst/>
            </a:prstTxWarp>
          </a:bodyPr>
          <a:lstStyle/>
          <a:p>
            <a:pPr>
              <a:buSzPct val="100000"/>
            </a:pPr>
            <a:fld id="{0EFC7E77-8AF3-4E7B-AC2B-3357CDB9137F}" type="slidenum">
              <a:rPr lang="ru-RU" alt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buSzPct val="100000"/>
              </a:pPr>
              <a:t>8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36688"/>
              </p:ext>
            </p:extLst>
          </p:nvPr>
        </p:nvGraphicFramePr>
        <p:xfrm>
          <a:off x="755576" y="854830"/>
          <a:ext cx="8208912" cy="2789664"/>
        </p:xfrm>
        <a:graphic>
          <a:graphicData uri="http://schemas.openxmlformats.org/drawingml/2006/table">
            <a:tbl>
              <a:tblPr/>
              <a:tblGrid>
                <a:gridCol w="288032"/>
                <a:gridCol w="1296144"/>
                <a:gridCol w="1008112"/>
                <a:gridCol w="1080120"/>
                <a:gridCol w="1008112"/>
                <a:gridCol w="1008112"/>
                <a:gridCol w="1080120"/>
                <a:gridCol w="1440160"/>
              </a:tblGrid>
              <a:tr h="12961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МО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Дата получения паспорта готовности к ОЗП 2019/20 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паспорта  готовности в предыдущем </a:t>
                      </a:r>
                      <a:b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 2018/19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неисполнен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предписаний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Ростехнадзор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Наличие лицензии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ТСО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эксплуатац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Количество </a:t>
                      </a:r>
                      <a:r>
                        <a:rPr lang="ru-RU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технологичеснарушений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  начала </a:t>
                      </a:r>
                      <a:r>
                        <a:rPr lang="ru-RU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ОЗП</a:t>
                      </a: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Причины не получения паспорта готовности</a:t>
                      </a:r>
                      <a:endParaRPr lang="ru-RU" sz="13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493" marR="5493" marT="549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поселок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Редкино Конаковский р-н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отсутствие РТХ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Кувшиновский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Максатихинский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 требуется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Торжокский</a:t>
                      </a:r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район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Да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Нет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предписания РТН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Заголовок 20"/>
          <p:cNvSpPr txBox="1">
            <a:spLocks/>
          </p:cNvSpPr>
          <p:nvPr/>
        </p:nvSpPr>
        <p:spPr>
          <a:xfrm>
            <a:off x="880885" y="0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МУНИЦИПАЛЬНЫЕ ОБРАЗОВАНИЯ НЕ ПОЛУЧИВШИЕ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ПАСПОРТА ГОТОВНОСТИ К ОЗП 2019/2020 ГОДОВ</a:t>
            </a:r>
          </a:p>
        </p:txBody>
      </p:sp>
      <p:sp>
        <p:nvSpPr>
          <p:cNvPr id="8" name="Заголовок 20"/>
          <p:cNvSpPr txBox="1">
            <a:spLocks/>
          </p:cNvSpPr>
          <p:nvPr/>
        </p:nvSpPr>
        <p:spPr>
          <a:xfrm>
            <a:off x="643035" y="3775005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14 муниципальных образования не получат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паспорт готовности к ОЗП 2019/2020 в связи с истечением предельного срока 15.11.2019 года</a:t>
            </a:r>
          </a:p>
        </p:txBody>
      </p:sp>
      <p:sp>
        <p:nvSpPr>
          <p:cNvPr id="11" name="Заголовок 20"/>
          <p:cNvSpPr txBox="1">
            <a:spLocks/>
          </p:cNvSpPr>
          <p:nvPr/>
        </p:nvSpPr>
        <p:spPr>
          <a:xfrm>
            <a:off x="755576" y="4433799"/>
            <a:ext cx="8263115" cy="650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Вышневолоцкий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Кувшиновский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Торжокский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районы имеют возможность</a:t>
            </a:r>
          </a:p>
          <a:p>
            <a:pPr>
              <a:defRPr/>
            </a:pPr>
            <a:r>
              <a:rPr lang="ru-RU" sz="1400" dirty="0" smtClean="0">
                <a:latin typeface="Times New Roman" pitchFamily="18" charset="0"/>
                <a:ea typeface="+mn-ea"/>
                <a:cs typeface="Times New Roman" pitchFamily="18" charset="0"/>
              </a:rPr>
              <a:t>получить положительный акт готовности к ОЗП после исполнения предписаний </a:t>
            </a:r>
            <a:r>
              <a:rPr lang="ru-RU" sz="14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Ростехнадзора</a:t>
            </a:r>
            <a:r>
              <a:rPr lang="ru-RU" sz="1400" dirty="0" smtClean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050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1143001" y="2238375"/>
            <a:ext cx="5426241" cy="2439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энергетики и жилищно-коммунального хозяйства Тверской области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 : г. Тверь, пл. Михаила Тверского, д. 5</a:t>
            </a:r>
          </a:p>
          <a:p>
            <a:pPr mar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34-31-18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min_gkh@tverreg.ru</a:t>
            </a:r>
            <a:endParaRPr lang="ru-RU" sz="19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Министр энергетики и жилищно-коммунального хозяйства Тверской области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А.И. Цветков</a:t>
            </a:r>
            <a:endParaRPr lang="ru-RU" sz="1900" b="1" dirty="0" smtClean="0">
              <a:solidFill>
                <a:prstClr val="black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349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38849</TotalTime>
  <Words>1024</Words>
  <Application>Microsoft Office PowerPoint</Application>
  <PresentationFormat>Экран (16:9)</PresentationFormat>
  <Paragraphs>555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PC-11</cp:lastModifiedBy>
  <cp:revision>4181</cp:revision>
  <cp:lastPrinted>2019-11-04T12:49:15Z</cp:lastPrinted>
  <dcterms:modified xsi:type="dcterms:W3CDTF">2019-11-20T17:01:59Z</dcterms:modified>
</cp:coreProperties>
</file>