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267" r:id="rId3"/>
    <p:sldId id="284" r:id="rId4"/>
    <p:sldId id="270" r:id="rId5"/>
    <p:sldId id="283" r:id="rId6"/>
    <p:sldId id="285" r:id="rId7"/>
    <p:sldId id="288" r:id="rId8"/>
    <p:sldId id="273" r:id="rId9"/>
    <p:sldId id="274" r:id="rId10"/>
    <p:sldId id="275" r:id="rId11"/>
    <p:sldId id="276" r:id="rId12"/>
    <p:sldId id="278" r:id="rId13"/>
    <p:sldId id="287" r:id="rId14"/>
    <p:sldId id="277" r:id="rId15"/>
    <p:sldId id="286" r:id="rId16"/>
  </p:sldIdLst>
  <p:sldSz cx="9144000" cy="5143500" type="screen16x9"/>
  <p:notesSz cx="6761163" cy="99425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7A5"/>
    <a:srgbClr val="C4DDB9"/>
    <a:srgbClr val="D4E6CC"/>
    <a:srgbClr val="B4C2E6"/>
    <a:srgbClr val="EDF0F9"/>
    <a:srgbClr val="CCD4EC"/>
    <a:srgbClr val="C0DDB1"/>
    <a:srgbClr val="BDD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306171354390689E-2"/>
          <c:y val="7.5794616360843142E-2"/>
          <c:w val="0.89726356297805232"/>
          <c:h val="0.6596333204694471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ветеран труда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579982257376003E-2"/>
                  <c:y val="-6.46316599713101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F7-49A9-A952-42E765C46A9E}"/>
                </c:ext>
              </c:extLst>
            </c:dLbl>
            <c:dLbl>
              <c:idx val="1"/>
              <c:layout>
                <c:manualLayout>
                  <c:x val="-4.7231621170594873E-2"/>
                  <c:y val="-6.46316599713101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F7-49A9-A952-42E765C46A9E}"/>
                </c:ext>
              </c:extLst>
            </c:dLbl>
            <c:dLbl>
              <c:idx val="2"/>
              <c:layout>
                <c:manualLayout>
                  <c:x val="-2.8909021946867126E-2"/>
                  <c:y val="-7.27106174677239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F7-49A9-A952-42E765C46A9E}"/>
                </c:ext>
              </c:extLst>
            </c:dLbl>
            <c:dLbl>
              <c:idx val="3"/>
              <c:layout>
                <c:manualLayout>
                  <c:x val="-3.2573541791612606E-2"/>
                  <c:y val="-6.86711387195171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F7-49A9-A952-42E765C46A9E}"/>
                </c:ext>
              </c:extLst>
            </c:dLbl>
            <c:dLbl>
              <c:idx val="4"/>
              <c:layout>
                <c:manualLayout>
                  <c:x val="-4.5399361248222171E-2"/>
                  <c:y val="-6.46316599713101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F7-49A9-A952-42E765C46A9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2015 год</c:v>
                </c:pt>
                <c:pt idx="1">
                  <c:v>2016 год</c:v>
                </c:pt>
                <c:pt idx="2">
                  <c:v>2017 год</c:v>
                </c:pt>
                <c:pt idx="3">
                  <c:v>2018 год </c:v>
                </c:pt>
                <c:pt idx="4">
                  <c:v>2019 год (прогноз)</c:v>
                </c:pt>
              </c:strCache>
            </c:strRef>
          </c:cat>
          <c:val>
            <c:numRef>
              <c:f>Лист1!$B$2:$B$6</c:f>
              <c:numCache>
                <c:formatCode>#,##0</c:formatCode>
                <c:ptCount val="5"/>
                <c:pt idx="0">
                  <c:v>2542</c:v>
                </c:pt>
                <c:pt idx="1">
                  <c:v>2545</c:v>
                </c:pt>
                <c:pt idx="2">
                  <c:v>1666</c:v>
                </c:pt>
                <c:pt idx="3">
                  <c:v>1353</c:v>
                </c:pt>
                <c:pt idx="4">
                  <c:v>1213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F7-49A9-A952-42E765C46A9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ветеран труда Тверской области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5399361248222039E-2"/>
                  <c:y val="-6.05921812231033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F7-49A9-A952-42E765C46A9E}"/>
                </c:ext>
              </c:extLst>
            </c:dLbl>
            <c:dLbl>
              <c:idx val="1"/>
              <c:layout>
                <c:manualLayout>
                  <c:x val="-3.4405801713985384E-2"/>
                  <c:y val="-7.67500962159308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F7-49A9-A952-42E765C46A9E}"/>
                </c:ext>
              </c:extLst>
            </c:dLbl>
            <c:dLbl>
              <c:idx val="2"/>
              <c:layout>
                <c:manualLayout>
                  <c:x val="-3.2573541791612606E-2"/>
                  <c:y val="-6.0592181223103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F7-49A9-A952-42E765C46A9E}"/>
                </c:ext>
              </c:extLst>
            </c:dLbl>
            <c:dLbl>
              <c:idx val="3"/>
              <c:layout>
                <c:manualLayout>
                  <c:x val="-3.8070321558730934E-2"/>
                  <c:y val="-6.05921812231033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F7-49A9-A952-42E765C46A9E}"/>
                </c:ext>
              </c:extLst>
            </c:dLbl>
            <c:dLbl>
              <c:idx val="4"/>
              <c:layout>
                <c:manualLayout>
                  <c:x val="-3.4405801713985384E-2"/>
                  <c:y val="-7.27106174677239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8F7-49A9-A952-42E765C46A9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2015 год</c:v>
                </c:pt>
                <c:pt idx="1">
                  <c:v>2016 год</c:v>
                </c:pt>
                <c:pt idx="2">
                  <c:v>2017 год</c:v>
                </c:pt>
                <c:pt idx="3">
                  <c:v>2018 год </c:v>
                </c:pt>
                <c:pt idx="4">
                  <c:v>2019 год (прогноз)</c:v>
                </c:pt>
              </c:strCache>
            </c:strRef>
          </c:cat>
          <c:val>
            <c:numRef>
              <c:f>Лист1!$C$2:$C$6</c:f>
              <c:numCache>
                <c:formatCode>#,##0</c:formatCode>
                <c:ptCount val="5"/>
                <c:pt idx="0">
                  <c:v>5889</c:v>
                </c:pt>
                <c:pt idx="1">
                  <c:v>5434</c:v>
                </c:pt>
                <c:pt idx="2">
                  <c:v>5257</c:v>
                </c:pt>
                <c:pt idx="3">
                  <c:v>5131</c:v>
                </c:pt>
                <c:pt idx="4">
                  <c:v>5087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8F7-49A9-A952-42E765C46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43350288"/>
        <c:axId val="343351968"/>
      </c:lineChart>
      <c:catAx>
        <c:axId val="34335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lnSpc>
                <a:spcPts val="1600"/>
              </a:lnSpc>
              <a:defRPr sz="1800" b="0" i="0" u="none" strike="noStrike" kern="1200" spc="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343351968"/>
        <c:crosses val="autoZero"/>
        <c:auto val="1"/>
        <c:lblAlgn val="ctr"/>
        <c:lblOffset val="100"/>
        <c:noMultiLvlLbl val="0"/>
      </c:catAx>
      <c:valAx>
        <c:axId val="34335196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one"/>
        <c:crossAx val="3433502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686" tIns="45843" rIns="91686" bIns="4584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686" tIns="45843" rIns="91686" bIns="4584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BC4DC4-96BC-4574-8300-6310CE45AF47}" type="datetimeFigureOut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86" tIns="45843" rIns="91686" bIns="4584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686" tIns="45843" rIns="91686" bIns="45843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686" tIns="45843" rIns="91686" bIns="4584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686" tIns="45843" rIns="91686" bIns="458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B9CD09-AEA8-49C6-BD92-C0CA74E968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781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47650" y="808038"/>
            <a:ext cx="7197725" cy="4049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54E983-958B-420D-9B34-3E9A568C087C}" type="slidenum">
              <a:rPr lang="ru-RU" altLang="ru-RU">
                <a:latin typeface="Calibri" panose="020F0502020204030204" pitchFamily="34" charset="0"/>
              </a:rPr>
              <a:pPr eaLnBrk="1" hangingPunct="1"/>
              <a:t>15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04890-70A0-4452-8373-D4AB27D886C2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BFD58-29BD-46EC-90BA-1501E461CD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797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8D96-EC2A-4CAD-A741-0A4DAC86F916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C5DC3-3945-4B65-9BD4-8E64A3CFBE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65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C6C3-692E-41F8-A2F4-4C4B88AAAEED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607A3-A3F1-4450-927E-02518802F0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13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93559-E092-4927-9803-9C51F724B082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FFAA0-C960-4D4D-9FD9-DD5D40FE20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3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CF36-F5B2-4E50-8CFA-9314808B8B28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10798-1ED3-4AD3-A0CF-12A5AC7C78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26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7C3A0-EA55-4311-B44E-78CD41EF0DEA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3905A-8576-4801-BCAB-28872A05D9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264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FBAAB-736C-4626-8BFF-E528C84210FD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69430-3565-4051-8085-057CAE1C1D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299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61C8-F803-4724-A667-D064A88C22A6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23E78-48FC-4425-99CB-25CCDEE871B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0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66F85-5C63-4338-9C76-BF2C7713A52C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CE2BC-07C3-454B-B78C-55885AC397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193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1723-D2A3-48B2-9570-164021BDB994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45AB6-0494-4CCA-B232-DCFFD68953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396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988C-0D8F-466A-9CF5-7971C24D2B72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4E244-3E31-4B17-AE19-6BB1BB0427B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201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5928E6-4E48-4E1C-A6E3-C87F0F5B1A35}" type="datetime1">
              <a:rPr lang="ru-RU"/>
              <a:pPr>
                <a:defRPr/>
              </a:pPr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30BEA-7E2B-4314-BB67-AFB06C414C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3775" y="195263"/>
            <a:ext cx="74898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СОЦИАЛЬНОЙ ЗАЩИТЫ НАСЕЛЕНИЯ ТВЕРСКОЙ ОБЛАСТИ </a:t>
            </a:r>
          </a:p>
        </p:txBody>
      </p:sp>
      <p:sp>
        <p:nvSpPr>
          <p:cNvPr id="4099" name="Содержимое 4"/>
          <p:cNvSpPr txBox="1">
            <a:spLocks/>
          </p:cNvSpPr>
          <p:nvPr/>
        </p:nvSpPr>
        <p:spPr bwMode="auto">
          <a:xfrm>
            <a:off x="993775" y="1827280"/>
            <a:ext cx="7837488" cy="161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О введении дополнительных критериев      для присвоения звания</a:t>
            </a:r>
          </a:p>
          <a:p>
            <a:pPr algn="ctr"/>
            <a:r>
              <a:rPr lang="ru-RU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«Ветеран труда Тверской области»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722438" y="4179888"/>
            <a:ext cx="6672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 ноября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2019 года</a:t>
            </a:r>
          </a:p>
        </p:txBody>
      </p:sp>
      <p:pic>
        <p:nvPicPr>
          <p:cNvPr id="4101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7469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905142-78E7-4915-A9A0-B9F5DF7837D3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1012825" y="317500"/>
            <a:ext cx="81311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СУБЪЕКТОВ  РОССИЙСКОЙ ФЕДЕРАЦИИ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(ЦЕНТРАЛЬНЫЙ ФЕДЕРАЛЬНЫЙ ОКРУГ)</a:t>
            </a:r>
          </a:p>
        </p:txBody>
      </p:sp>
      <p:pic>
        <p:nvPicPr>
          <p:cNvPr id="1024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89173"/>
              </p:ext>
            </p:extLst>
          </p:nvPr>
        </p:nvGraphicFramePr>
        <p:xfrm>
          <a:off x="975463" y="1047885"/>
          <a:ext cx="7956000" cy="37824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4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ЕДВ (руб.)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присвоения звания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меры социальной поддержки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0"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условия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23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874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стаж работы 25 лет для мужчин  и 20 лет для женщин на территории Тульской области и наличие определенных  областных наград 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42"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Почетный знак Тульской области «Материнская слава»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00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лет для мужчин </a:t>
                      </a:r>
                    </a:p>
                    <a:p>
                      <a:pPr marL="0" marR="0" lvl="0" indent="0" algn="ctr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лет для женщин</a:t>
                      </a:r>
                    </a:p>
                  </a:txBody>
                  <a:tcPr marL="591" marR="591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  <a:buFontTx/>
                        <a:buChar char="-"/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 лет на территории Курской области;                                                                                                         - почетные звания Курской области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 indent="-180000" algn="just" fontAlgn="t">
                        <a:lnSpc>
                          <a:spcPts val="1300"/>
                        </a:lnSpc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скидка</a:t>
                      </a:r>
                      <a:r>
                        <a:rPr lang="ru-RU" sz="15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оплате коммунальных услуг и топлива; </a:t>
                      </a:r>
                    </a:p>
                    <a:p>
                      <a:pPr marL="180000" indent="-180000" algn="just" fontAlgn="t">
                        <a:lnSpc>
                          <a:spcPts val="13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5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ьготный проезд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пригородном железнодорожном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транспорте.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143"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 зависимости от продолжительности трудового стажа</a:t>
                      </a: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300"/>
                        </a:lnSpc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награды и поощрения Курской области за особый вклад в укрепление семейных традиций, пропаганду семейных ценностей, выдающиеся успехи в воспитании и развитии детей родителям</a:t>
                      </a:r>
                      <a:r>
                        <a:rPr lang="ru-RU" sz="15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(законным представителям), воспитавшим четверых и более детей.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6BC6D9-A34E-4D37-BD12-22FA4FA7A786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1012825" y="317500"/>
            <a:ext cx="81311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СУБЪЕКТОВ  РОССИЙСКОЙ ФЕДЕРАЦИИ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(ЦЕНТРАЛЬНЫЙ ФЕДЕРАЛЬНЫЙ ОКРУГ)</a:t>
            </a:r>
          </a:p>
        </p:txBody>
      </p:sp>
      <p:pic>
        <p:nvPicPr>
          <p:cNvPr id="1126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74078"/>
              </p:ext>
            </p:extLst>
          </p:nvPr>
        </p:nvGraphicFramePr>
        <p:xfrm>
          <a:off x="972957" y="1083857"/>
          <a:ext cx="7776000" cy="3804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41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ЕДВ (руб.)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присвоения звания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меры социальной поддержки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условия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95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мужчин </a:t>
                      </a:r>
                      <a:endParaRPr lang="ru-RU" sz="150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женщин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300"/>
                        </a:lnSpc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- 20 лет стажа</a:t>
                      </a:r>
                      <a:r>
                        <a:rPr lang="ru-RU" sz="15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территории Липецкой области и </a:t>
                      </a:r>
                      <a:r>
                        <a:rPr lang="ru-RU" sz="15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региональные награды</a:t>
                      </a:r>
                      <a:endParaRPr lang="ru-RU" sz="15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 indent="-180000" algn="just" fontAlgn="t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скидка в оплате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ЖКУ;</a:t>
                      </a:r>
                    </a:p>
                    <a:p>
                      <a:pPr marL="180000" indent="-180000" algn="just" fontAlgn="t">
                        <a:lnSpc>
                          <a:spcPts val="13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скидка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размере 70 % по оплате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топлива</a:t>
                      </a:r>
                      <a:r>
                        <a:rPr lang="ru-RU" sz="15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доставки топлива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300"/>
                        </a:lnSpc>
                      </a:pPr>
                      <a:r>
                        <a:rPr lang="ru-RU" sz="15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родившимся в период со 2 сентября 1927 года по 2 сентября 1945 года.</a:t>
                      </a:r>
                      <a:endParaRPr lang="ru-RU" sz="15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122">
                <a:tc rowSpan="3"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лет для мужчин </a:t>
                      </a:r>
                    </a:p>
                    <a:p>
                      <a:pPr marL="0" marR="0" lvl="0" indent="0" algn="ctr" defTabSz="685800" rtl="0" eaLnBrk="1" fontAlgn="t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лет для женщин</a:t>
                      </a:r>
                      <a:endParaRPr lang="ru-RU" sz="15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областные награды Тамбовской области 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180000" indent="-180000" algn="just" fontAlgn="t">
                        <a:lnSpc>
                          <a:spcPts val="1300"/>
                        </a:lnSpc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скидка в оплате 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ЖКУ;</a:t>
                      </a:r>
                    </a:p>
                    <a:p>
                      <a:pPr marL="180000" indent="-180000" algn="just" fontAlgn="t">
                        <a:lnSpc>
                          <a:spcPts val="13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ru-RU" sz="15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 скидка на проезд в общественном  и пригородном транспорте. 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690"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лет для мужчин </a:t>
                      </a:r>
                    </a:p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лет для женщин 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300"/>
                        </a:lnSpc>
                      </a:pP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иные награды (установлены Перечнем)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549"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лет для мужчин </a:t>
                      </a:r>
                    </a:p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лет для женщин.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300"/>
                        </a:lnSpc>
                      </a:pPr>
                      <a:r>
                        <a:rPr lang="ru-RU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 стаж на территории Тамбовской области</a:t>
                      </a:r>
                      <a:endParaRPr lang="ru-RU" sz="15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D50B7D-C7E9-4470-A815-B18F9CA3E5B4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165225" y="317500"/>
            <a:ext cx="77390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СУБЪЕКТОВ  РОССИЙСКОЙ ФЕДЕРАЦИИ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(ЦЕНТРАЛЬНЫЙ ФЕДЕРАЛЬНЫЙ ОКРУГ)</a:t>
            </a:r>
          </a:p>
        </p:txBody>
      </p:sp>
      <p:pic>
        <p:nvPicPr>
          <p:cNvPr id="1229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56819"/>
              </p:ext>
            </p:extLst>
          </p:nvPr>
        </p:nvGraphicFramePr>
        <p:xfrm>
          <a:off x="974892" y="1157288"/>
          <a:ext cx="7884000" cy="3076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47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ЕДВ (руб.)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присвоения звания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меры социальной поддержки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условия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56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16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мужчин</a:t>
                      </a: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женщин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гражданам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числа рабочих, служащих, членов колхозов (совхозов), имеющим областные награды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 indent="-180000" algn="just" fontAlgn="t">
                        <a:lnSpc>
                          <a:spcPts val="1600"/>
                        </a:lnSpc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компенсация расходов по оплате ЖКУ;</a:t>
                      </a:r>
                    </a:p>
                    <a:p>
                      <a:pPr marL="180000" indent="-180000" algn="just" fontAlgn="t">
                        <a:lnSpc>
                          <a:spcPts val="1600"/>
                        </a:lnSpc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скидка на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проезд на железнодорожном транспорте пригородного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сообщения;</a:t>
                      </a:r>
                    </a:p>
                    <a:p>
                      <a:pPr marL="180000" indent="-180000" algn="just" fontAlgn="t">
                        <a:lnSpc>
                          <a:spcPts val="1600"/>
                        </a:lnSpc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проезд ЕСПБ;</a:t>
                      </a:r>
                      <a:endParaRPr lang="ru-RU" sz="160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0000" indent="-180000" algn="just" fontAlgn="t">
                        <a:lnSpc>
                          <a:spcPts val="16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возмещение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расходов в размере 75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стоимости протезирования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 не более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2 500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рублей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лет для мужчин </a:t>
                      </a: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лет для женщин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t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трудовой стаж в одной организации не менее 20 лет.</a:t>
                      </a:r>
                      <a:endParaRPr lang="ru-RU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D50B7D-C7E9-4470-A815-B18F9CA3E5B4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165225" y="317500"/>
            <a:ext cx="77390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СУБЪЕКТОВ  РОССИЙСКОЙ ФЕДЕРАЦИИ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(ЦЕНТРАЛЬНЫЙ ФЕДЕРАЛЬНЫЙ ОКРУГ)</a:t>
            </a:r>
          </a:p>
        </p:txBody>
      </p:sp>
      <p:pic>
        <p:nvPicPr>
          <p:cNvPr id="1229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10882"/>
              </p:ext>
            </p:extLst>
          </p:nvPr>
        </p:nvGraphicFramePr>
        <p:xfrm>
          <a:off x="984288" y="1157288"/>
          <a:ext cx="7920000" cy="3201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ЕДВ (руб.)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присвоения звания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меры социальной поддержки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условия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920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мужчин </a:t>
                      </a:r>
                      <a:endParaRPr lang="ru-RU" sz="160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женщин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награды Ивановской области</a:t>
                      </a:r>
                      <a:endParaRPr lang="ru-RU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just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50 % компенсация по оплате ЖКУ и топлива;</a:t>
                      </a:r>
                    </a:p>
                    <a:p>
                      <a:pPr marL="180000" marR="0" lvl="0" indent="-180000" algn="just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изготовление и ремонт зубных протезов (за исключением протезов из драгоценных металлов и металлокерамики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180000" marR="0" lvl="0" indent="-180000" algn="just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льготный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проезд на всех видах пассажирского транспорта в Ивановской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области; </a:t>
                      </a:r>
                    </a:p>
                    <a:p>
                      <a:pPr marL="180000" marR="0" lvl="0" indent="-180000" algn="just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50 % скидка на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проезд в железнодорожном транспорте пригородного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сообщения.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8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F363EB-8EF4-4165-B956-F9CFAEF03461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1068388" y="317500"/>
            <a:ext cx="780573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СУБЪЕКТОВ  РОССИЙСКОЙ ФЕДЕРАЦИИ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(ЦЕНТРАЛЬНЫЙ ФЕДЕРАЛЬНЫЙ ОКРУГ)</a:t>
            </a:r>
          </a:p>
        </p:txBody>
      </p:sp>
      <p:pic>
        <p:nvPicPr>
          <p:cNvPr id="1331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86273"/>
              </p:ext>
            </p:extLst>
          </p:nvPr>
        </p:nvGraphicFramePr>
        <p:xfrm>
          <a:off x="980129" y="1043497"/>
          <a:ext cx="7790816" cy="393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2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ЕДВ (руб.)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присвоения звания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меры социальной поддержки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условия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41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года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мужчин </a:t>
                      </a:r>
                      <a:endParaRPr lang="ru-RU" sz="160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женщин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награды Костромской области;</a:t>
                      </a:r>
                    </a:p>
                    <a:p>
                      <a:pPr marL="0" indent="0" algn="just" fontAlgn="t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трудовой стаж на территории Костромской области для мужчин – 25 лет, для женщин – </a:t>
                      </a:r>
                      <a:b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года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algn="just" fontAlgn="t">
                        <a:lnSpc>
                          <a:spcPts val="1400"/>
                        </a:lnSpc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льготный проезд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водном, железнодорожном транспорте общего пользования пригородного сообщения и на маршрутах регулярных перевозок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пассажиров; </a:t>
                      </a:r>
                    </a:p>
                    <a:p>
                      <a:pPr marL="180000" indent="-180000" algn="just" fontAlgn="t">
                        <a:lnSpc>
                          <a:spcPts val="14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доплата до уровня 50 % фактических расходов на оплату ЖКУ,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 не более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 руб.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23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Звание не установлено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77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Звание не установлено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77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Звание не установлено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8600" y="104775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 bwMode="auto">
          <a:xfrm>
            <a:off x="6913563" y="4810125"/>
            <a:ext cx="2133600" cy="27305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9BED-B195-4597-9A32-B09DBACA6B82}" type="slidenum">
              <a:rPr lang="ru-RU" altLang="ru-RU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endParaRPr lang="ru-RU" altLang="ru-RU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Объект 2"/>
          <p:cNvSpPr>
            <a:spLocks noGrp="1"/>
          </p:cNvSpPr>
          <p:nvPr>
            <p:ph idx="1"/>
          </p:nvPr>
        </p:nvSpPr>
        <p:spPr>
          <a:xfrm>
            <a:off x="1057275" y="2338387"/>
            <a:ext cx="4816475" cy="2471738"/>
          </a:xfrm>
        </p:spPr>
        <p:txBody>
          <a:bodyPr/>
          <a:lstStyle/>
          <a:p>
            <a:pPr marL="0" indent="0" eaLnBrk="1" hangingPunct="1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 marL="0" indent="0" eaLnBrk="1" hangingPunct="1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170100, г. Тверь, набережная р. Лазури, д. 20</a:t>
            </a:r>
          </a:p>
          <a:p>
            <a:pPr marL="0" indent="0" eaLnBrk="1" hangingPunct="1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 marL="0" indent="0" eaLnBrk="1" hangingPunct="1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dep_soczashity@tverreg.ru </a:t>
            </a:r>
            <a:endParaRPr lang="ru-RU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 социальной защиты населения Тверской области, </a:t>
            </a:r>
            <a:b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Хохлова Елена Вячеславовна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6360B2-9E99-4045-B35A-FE555A215FFB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1012825" y="317500"/>
            <a:ext cx="81311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 НА ПРИСВОЕНИЕ ЗВАНИЯ</a:t>
            </a:r>
          </a:p>
        </p:txBody>
      </p:sp>
      <p:pic>
        <p:nvPicPr>
          <p:cNvPr id="512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01604"/>
              </p:ext>
            </p:extLst>
          </p:nvPr>
        </p:nvGraphicFramePr>
        <p:xfrm>
          <a:off x="988100" y="1066445"/>
          <a:ext cx="7884000" cy="3693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600668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Звание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труда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 труда 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Основание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Федеральный закон от 12.01.1995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5-ФЗ «О ветеранах»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Закон Тверской области                          от 11.12.2007 № 154-ЗО «О ветеранах труда Тверской области»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Трудовой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стаж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25 лет для мужчин и 20 лет для женщин или выслугу лет, необходимую для назначения пенсии за выслугу лет в календарном исчислении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43 года – для мужчин, 38 лет – для женщин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Награды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наград СССР и РФ или ведомственных знаков отличия за заслуги в труде (службе) и продолжительную работу (службу) не менее 15 лет в соответствующей сфере деятельности (отрасли экономики)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предусмотрено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616B2F-08A4-49D4-8219-434FE622FE00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1012825" y="317500"/>
            <a:ext cx="81311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СОЦИАЛЬНОЙ ПОДДЕРЖКИ ВЕТЕРАНАМ ТРУДА И ВЕТЕРАНАМ ТРУДА ТВЕРСКОЙ ОБЛАСТИ</a:t>
            </a:r>
          </a:p>
        </p:txBody>
      </p:sp>
      <p:pic>
        <p:nvPicPr>
          <p:cNvPr id="614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12825" y="2747548"/>
            <a:ext cx="7806565" cy="534684"/>
          </a:xfrm>
          <a:prstGeom prst="roundRect">
            <a:avLst>
              <a:gd name="adj" fmla="val 304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16000" indent="-216000" algn="just" fontAlgn="auto"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жилищных субсидий по оплате жилья и коммунальных услуг по стандарту 15 %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МДДР;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2826" y="1658332"/>
            <a:ext cx="7806566" cy="504000"/>
          </a:xfrm>
          <a:prstGeom prst="roundRect">
            <a:avLst>
              <a:gd name="adj" fmla="val 304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16000" indent="-216000" algn="just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льготный проезд на пригородном общественном транспорте, на пригородном железнодорожном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транспорте;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028" y="3331937"/>
            <a:ext cx="7806566" cy="573692"/>
          </a:xfrm>
          <a:prstGeom prst="roundRect">
            <a:avLst>
              <a:gd name="adj" fmla="val 304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внеочередной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в организации социального обслуживания, осуществляющие социальное обслуживание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дому;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0028" y="3949155"/>
            <a:ext cx="7806565" cy="552322"/>
          </a:xfrm>
          <a:prstGeom prst="roundRect">
            <a:avLst>
              <a:gd name="adj" fmla="val 304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just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приеме в стационарные и полустационарные организации социального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2825" y="2201156"/>
            <a:ext cx="7806566" cy="504000"/>
          </a:xfrm>
          <a:prstGeom prst="roundRect">
            <a:avLst>
              <a:gd name="adj" fmla="val 304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16000" indent="-216000" algn="just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проезд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единому социальному проездному билету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(302 руб.)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наземном городском и пригородном пассажирском транспорте общего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пользования;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0028" y="1318211"/>
            <a:ext cx="7806565" cy="303299"/>
          </a:xfrm>
          <a:prstGeom prst="roundRect">
            <a:avLst>
              <a:gd name="adj" fmla="val 304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16000" indent="-216000" algn="just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ежемесячная денежная выплата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(672 руб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8B528D-85AC-42FF-8F7F-87C6CDD07564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3"/>
          <p:cNvSpPr txBox="1">
            <a:spLocks noChangeArrowheads="1"/>
          </p:cNvSpPr>
          <p:nvPr/>
        </p:nvSpPr>
        <p:spPr bwMode="auto">
          <a:xfrm>
            <a:off x="1012825" y="317500"/>
            <a:ext cx="81311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ПРИСВОЕНИЯ ЗВАНИЙ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«ВЕТЕРАН ТРУДА» И «ВЕТЕРАН ТРУДА ТВЕРСКОЙ ОБЛАСТИ»</a:t>
            </a:r>
          </a:p>
        </p:txBody>
      </p:sp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689065434"/>
              </p:ext>
            </p:extLst>
          </p:nvPr>
        </p:nvGraphicFramePr>
        <p:xfrm>
          <a:off x="1111184" y="1128070"/>
          <a:ext cx="7494552" cy="372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6950413" y="4815938"/>
            <a:ext cx="2057400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A9B8E7-56B6-4013-8F4E-55DAA384F942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8600" y="104775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 txBox="1">
            <a:spLocks noChangeArrowheads="1"/>
          </p:cNvSpPr>
          <p:nvPr/>
        </p:nvSpPr>
        <p:spPr bwMode="auto">
          <a:xfrm>
            <a:off x="1246188" y="862013"/>
            <a:ext cx="80327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400"/>
              </a:lnSpc>
            </a:pPr>
            <a:endParaRPr lang="ru-RU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Диаграмма 6"/>
          <p:cNvGraphicFramePr>
            <a:graphicFrameLocks/>
          </p:cNvGraphicFramePr>
          <p:nvPr/>
        </p:nvGraphicFramePr>
        <p:xfrm>
          <a:off x="1323975" y="1238250"/>
          <a:ext cx="7519988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r:id="rId4" imgW="7523116" imgH="2334970" progId="Excel.Chart.8">
                  <p:embed/>
                </p:oleObj>
              </mc:Choice>
              <mc:Fallback>
                <p:oleObj r:id="rId4" imgW="7523116" imgH="2334970" progId="Excel.Chart.8">
                  <p:embed/>
                  <p:pic>
                    <p:nvPicPr>
                      <p:cNvPr id="0" name="Picture 6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238250"/>
                        <a:ext cx="7519988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246188" y="3125788"/>
          <a:ext cx="7559676" cy="1781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 год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ежемесячной денежной выплаты выплаты (руб.)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97" marR="35998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626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654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672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8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финансирования 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997" marR="35998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1 445 568,1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1 280 665,1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1 327 854,3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1 386 562,3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1 420 751,3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финансирования на ЕДВ ветеранам</a:t>
                      </a:r>
                      <a:r>
                        <a:rPr lang="ru-RU" sz="140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труда</a:t>
                      </a: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(тыс. руб.)</a:t>
                      </a:r>
                    </a:p>
                  </a:txBody>
                  <a:tcPr marL="71997" marR="35998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776 706,9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846 292,4 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852 425,3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864 127,6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865 981,7 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6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финансирования на ЕДВ ветеранам труда Тверской области (тыс. руб.)</a:t>
                      </a:r>
                    </a:p>
                  </a:txBody>
                  <a:tcPr marL="71997" marR="35998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368 861,2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434 372,7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475 429,0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522 434,7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554 769,6</a:t>
                      </a:r>
                      <a:endParaRPr lang="ru-RU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997" marB="17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4" name="Заголовок 2"/>
          <p:cNvSpPr txBox="1">
            <a:spLocks/>
          </p:cNvSpPr>
          <p:nvPr/>
        </p:nvSpPr>
        <p:spPr bwMode="auto">
          <a:xfrm>
            <a:off x="1041400" y="227013"/>
            <a:ext cx="81026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ОСУЩЕСТВЛЕНИЯ ВЫПЛАТ ВЕТЕРАНАМ ТРУДА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ВЕТЕРАНАМ ТРУДА ТВЕРСКОЙ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6965950" y="4787900"/>
            <a:ext cx="2057400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10679E-109C-45FF-B9FD-7B4BFD9F82AB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8600" y="104775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89530"/>
              </p:ext>
            </p:extLst>
          </p:nvPr>
        </p:nvGraphicFramePr>
        <p:xfrm>
          <a:off x="985939" y="1054487"/>
          <a:ext cx="7956000" cy="378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 критерий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Дополнительный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критерий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Экономия (тыс. руб.)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Снижение численности граждан, получивших звание (чел.)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1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43 года – для мужчин, 38 лет – для женщин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2000" marR="0" lvl="0" indent="-252000" algn="just" defTabSz="6858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 работы на территории Тверской области не менее 25 лет для мужчин и не менее 20 лет для женщин;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52000" indent="-252000" algn="just">
                        <a:lnSpc>
                          <a:spcPts val="1600"/>
                        </a:lnSpc>
                        <a:spcAft>
                          <a:spcPts val="300"/>
                        </a:spcAft>
                        <a:buFont typeface="+mj-lt"/>
                        <a:buAutoNum type="arabicParenR"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награжденные определенными  областными наградами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447675" indent="-182563" algn="just">
                        <a:lnSpc>
                          <a:spcPts val="1600"/>
                        </a:lnSpc>
                        <a:spcAft>
                          <a:spcPts val="300"/>
                        </a:spcAft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награды Тверской области;</a:t>
                      </a:r>
                    </a:p>
                    <a:p>
                      <a:pPr marL="447675" indent="-182563" algn="just">
                        <a:lnSpc>
                          <a:spcPts val="1600"/>
                        </a:lnSpc>
                        <a:spcAft>
                          <a:spcPts val="300"/>
                        </a:spcAft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награды Губернатора Тверской области;</a:t>
                      </a:r>
                    </a:p>
                    <a:p>
                      <a:pPr marL="447675" indent="-182563" algn="just">
                        <a:lnSpc>
                          <a:spcPts val="1600"/>
                        </a:lnSpc>
                        <a:spcAft>
                          <a:spcPts val="300"/>
                        </a:spcAft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награды Законодательного Собрания Тверской области;</a:t>
                      </a:r>
                    </a:p>
                    <a:p>
                      <a:pPr marL="447675" indent="-182563" algn="just">
                        <a:lnSpc>
                          <a:spcPts val="1700"/>
                        </a:lnSpc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награды областных исполнительных органов государственной власти Тверской области.</a:t>
                      </a:r>
                      <a:endParaRPr lang="ru-RU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1" marR="36001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10 166,4 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90" name="Заголовок 2"/>
          <p:cNvSpPr txBox="1">
            <a:spLocks/>
          </p:cNvSpPr>
          <p:nvPr/>
        </p:nvSpPr>
        <p:spPr bwMode="auto">
          <a:xfrm>
            <a:off x="1041400" y="195668"/>
            <a:ext cx="7967663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ПО ВНЕСЕНИЮ ИЗМЕНЕНИЯ В ЗАКОН ТВЕРСКОЙ ОБЛАСТИ «О ВЕТЕРАНАХ ТРУДА ТВЕРСКОЙ ОБЛАСТИ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 eaLnBrk="1" hangingPunct="1"/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altLang="ru-RU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6965950" y="4787900"/>
            <a:ext cx="2057400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D28897-8A80-4F49-9C1F-ABB9952DB4A0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8600" y="104775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37998"/>
              </p:ext>
            </p:extLst>
          </p:nvPr>
        </p:nvGraphicFramePr>
        <p:xfrm>
          <a:off x="979218" y="1231622"/>
          <a:ext cx="7883526" cy="3333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50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 критерий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Дополнительный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критерий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Экономия (тыс. руб.)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Снижение численности граждан, получивших звание (чел.)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24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43 года – для мужчин, 38 лет – для женщин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2000" marR="0" lvl="0" indent="-252000" algn="just" defTabSz="6858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 работы на территории Тверской области не менее 25 лет для мужчин и не менее 20 лет для женщин;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52000" indent="-252000" algn="just">
                        <a:lnSpc>
                          <a:spcPts val="1700"/>
                        </a:lnSpc>
                        <a:spcAft>
                          <a:spcPts val="300"/>
                        </a:spcAft>
                        <a:buFont typeface="+mj-lt"/>
                        <a:buAutoNum type="arabicParenR"/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непрерывный</a:t>
                      </a:r>
                      <a:r>
                        <a:rPr lang="ru-RU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стаж работы на одном предприятии, в организации, в учреждении не менее 20 лет.</a:t>
                      </a:r>
                      <a:endParaRPr lang="ru-RU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99" marR="35999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7 285,9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4" marR="91434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9" name="Заголовок 2"/>
          <p:cNvSpPr txBox="1">
            <a:spLocks/>
          </p:cNvSpPr>
          <p:nvPr/>
        </p:nvSpPr>
        <p:spPr bwMode="auto">
          <a:xfrm>
            <a:off x="1041400" y="215123"/>
            <a:ext cx="7967663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98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98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 ПО ВНЕСЕНИЮ ИЗМЕНЕНИЯ В ЗАКОН ТВЕРСКОЙ ОБЛАСТИ «О ВЕТЕРАНАХ ТРУДА ТВЕРСКОЙ ОБЛАСТИ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altLang="ru-RU" b="1" dirty="0" smtClean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altLang="ru-RU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6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6981825" y="47228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2E7F16-FBA9-4D13-B327-2CD737CE96FA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endParaRPr lang="ru-RU" alt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1079500" y="317500"/>
            <a:ext cx="7745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СУБЪЕКТОВ  РОССИЙСКОЙ ФЕДЕРАЦИИ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(ЦЕНТРАЛЬНЫЙ ФЕДЕРАЛЬНЫЙ ОКРУГ)</a:t>
            </a:r>
          </a:p>
        </p:txBody>
      </p:sp>
      <p:pic>
        <p:nvPicPr>
          <p:cNvPr id="819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7090"/>
              </p:ext>
            </p:extLst>
          </p:nvPr>
        </p:nvGraphicFramePr>
        <p:xfrm>
          <a:off x="985432" y="1061207"/>
          <a:ext cx="7795599" cy="3845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9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50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ЕДВ (руб.)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присвоения звания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меры социальной поддержки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90"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условия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29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мужчин </a:t>
                      </a:r>
                      <a:endParaRPr lang="ru-RU" sz="160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женщин</a:t>
                      </a: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областные награды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лет для мужчин </a:t>
                      </a: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лет для женщин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5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 работы на территории региона 15 лет</a:t>
                      </a:r>
                    </a:p>
                  </a:txBody>
                  <a:tcPr marL="591" marR="591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мужчин </a:t>
                      </a:r>
                      <a:endParaRPr lang="ru-RU" sz="160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 для женщин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почетные звания Калужской области либо областные награды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 algn="just" fontAlgn="t">
                        <a:lnSpc>
                          <a:spcPts val="1400"/>
                        </a:lnSpc>
                        <a:spcAft>
                          <a:spcPts val="4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компенсация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расходов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ЖКУ в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размере 50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%; </a:t>
                      </a:r>
                    </a:p>
                    <a:p>
                      <a:pPr marL="216000" indent="-216000" algn="just" fontAlgn="t">
                        <a:lnSpc>
                          <a:spcPts val="14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ежегодная денежная выплата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проживающим в домах, не имеющих центрального отопления,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топливо и его доставку.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7001280" y="4755238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1B553B-0DA4-42A4-86A5-C128FCE7A281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1104900" y="317500"/>
            <a:ext cx="76581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СУБЪЕКТОВ  РОССИЙСКОЙ ФЕДЕРАЦИИ</a:t>
            </a:r>
          </a:p>
          <a:p>
            <a:pPr algn="ctr" eaLnBrk="1" hangingPunct="1">
              <a:lnSpc>
                <a:spcPts val="2200"/>
              </a:lnSpc>
            </a:pPr>
            <a:r>
              <a:rPr lang="ru-RU" altLang="ru-RU" b="1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(ЦЕНТРАЛЬНЫЙ ФЕДЕРАЛЬНЫЙ ОКРУГ)</a:t>
            </a:r>
          </a:p>
        </p:txBody>
      </p:sp>
      <p:pic>
        <p:nvPicPr>
          <p:cNvPr id="922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22250" y="128588"/>
            <a:ext cx="8286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88692"/>
              </p:ext>
            </p:extLst>
          </p:nvPr>
        </p:nvGraphicFramePr>
        <p:xfrm>
          <a:off x="952862" y="1040084"/>
          <a:ext cx="7947726" cy="3829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ЕДВ (руб.)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присвоения звания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меры социальной поддержки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условия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16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лет для мужчин,</a:t>
                      </a: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лет для женщин</a:t>
                      </a: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половина необходимого стажа</a:t>
                      </a:r>
                      <a:r>
                        <a:rPr lang="ru-RU" sz="16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территории области; </a:t>
                      </a:r>
                    </a:p>
                    <a:p>
                      <a:pPr algn="just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награды Ярославской области.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marR="0" lvl="0" indent="-216000" algn="just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освобождение от оплаты стоимости проезда в транспорте общего пользования. </a:t>
                      </a:r>
                      <a:endParaRPr lang="ru-RU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69"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1" marR="591" marT="591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требуется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медали «За труд во благо земли Ярославской» и (или) медали «За верность родительскому долгу» 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</a:pP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665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6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лет для мужчин,</a:t>
                      </a:r>
                    </a:p>
                    <a:p>
                      <a:pPr marL="0" marR="0" lvl="0" indent="0" algn="ctr" defTabSz="685800" rtl="0" eaLnBrk="1" fontAlgn="t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лет для женщин</a:t>
                      </a: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половина стажа</a:t>
                      </a:r>
                      <a:r>
                        <a:rPr lang="ru-RU" sz="16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территории Орловской области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 algn="just" fontAlgn="t">
                        <a:lnSpc>
                          <a:spcPts val="14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компенсация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размере 50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расходов на оплату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ЖКУ и за</a:t>
                      </a:r>
                      <a:r>
                        <a:rPr lang="ru-RU" sz="16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ТБО.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901"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фиксированного размера нет</a:t>
                      </a:r>
                      <a:r>
                        <a:rPr lang="ru-RU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45 лет для мужчин,</a:t>
                      </a:r>
                    </a:p>
                    <a:p>
                      <a:pPr algn="ctr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лет для женщин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" marR="591" marT="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ts val="1400"/>
                        </a:lnSpc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половина стажа на территории Рязанской области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 algn="just" fontAlgn="t">
                        <a:lnSpc>
                          <a:spcPts val="15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компенсация в размере 30 % расходов на оплату ЖКУ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3187</TotalTime>
  <Words>1448</Words>
  <Application>Microsoft Office PowerPoint</Application>
  <PresentationFormat>Экран (16:9)</PresentationFormat>
  <Paragraphs>314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Тема Office</vt:lpstr>
      <vt:lpstr>Диаграмма Microsoft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Пользователь Windows</cp:lastModifiedBy>
  <cp:revision>288</cp:revision>
  <cp:lastPrinted>2019-10-16T17:16:10Z</cp:lastPrinted>
  <dcterms:created xsi:type="dcterms:W3CDTF">2018-05-18T11:00:57Z</dcterms:created>
  <dcterms:modified xsi:type="dcterms:W3CDTF">2019-11-06T13:41:18Z</dcterms:modified>
</cp:coreProperties>
</file>