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8" r:id="rId2"/>
    <p:sldId id="512" r:id="rId3"/>
    <p:sldId id="513" r:id="rId4"/>
    <p:sldId id="514" r:id="rId5"/>
    <p:sldId id="515" r:id="rId6"/>
    <p:sldId id="516" r:id="rId7"/>
    <p:sldId id="517" r:id="rId8"/>
    <p:sldId id="500" r:id="rId9"/>
    <p:sldId id="502" r:id="rId10"/>
    <p:sldId id="503" r:id="rId11"/>
    <p:sldId id="504" r:id="rId12"/>
    <p:sldId id="505" r:id="rId13"/>
    <p:sldId id="506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471" r:id="rId24"/>
  </p:sldIdLst>
  <p:sldSz cx="9144000" cy="5143500" type="screen16x9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orient="horz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1"/>
    <a:srgbClr val="FFFF79"/>
    <a:srgbClr val="FED6E8"/>
    <a:srgbClr val="FFCDCD"/>
    <a:srgbClr val="77F1B4"/>
    <a:srgbClr val="51ED9F"/>
    <a:srgbClr val="A6DA52"/>
    <a:srgbClr val="97FF97"/>
    <a:srgbClr val="CDFFCD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4" autoAdjust="0"/>
    <p:restoredTop sz="90777" autoAdjust="0"/>
  </p:normalViewPr>
  <p:slideViewPr>
    <p:cSldViewPr>
      <p:cViewPr>
        <p:scale>
          <a:sx n="120" d="100"/>
          <a:sy n="120" d="100"/>
        </p:scale>
        <p:origin x="1386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298" y="-108"/>
      </p:cViewPr>
      <p:guideLst>
        <p:guide orient="horz" pos="3144"/>
        <p:guide pos="2141"/>
        <p:guide orient="horz" pos="3127"/>
        <p:guide orient="horz"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7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90" y="17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580DB8-4BC4-4F40-A876-22F2BCEFC970}" type="datetimeFigureOut">
              <a:rPr lang="ru-RU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78502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90" y="9378502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F24011-5775-4244-840F-E79DEEF19A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45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7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90" y="17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D4E305-8704-48CC-95D4-C0EBF2737004}" type="datetimeFigureOut">
              <a:rPr lang="ru-RU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8125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6" tIns="45503" rIns="91006" bIns="45503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8" y="4689255"/>
            <a:ext cx="5438775" cy="4444518"/>
          </a:xfrm>
          <a:prstGeom prst="rect">
            <a:avLst/>
          </a:prstGeom>
        </p:spPr>
        <p:txBody>
          <a:bodyPr vert="horz" lIns="91006" tIns="45503" rIns="91006" bIns="45503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502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90" y="9378502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9166EB-56D5-472D-A144-A29BB7CA06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04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4775" y="739775"/>
            <a:ext cx="6588125" cy="37052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628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10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11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12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13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14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15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16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17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18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19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2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20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21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22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3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4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5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6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7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8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9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3F1A-8998-43B8-B3BF-189AB21D1154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4D8B8-8E35-45EA-A797-A84A3731B0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73F6D-B546-44D6-9A02-F13123990F86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A05CA-48F7-4803-AA2A-EB4767532E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0F854-19A4-4658-ABCB-B7DB2B60C1CA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092B2-A48B-4363-8CDE-6EA392EA6C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F44D-1104-4DE5-AA5F-2A23D2DDE850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ABCDC-E60A-46B3-957F-87510B7916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D4ECA-0E15-4006-BEBD-E232A889113A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87C7-28DA-4FF9-87AD-890007A0F0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A17D2-2AF2-42A0-AC0D-24928DB8A2D7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CCE8-A77B-4DF7-9450-3855068C93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8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9D4CD-42B7-40E7-A248-7B563891D14C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DA5FE-1F67-458A-AE9E-BC44AE83B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B6C2A-7B84-4185-B6C4-EC3B8D678BD1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4C96-5F72-48BA-B53E-59EDF8D784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F27B-81E6-4CCE-8747-F6EC0F976D2D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BA755-606E-41A9-95D2-96CA3C1246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0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14E2-CECF-47B9-936C-F7B4C12F2B31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0991-726B-493D-B94D-FCD9595AA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E55D-7909-481B-8207-CF0706776790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74775-C2F0-41C4-AAEE-C9F13D99BC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168192-BD5A-416E-991C-6A58ED11AEE4}" type="datetime1">
              <a:rPr lang="ru-RU" smtClean="0"/>
              <a:pPr>
                <a:defRPr/>
              </a:pPr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87213E-6C66-44B3-83BD-AA824924E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ep_gkh@tverreg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712666" y="1851670"/>
            <a:ext cx="79208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 прохождении отопительного сезона 2019/2020 (октябрь 2019 года)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TextBox 9"/>
          <p:cNvSpPr txBox="1">
            <a:spLocks noChangeArrowheads="1"/>
          </p:cNvSpPr>
          <p:nvPr/>
        </p:nvSpPr>
        <p:spPr bwMode="auto">
          <a:xfrm>
            <a:off x="3476176" y="4443958"/>
            <a:ext cx="2535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 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01 ноября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2019 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971600" y="51470"/>
            <a:ext cx="7720012" cy="73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0" hangingPunct="0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МИНИСТЕРСТВО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ЭНЕРГЕТИКИ </a:t>
            </a:r>
          </a:p>
          <a:p>
            <a:pPr algn="l" eaLnBrk="0" hangingPunct="0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 ЖИЛИЩНО-КОММУНАЛЬНОГО 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l" eaLnBrk="0" hangingPunct="0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ХОЗЯЙСТВА ТВЕРСКОЙ ОБЛАСТИ</a:t>
            </a:r>
          </a:p>
        </p:txBody>
      </p:sp>
      <p:pic>
        <p:nvPicPr>
          <p:cNvPr id="6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10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597"/>
              </p:ext>
            </p:extLst>
          </p:nvPr>
        </p:nvGraphicFramePr>
        <p:xfrm>
          <a:off x="755576" y="915194"/>
          <a:ext cx="8280920" cy="3600772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224136"/>
                <a:gridCol w="1039179"/>
                <a:gridCol w="1077786"/>
                <a:gridCol w="3427651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вхождении 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046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Зубцовский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район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25.09.2019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25.09.2019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05.10.2019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котельная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(1 МКД) была отключена  ОП 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ТверьАтомэнергосбыт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на летний период в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связи с задолженностью,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включена в работу 05.10.2019;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 12.10 по 13.10.2019 ремонт 3-х дефектных участков тепловых сетей от котельной №1;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 12.10 по 14.10.2019 замена дефектного участка тепловых сетей от котельной №4;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ustomShape 5"/>
          <p:cNvSpPr/>
          <p:nvPr/>
        </p:nvSpPr>
        <p:spPr>
          <a:xfrm>
            <a:off x="7812868" y="609243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20"/>
          <p:cNvSpPr txBox="1">
            <a:spLocks/>
          </p:cNvSpPr>
          <p:nvPr/>
        </p:nvSpPr>
        <p:spPr>
          <a:xfrm>
            <a:off x="880885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30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11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91840"/>
              </p:ext>
            </p:extLst>
          </p:nvPr>
        </p:nvGraphicFramePr>
        <p:xfrm>
          <a:off x="755576" y="896251"/>
          <a:ext cx="8280920" cy="3547707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224136"/>
                <a:gridCol w="1039179"/>
                <a:gridCol w="1049053"/>
                <a:gridCol w="3456384"/>
              </a:tblGrid>
              <a:tr h="16262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вхождении 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214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Кашинский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городской округ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23.09.2019</a:t>
                      </a:r>
                    </a:p>
                  </a:txBody>
                  <a:tcPr marL="36000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10.10.2019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нарушение сроков завершения работ по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реконструкции котельной ФГБУ «Оздоровительный комплекс «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Тетьково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» Управления делами Президента Российской Федерации;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ustomShape 5"/>
          <p:cNvSpPr/>
          <p:nvPr/>
        </p:nvSpPr>
        <p:spPr>
          <a:xfrm>
            <a:off x="7812360" y="609243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20"/>
          <p:cNvSpPr txBox="1">
            <a:spLocks/>
          </p:cNvSpPr>
          <p:nvPr/>
        </p:nvSpPr>
        <p:spPr>
          <a:xfrm>
            <a:off x="880885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93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12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89287"/>
              </p:ext>
            </p:extLst>
          </p:nvPr>
        </p:nvGraphicFramePr>
        <p:xfrm>
          <a:off x="755576" y="961316"/>
          <a:ext cx="8280920" cy="3626658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224136"/>
                <a:gridCol w="1039179"/>
                <a:gridCol w="905037"/>
                <a:gridCol w="3600400"/>
              </a:tblGrid>
              <a:tr h="16583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вхождении 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14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Конаковский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ctr"/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01.10.2019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07.10.2019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09.10.2019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нарушение сроков завершения работ по р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еконструкции сетей теплоснабжения с.Городня;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01.10.2019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05.10.2019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нарушение сроков завершения работ по р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еконструкции сетей теплоснабжения 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с.Селихово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;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9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25.09.2019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устранение тех.нарушений во внутридомовых системах отопления 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пгт.Новозавидовский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;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812360" y="681251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20"/>
          <p:cNvSpPr txBox="1">
            <a:spLocks/>
          </p:cNvSpPr>
          <p:nvPr/>
        </p:nvSpPr>
        <p:spPr>
          <a:xfrm>
            <a:off x="880885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2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13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57019"/>
              </p:ext>
            </p:extLst>
          </p:nvPr>
        </p:nvGraphicFramePr>
        <p:xfrm>
          <a:off x="755576" y="915566"/>
          <a:ext cx="8280920" cy="3816424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224136"/>
                <a:gridCol w="1039179"/>
                <a:gridCol w="1049053"/>
                <a:gridCol w="3456384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вхождении 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Нелидовский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городской округ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25.09.2019</a:t>
                      </a:r>
                    </a:p>
                  </a:txBody>
                  <a:tcPr marL="36000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08.10.2019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08.10.2019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нарушение сроков завершения работ по к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апитальному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ремонту тепловых сетей </a:t>
                      </a:r>
                      <a:b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 ул. Урицкого в г. Нелидово;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1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Спировский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24.09.2019</a:t>
                      </a:r>
                    </a:p>
                  </a:txBody>
                  <a:tcPr marL="36000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04.10.2019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нарушение сроков завершения работ по к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апитальному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ремонту  внутридомовых систем отопления 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МКД </a:t>
                      </a:r>
                    </a:p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Фонд капитального ремонта);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812868" y="609243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20"/>
          <p:cNvSpPr txBox="1">
            <a:spLocks/>
          </p:cNvSpPr>
          <p:nvPr/>
        </p:nvSpPr>
        <p:spPr>
          <a:xfrm>
            <a:off x="880885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8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14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62383"/>
              </p:ext>
            </p:extLst>
          </p:nvPr>
        </p:nvGraphicFramePr>
        <p:xfrm>
          <a:off x="755576" y="989210"/>
          <a:ext cx="8280920" cy="3626658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224136"/>
                <a:gridCol w="1039179"/>
                <a:gridCol w="905037"/>
                <a:gridCol w="3600400"/>
              </a:tblGrid>
              <a:tr h="16583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вхождении 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14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Тверь Московский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ctr"/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23.09.2019 (соц.сфера)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жил.фонд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02.10.2019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нарушение сроков завершения работ по капитальному ремонту тепловых сетей в микрорайоне Южный (17 участков)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;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 23.09 устранено </a:t>
                      </a:r>
                      <a:r>
                        <a:rPr lang="ru-RU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57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повреждений на тепловых сетях, 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необходимо устранить  дополнительно – 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22; 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9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устранение тех.нарушений во внутридомовых системах отопления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;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812360" y="681251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20"/>
          <p:cNvSpPr txBox="1">
            <a:spLocks/>
          </p:cNvSpPr>
          <p:nvPr/>
        </p:nvSpPr>
        <p:spPr>
          <a:xfrm>
            <a:off x="899592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2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15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62546"/>
              </p:ext>
            </p:extLst>
          </p:nvPr>
        </p:nvGraphicFramePr>
        <p:xfrm>
          <a:off x="755576" y="987574"/>
          <a:ext cx="8280920" cy="3744416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224136"/>
                <a:gridCol w="1039179"/>
                <a:gridCol w="905037"/>
                <a:gridCol w="3600400"/>
              </a:tblGrid>
              <a:tr h="16583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вхождении 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05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Тверь Заволжский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ctr"/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23.09.2019 (соц.сфера)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жил.фонд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01.10.2019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 23.09 устранено </a:t>
                      </a:r>
                      <a:r>
                        <a:rPr lang="ru-RU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52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повреждения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на тепловых сетях, 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необходимо устранить  дополнительно – 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43; 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устранение тех.нарушений во внутридомовых системах отопления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;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812868" y="681251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20"/>
          <p:cNvSpPr txBox="1">
            <a:spLocks/>
          </p:cNvSpPr>
          <p:nvPr/>
        </p:nvSpPr>
        <p:spPr>
          <a:xfrm>
            <a:off x="880885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2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16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4334"/>
              </p:ext>
            </p:extLst>
          </p:nvPr>
        </p:nvGraphicFramePr>
        <p:xfrm>
          <a:off x="755576" y="987574"/>
          <a:ext cx="8280920" cy="3744416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224136"/>
                <a:gridCol w="1039179"/>
                <a:gridCol w="905037"/>
                <a:gridCol w="3600400"/>
              </a:tblGrid>
              <a:tr h="16583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вхождении 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05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Тверь Центральный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ctr"/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23.09.2019 (соц.сфера)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жил.фонд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02.10.2019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 23.09 устранено </a:t>
                      </a:r>
                      <a:r>
                        <a:rPr lang="ru-RU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43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повреждения на тепловых сетях, 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необходимо устранить  дополнительно – 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26; 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устранение тех.нарушений во внутридомовых системах отопления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;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812868" y="681251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20"/>
          <p:cNvSpPr txBox="1">
            <a:spLocks/>
          </p:cNvSpPr>
          <p:nvPr/>
        </p:nvSpPr>
        <p:spPr>
          <a:xfrm>
            <a:off x="917397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2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17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72639"/>
              </p:ext>
            </p:extLst>
          </p:nvPr>
        </p:nvGraphicFramePr>
        <p:xfrm>
          <a:off x="755576" y="987574"/>
          <a:ext cx="8280920" cy="3744416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224136"/>
                <a:gridCol w="1039179"/>
                <a:gridCol w="905037"/>
                <a:gridCol w="3600400"/>
              </a:tblGrid>
              <a:tr h="16583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вхождении 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05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Тверь Пролетарский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</a:t>
                      </a:r>
                      <a:endParaRPr lang="ru-RU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ctr"/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23.09.2019 (соц.сфера)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жил.фонд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01.10.2019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–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 23.09 устранено </a:t>
                      </a:r>
                      <a:r>
                        <a:rPr lang="ru-RU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21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повреждения на тепловых сетях, 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необходимо устранить  дополнительно – 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19; 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устранение тех.нарушений во внутридомовых системах отопления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;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812868" y="681251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20"/>
          <p:cNvSpPr txBox="1">
            <a:spLocks/>
          </p:cNvSpPr>
          <p:nvPr/>
        </p:nvSpPr>
        <p:spPr>
          <a:xfrm>
            <a:off x="880885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2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18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123478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ГОТОВНОСТЬ К ОЗП УЧРЕЖДЕНИЙ, ПОДВЕДОМСТВЕННЫХ МИНИСТЕРСТВУ СОЦИАЛЬНОЙ ЗАЩИТЫ НАСЕЛЕНИЯ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1390"/>
              </p:ext>
            </p:extLst>
          </p:nvPr>
        </p:nvGraphicFramePr>
        <p:xfrm>
          <a:off x="827584" y="992854"/>
          <a:ext cx="7776864" cy="3874294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1368152"/>
                <a:gridCol w="864096"/>
                <a:gridCol w="936104"/>
                <a:gridCol w="1008112"/>
                <a:gridCol w="936104"/>
              </a:tblGrid>
              <a:tr h="152733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39" marR="63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Коли-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чество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учреж-дений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Проведение ремонтов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(ТР – текущий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КР – </a:t>
                      </a:r>
                      <a:r>
                        <a:rPr lang="ru-RU" sz="1400" b="1" baseline="0" dirty="0" err="1" smtClean="0">
                          <a:effectLst/>
                          <a:latin typeface="Times New Roman"/>
                          <a:ea typeface="Times New Roman"/>
                        </a:rPr>
                        <a:t>капиталь-ный</a:t>
                      </a: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),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Получе-ние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паспорта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готов-ности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 ,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Сформи-рован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запас топлива  на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котель-ных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, 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Наличие резервного источника электро-снабжения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котельных,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Подача отопления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учреж-дения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до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01.10.19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9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Всего учреждений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том числе: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ТР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21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КР 4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78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78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имеющие собственный источник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ТР 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КР 1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34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подключенные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централизованным системам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ТР 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КР 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44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44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4" descr="https://www.clipartmax.com/png/middle/196-1962129_family-insurance-computer-icons-family-insurance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99" b="96377" l="2069" r="97931">
                        <a14:foregroundMark x1="77241" y1="32609" x2="77241" y2="32609"/>
                        <a14:foregroundMark x1="71034" y1="44203" x2="71034" y2="44203"/>
                        <a14:foregroundMark x1="49655" y1="60145" x2="49655" y2="60145"/>
                        <a14:foregroundMark x1="49655" y1="68841" x2="49655" y2="68841"/>
                        <a14:foregroundMark x1="33103" y1="58696" x2="33103" y2="58696"/>
                        <a14:foregroundMark x1="30345" y1="40580" x2="30345" y2="40580"/>
                        <a14:foregroundMark x1="22069" y1="28986" x2="22069" y2="2898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9583"/>
            <a:ext cx="1435957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74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19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18488"/>
              </p:ext>
            </p:extLst>
          </p:nvPr>
        </p:nvGraphicFramePr>
        <p:xfrm>
          <a:off x="827584" y="915566"/>
          <a:ext cx="7776864" cy="3639598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1368152"/>
                <a:gridCol w="864096"/>
                <a:gridCol w="936104"/>
                <a:gridCol w="1008112"/>
                <a:gridCol w="936104"/>
              </a:tblGrid>
              <a:tr h="1527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39" marR="63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Коли-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чество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учреж-дений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Проведение ремонтов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(ТР – текущий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КР – </a:t>
                      </a:r>
                      <a:r>
                        <a:rPr lang="ru-RU" sz="1400" b="1" baseline="0" dirty="0" err="1" smtClean="0">
                          <a:effectLst/>
                          <a:latin typeface="Times New Roman"/>
                          <a:ea typeface="Times New Roman"/>
                        </a:rPr>
                        <a:t>капиталь-ный</a:t>
                      </a: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),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Получе-ние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паспорта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готов-ности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 ,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Сформи-рован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запас топлива  на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котель-ных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, 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Наличие резервного источника электро-снабжения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котельных,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Подача отопления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учреж-дения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до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01.10.19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9111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Всего учреждений</a:t>
                      </a:r>
                    </a:p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том числе: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ТР 94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КР 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62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22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94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имеющие собственный источник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22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ТР 22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22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22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подключенные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централизованным системам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ТР 72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КР 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59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72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9" b="100000" l="0" r="100000">
                        <a14:foregroundMark x1="49038" y1="13475" x2="49038" y2="13475"/>
                        <a14:foregroundMark x1="35577" y1="82979" x2="35577" y2="82979"/>
                        <a14:foregroundMark x1="42308" y1="95745" x2="42308" y2="95745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37" b="9699"/>
          <a:stretch/>
        </p:blipFill>
        <p:spPr>
          <a:xfrm>
            <a:off x="1115616" y="1059582"/>
            <a:ext cx="1470578" cy="12241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5576" y="4587974"/>
            <a:ext cx="82809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Санаторий «Митино» - повреждение на тепловых сетях 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устранено 27.09.2019 силами МУП «Водоканал» г. Торжок 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20"/>
          <p:cNvSpPr txBox="1">
            <a:spLocks/>
          </p:cNvSpPr>
          <p:nvPr/>
        </p:nvSpPr>
        <p:spPr>
          <a:xfrm>
            <a:off x="880885" y="123478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ГОТОВНОСТЬ К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ОЗП УЧРЕЖДЕНИЙ, ПОДВЕДОМСТВЕННЫХ МИНИСТЕРСТВУ ЗДРАВООХРАНЕНИЯ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3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2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ИТОГИ ПОДГОТОВКИ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МУНИЦИПАЛЬНЫХ ОБРАЗОВАНИЙ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 ОТОПИТЕЛЬНОМУ СЕЗОНУ 2019/2020 ГОДОВ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54931"/>
              </p:ext>
            </p:extLst>
          </p:nvPr>
        </p:nvGraphicFramePr>
        <p:xfrm>
          <a:off x="755576" y="911462"/>
          <a:ext cx="8136902" cy="3964544"/>
        </p:xfrm>
        <a:graphic>
          <a:graphicData uri="http://schemas.openxmlformats.org/drawingml/2006/table">
            <a:tbl>
              <a:tblPr/>
              <a:tblGrid>
                <a:gridCol w="288032"/>
                <a:gridCol w="1296144"/>
                <a:gridCol w="792088"/>
                <a:gridCol w="1080120"/>
                <a:gridCol w="936104"/>
                <a:gridCol w="936104"/>
                <a:gridCol w="936104"/>
                <a:gridCol w="936104"/>
                <a:gridCol w="936102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Паспорт готов-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ности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2018/19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подачи документов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для оценки готовности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акта готовности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неиспол-ненных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предписа-ний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-надзора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эксплуат-ацию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ОПО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договоров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поставки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газа и </a:t>
                      </a:r>
                      <a:r>
                        <a:rPr lang="ru-RU" sz="13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эл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энергии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Технолог. нарушения в начале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Тверь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07.10.2019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Вышний Волочек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Кимры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04.10.2019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Ржев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04.10.2019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Торжок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17.10.2019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 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Андреапольский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20.09.2019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Бежецкий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09.10.2019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Бельский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27.09.2019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Бологовский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Весьегонский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80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20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22357"/>
              </p:ext>
            </p:extLst>
          </p:nvPr>
        </p:nvGraphicFramePr>
        <p:xfrm>
          <a:off x="827584" y="884882"/>
          <a:ext cx="7776864" cy="3874294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1368152"/>
                <a:gridCol w="864096"/>
                <a:gridCol w="936104"/>
                <a:gridCol w="1008112"/>
                <a:gridCol w="936104"/>
              </a:tblGrid>
              <a:tr h="1527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39" marR="63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Коли-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чество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учреж-дений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Проведение ремонтов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(ТР – текущий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КР – </a:t>
                      </a:r>
                      <a:r>
                        <a:rPr lang="ru-RU" sz="1400" b="1" baseline="0" dirty="0" err="1" smtClean="0">
                          <a:effectLst/>
                          <a:latin typeface="Times New Roman"/>
                          <a:ea typeface="Times New Roman"/>
                        </a:rPr>
                        <a:t>капиталь-ный</a:t>
                      </a: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),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Получе-ние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паспорта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готов-ности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 ,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Сформи-рован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запас топлива  на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котель-ных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, 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Наличие резервного источника электро-снабжения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котельных,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Подача отопления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учреж-дения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до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01.10.19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9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Всего учреждений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том числе: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65 ТР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28 КР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5*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75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имеющие собственный источник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10 ТР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5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КР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5*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подключенные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централизованным системам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55 ТР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23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КР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55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65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473199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Во всех учреждениях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интернатного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http://belorus.lv/wp-content/uploads/2019/02/Graduation-cap-768x600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51" y1="56911" x2="32051" y2="5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030"/>
          <a:stretch/>
        </p:blipFill>
        <p:spPr bwMode="auto">
          <a:xfrm>
            <a:off x="1075593" y="1059582"/>
            <a:ext cx="1474791" cy="101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20"/>
          <p:cNvSpPr txBox="1">
            <a:spLocks/>
          </p:cNvSpPr>
          <p:nvPr/>
        </p:nvSpPr>
        <p:spPr>
          <a:xfrm>
            <a:off x="880885" y="123478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ГОТОВНОСТЬ К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ОЗП УЧРЕЖДЕНИЙ, ПОДВЕДОМСТВЕННЫХ МИНИСТЕРСТВУ ОБРАЗОВАНИЯ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91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21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123478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ГОТОВНОСТЬ К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ОЗП УЧРЕЖДЕНИЙ, ПОДВЕДОМСТВЕННЫХ КОМИТЕТУ ПО ДЕЛАМ КУЛЬТУРЫ</a:t>
            </a: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52156"/>
              </p:ext>
            </p:extLst>
          </p:nvPr>
        </p:nvGraphicFramePr>
        <p:xfrm>
          <a:off x="827584" y="920846"/>
          <a:ext cx="7776864" cy="3874294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1368152"/>
                <a:gridCol w="864096"/>
                <a:gridCol w="936104"/>
                <a:gridCol w="1008112"/>
                <a:gridCol w="936104"/>
              </a:tblGrid>
              <a:tr h="1527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39" marR="63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Коли-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чество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учреж-дений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Проведение ремонтов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(ТР – текущий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КР – </a:t>
                      </a:r>
                      <a:r>
                        <a:rPr lang="ru-RU" sz="1400" b="1" baseline="0" dirty="0" err="1" smtClean="0">
                          <a:effectLst/>
                          <a:latin typeface="Times New Roman"/>
                          <a:ea typeface="Times New Roman"/>
                        </a:rPr>
                        <a:t>капиталь-ный</a:t>
                      </a: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),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Получе-ние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паспорта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готов-ности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 ,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Сформи-рован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запас топлива  на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котель-ных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, 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Наличие резервного источника электро-снабжения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котельных,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Подача отопления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учреж-дения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до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01.10.19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9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Всего учреждений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том числе: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ТО</a:t>
                      </a:r>
                      <a:endParaRPr lang="ru-RU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15*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имеющие собственный источник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ТО</a:t>
                      </a:r>
                      <a:endParaRPr lang="ru-RU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подключенные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централизованным системам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ТО</a:t>
                      </a:r>
                      <a:endParaRPr lang="ru-RU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2448" y1="15385" x2="52448" y2="15385"/>
                        <a14:foregroundMark x1="69231" y1="32867" x2="69231" y2="32867"/>
                        <a14:foregroundMark x1="71329" y1="44755" x2="71329" y2="44755"/>
                        <a14:foregroundMark x1="51748" y1="64336" x2="51748" y2="64336"/>
                        <a14:foregroundMark x1="21678" y1="65035" x2="21678" y2="65035"/>
                        <a14:foregroundMark x1="32867" y1="88112" x2="32867" y2="88112"/>
                        <a14:foregroundMark x1="36364" y1="97203" x2="36364" y2="97203"/>
                        <a14:foregroundMark x1="79720" y1="72028" x2="79720" y2="720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7840"/>
            <a:ext cx="1296144" cy="1083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5576" y="4794706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Три учреждения г. Твери с 02.10.2019;   Одно учреждение в г. Кимры с 04.10.2019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8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22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123478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ГОТОВНОСТЬ К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ОЗП УЧРЕЖДЕНИЙ, ПОДВЕДОМСТВЕННЫХ КОМИТЕТУ ПО ФИЗИЧЕСКОЙ КУЛЬТУРЕ И СПОРТУ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71897"/>
              </p:ext>
            </p:extLst>
          </p:nvPr>
        </p:nvGraphicFramePr>
        <p:xfrm>
          <a:off x="827584" y="992854"/>
          <a:ext cx="7776864" cy="3874294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720080"/>
                <a:gridCol w="1368152"/>
                <a:gridCol w="864096"/>
                <a:gridCol w="936104"/>
                <a:gridCol w="1008112"/>
                <a:gridCol w="936104"/>
              </a:tblGrid>
              <a:tr h="1527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39" marR="63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Коли-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чество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учреж-дений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Проведение ремонтов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(ТР – текущий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КР – </a:t>
                      </a:r>
                      <a:r>
                        <a:rPr lang="ru-RU" sz="1400" b="1" baseline="0" dirty="0" err="1" smtClean="0">
                          <a:effectLst/>
                          <a:latin typeface="Times New Roman"/>
                          <a:ea typeface="Times New Roman"/>
                        </a:rPr>
                        <a:t>капиталь-ный</a:t>
                      </a:r>
                      <a:r>
                        <a:rPr lang="ru-RU" sz="1400" b="1" baseline="0" dirty="0" smtClean="0">
                          <a:effectLst/>
                          <a:latin typeface="Times New Roman"/>
                          <a:ea typeface="Times New Roman"/>
                        </a:rPr>
                        <a:t>),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Получе-ние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паспорта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готов-ности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 ,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Сформи-рован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запас топлива  на </a:t>
                      </a:r>
                      <a:r>
                        <a:rPr lang="ru-RU" sz="1400" b="1" dirty="0" err="1" smtClean="0">
                          <a:effectLst/>
                          <a:latin typeface="Times New Roman"/>
                          <a:ea typeface="Times New Roman"/>
                        </a:rPr>
                        <a:t>котель-ных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, ед.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Наличие резервного источника электро-снабжения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котельных, 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Подача отопления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учреж-дения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до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01.10.19</a:t>
                      </a: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ед.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9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Всего учреждений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в том числе: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15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ТР 10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8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1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1</a:t>
                      </a:r>
                      <a:endParaRPr lang="ru-RU" sz="160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15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имеющие собственный источник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7</a:t>
                      </a:r>
                      <a:endParaRPr lang="ru-RU" sz="160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ТР 6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4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7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1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7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подключенные </a:t>
                      </a: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ru-RU" sz="1400" b="1" dirty="0" smtClean="0">
                          <a:effectLst/>
                          <a:latin typeface="Times New Roman"/>
                          <a:ea typeface="Times New Roman"/>
                        </a:rPr>
                        <a:t>к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централизованным системам теплоснабжения</a:t>
                      </a:r>
                    </a:p>
                  </a:txBody>
                  <a:tcPr marL="63639" marR="636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8</a:t>
                      </a:r>
                      <a:endParaRPr lang="ru-RU" sz="160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ТР 4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4</a:t>
                      </a:r>
                      <a:endParaRPr lang="ru-RU" sz="160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 </a:t>
                      </a: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 </a:t>
                      </a: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spc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ahoma"/>
                          <a:cs typeface="Times New Roman"/>
                        </a:rPr>
                        <a:t>8</a:t>
                      </a:r>
                      <a:endParaRPr lang="ru-RU" sz="1600" dirty="0">
                        <a:effectLst/>
                        <a:latin typeface="Tahoma"/>
                        <a:ea typeface="Tahoma"/>
                      </a:endParaRPr>
                    </a:p>
                  </a:txBody>
                  <a:tcPr marL="6350" marR="63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5" b="100000" l="481" r="100000">
                        <a14:foregroundMark x1="9135" y1="45161" x2="9135" y2="45161"/>
                        <a14:foregroundMark x1="95192" y1="49032" x2="95192" y2="49032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22" b="15026"/>
          <a:stretch/>
        </p:blipFill>
        <p:spPr>
          <a:xfrm>
            <a:off x="1043608" y="1347614"/>
            <a:ext cx="1571769" cy="8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9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1143001" y="2238375"/>
            <a:ext cx="5426241" cy="2439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энергетики и жилищно-коммунального хозяйства Тверской области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 : г. Тверь, пл. Михаила Тверского, д. 5</a:t>
            </a:r>
          </a:p>
          <a:p>
            <a:pPr mar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34-31-18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min_gkh@tverreg.ru</a:t>
            </a:r>
            <a:endParaRPr lang="ru-RU" sz="19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Министр энергетики и жилищно-коммунального хозяйства Тверской области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А.И. Цветков</a:t>
            </a:r>
            <a:endParaRPr lang="ru-RU" sz="1900" b="1" dirty="0" smtClean="0">
              <a:solidFill>
                <a:prstClr val="black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3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51469"/>
              </p:ext>
            </p:extLst>
          </p:nvPr>
        </p:nvGraphicFramePr>
        <p:xfrm>
          <a:off x="755576" y="1018492"/>
          <a:ext cx="8136902" cy="3857514"/>
        </p:xfrm>
        <a:graphic>
          <a:graphicData uri="http://schemas.openxmlformats.org/drawingml/2006/table">
            <a:tbl>
              <a:tblPr/>
              <a:tblGrid>
                <a:gridCol w="288032"/>
                <a:gridCol w="1512168"/>
                <a:gridCol w="648072"/>
                <a:gridCol w="1008112"/>
                <a:gridCol w="936104"/>
                <a:gridCol w="1008112"/>
                <a:gridCol w="1008112"/>
                <a:gridCol w="864096"/>
                <a:gridCol w="864094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Паспорт готов-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ности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2018/19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подачи документов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для оценки готовности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акта готовности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неиспол-ненных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предписа-ний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-надзора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эксплуат-ацию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ОПО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договоров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поставки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газа и </a:t>
                      </a:r>
                      <a:r>
                        <a:rPr lang="ru-RU" sz="13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эл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энергии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Технолог. нарушения в начале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Вышневолоцкий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Жарковский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Западнодвинский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03.10.2019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Зубцовский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09.10.2019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ЗАТО Озерный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04.10.2019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ЗАТО Солнечный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08.10.2019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Калининский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Да/Нет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Бурашевское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Калининский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24.09.2019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Никулинское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Калининский</a:t>
                      </a:r>
                      <a:r>
                        <a:rPr lang="ru-RU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р-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19.09.2019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stomShape 5"/>
          <p:cNvSpPr/>
          <p:nvPr/>
        </p:nvSpPr>
        <p:spPr>
          <a:xfrm>
            <a:off x="7488324" y="708974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ИТОГИ ПОДГОТОВКИ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МУНИЦИПАЛЬНЫХ ОБРАЗОВАНИЙ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 ОТОПИТЕЛЬНОМУ СЕЗОНУ 2019/2020 ГОДОВ</a:t>
            </a:r>
          </a:p>
        </p:txBody>
      </p:sp>
    </p:spTree>
    <p:extLst>
      <p:ext uri="{BB962C8B-B14F-4D97-AF65-F5344CB8AC3E}">
        <p14:creationId xmlns:p14="http://schemas.microsoft.com/office/powerpoint/2010/main" val="2671742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4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49880"/>
              </p:ext>
            </p:extLst>
          </p:nvPr>
        </p:nvGraphicFramePr>
        <p:xfrm>
          <a:off x="755576" y="922303"/>
          <a:ext cx="8136902" cy="4097719"/>
        </p:xfrm>
        <a:graphic>
          <a:graphicData uri="http://schemas.openxmlformats.org/drawingml/2006/table">
            <a:tbl>
              <a:tblPr/>
              <a:tblGrid>
                <a:gridCol w="288032"/>
                <a:gridCol w="1512168"/>
                <a:gridCol w="648072"/>
                <a:gridCol w="1008112"/>
                <a:gridCol w="936104"/>
                <a:gridCol w="1008112"/>
                <a:gridCol w="1008112"/>
                <a:gridCol w="864096"/>
                <a:gridCol w="864094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Паспорт готов-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ности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2018/19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подачи документов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для оценки готовности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акта готовности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неиспол-ненных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предписа-ний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-надзора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эксплуат-ацию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ОПО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договоров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поставки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газа и </a:t>
                      </a:r>
                      <a:r>
                        <a:rPr lang="ru-RU" sz="13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эл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энергии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Технолог. нарушения в начале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Черногубовское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Калининского</a:t>
                      </a:r>
                      <a:r>
                        <a:rPr lang="ru-RU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р-на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Калязинский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Кашинский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г/о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Кесовогорский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Кимрский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24.09.2019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Конаковский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19.09.2019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Да/Нет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Конаково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03.10.2019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поселок Редкино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30.09.2019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Завидовское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Конаковского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р-на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19.09.2019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29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Дмитровогорское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с/п 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Конаковского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р-на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07.10.2019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5"/>
          <p:cNvSpPr/>
          <p:nvPr/>
        </p:nvSpPr>
        <p:spPr>
          <a:xfrm>
            <a:off x="7488324" y="634271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ИТОГИ ПОДГОТОВКИ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МУНИЦИПАЛЬНЫХ ОБРАЗОВАНИЙ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 ОТОПИТЕЛЬНОМУ СЕЗОНУ 2019/2020 ГОДОВ</a:t>
            </a:r>
          </a:p>
        </p:txBody>
      </p:sp>
    </p:spTree>
    <p:extLst>
      <p:ext uri="{BB962C8B-B14F-4D97-AF65-F5344CB8AC3E}">
        <p14:creationId xmlns:p14="http://schemas.microsoft.com/office/powerpoint/2010/main" val="1737240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5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26022"/>
              </p:ext>
            </p:extLst>
          </p:nvPr>
        </p:nvGraphicFramePr>
        <p:xfrm>
          <a:off x="755576" y="916497"/>
          <a:ext cx="8136902" cy="3959509"/>
        </p:xfrm>
        <a:graphic>
          <a:graphicData uri="http://schemas.openxmlformats.org/drawingml/2006/table">
            <a:tbl>
              <a:tblPr/>
              <a:tblGrid>
                <a:gridCol w="288032"/>
                <a:gridCol w="1512168"/>
                <a:gridCol w="648072"/>
                <a:gridCol w="1008112"/>
                <a:gridCol w="936104"/>
                <a:gridCol w="1008112"/>
                <a:gridCol w="1008112"/>
                <a:gridCol w="864096"/>
                <a:gridCol w="864094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Паспорт готов-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ности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2018/19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подачи документов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для оценки готовности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акта готовности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неиспол-ненных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предписа-ний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-надзора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эксплуат-ацию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ОПО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договоров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поставки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газа и </a:t>
                      </a:r>
                      <a:r>
                        <a:rPr lang="ru-RU" sz="13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эл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энергии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Технолог. нарушения в начале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пгт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. </a:t>
                      </a:r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Изоплит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Конаковского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р-на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23.09.2019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пгт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. Козлово Конаковского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р-на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12.09.2019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п. 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Новозавидовский Конаковского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р-на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09.10.2019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Первомайское с/п Конаковского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р-на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пгт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. Радченко Конаковского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р-на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Юрьево-</a:t>
                      </a:r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Девичьевское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Конаковского р-на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24.09.2019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Краснохолмский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488324" y="628465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ИТОГИ ПОДГОТОВКИ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МУНИЦИПАЛЬНЫХ ОБРАЗОВАНИЙ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 ОТОПИТЕЛЬНОМУ СЕЗОНУ 2019/2020 ГОДОВ</a:t>
            </a:r>
          </a:p>
        </p:txBody>
      </p:sp>
    </p:spTree>
    <p:extLst>
      <p:ext uri="{BB962C8B-B14F-4D97-AF65-F5344CB8AC3E}">
        <p14:creationId xmlns:p14="http://schemas.microsoft.com/office/powerpoint/2010/main" val="2364712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6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56059"/>
              </p:ext>
            </p:extLst>
          </p:nvPr>
        </p:nvGraphicFramePr>
        <p:xfrm>
          <a:off x="755576" y="961788"/>
          <a:ext cx="8136902" cy="3698194"/>
        </p:xfrm>
        <a:graphic>
          <a:graphicData uri="http://schemas.openxmlformats.org/drawingml/2006/table">
            <a:tbl>
              <a:tblPr/>
              <a:tblGrid>
                <a:gridCol w="288032"/>
                <a:gridCol w="1512168"/>
                <a:gridCol w="648072"/>
                <a:gridCol w="1008112"/>
                <a:gridCol w="936104"/>
                <a:gridCol w="1008112"/>
                <a:gridCol w="1008112"/>
                <a:gridCol w="864096"/>
                <a:gridCol w="864094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Паспорт готов-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ности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2018/19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подачи документов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для оценки готовности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акта готовности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неиспол-ненных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предписа-ний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-надзора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эксплуат-ацию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ОПО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договоров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поставки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газа и </a:t>
                      </a:r>
                      <a:r>
                        <a:rPr lang="ru-RU" sz="13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эл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энергии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Технолог. нарушения в начале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37</a:t>
                      </a:r>
                      <a:endParaRPr lang="ru-R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Кувшиновский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04.10.2019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Лесной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09.10.2019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Лихославльский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27.09.2019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40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Максатихинский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18.09.2019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41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Молоковский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42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Нелидовский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г/о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04.10.2019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43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Оленинский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12.09.2019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44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Осташковский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г/о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45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Пеновский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46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Рамешковский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 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stomShape 5"/>
          <p:cNvSpPr/>
          <p:nvPr/>
        </p:nvSpPr>
        <p:spPr>
          <a:xfrm>
            <a:off x="7488324" y="673756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ИТОГИ ПОДГОТОВКИ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МУНИЦИПАЛЬНЫХ ОБРАЗОВАНИЙ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 ОТОПИТЕЛЬНОМУ СЕЗОНУ 2019/2020 ГОДОВ</a:t>
            </a:r>
          </a:p>
        </p:txBody>
      </p:sp>
    </p:spTree>
    <p:extLst>
      <p:ext uri="{BB962C8B-B14F-4D97-AF65-F5344CB8AC3E}">
        <p14:creationId xmlns:p14="http://schemas.microsoft.com/office/powerpoint/2010/main" val="289703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7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89367"/>
              </p:ext>
            </p:extLst>
          </p:nvPr>
        </p:nvGraphicFramePr>
        <p:xfrm>
          <a:off x="755576" y="961788"/>
          <a:ext cx="8136902" cy="3698194"/>
        </p:xfrm>
        <a:graphic>
          <a:graphicData uri="http://schemas.openxmlformats.org/drawingml/2006/table">
            <a:tbl>
              <a:tblPr/>
              <a:tblGrid>
                <a:gridCol w="288032"/>
                <a:gridCol w="1512168"/>
                <a:gridCol w="648072"/>
                <a:gridCol w="1008112"/>
                <a:gridCol w="936104"/>
                <a:gridCol w="1008112"/>
                <a:gridCol w="1008112"/>
                <a:gridCol w="864096"/>
                <a:gridCol w="864094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Паспорт готов-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ности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2018/19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подачи документов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для оценки готовности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акта готовности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 ОЗП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2019/20 гг.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неиспол-ненных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предписа-ний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-надзора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эксплуат-ацию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ОПО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договоров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поставки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газа и </a:t>
                      </a:r>
                      <a:r>
                        <a:rPr lang="ru-RU" sz="13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эл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энергии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Технолог. нарушения в начале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47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Ржевский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48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Сандовский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49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Селижаровский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Спировский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30.09.2019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</a:rPr>
                        <a:t>11.10.2019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+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51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Сонковский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08.10.2019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52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Старицкий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02.10.2019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53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Торжокский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16.10.2019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54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Торопецкий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24.09.2019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55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Удомельский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г/о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17.10.2019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56</a:t>
                      </a: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Фировский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17.10.2019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5"/>
          <p:cNvSpPr/>
          <p:nvPr/>
        </p:nvSpPr>
        <p:spPr>
          <a:xfrm>
            <a:off x="7488324" y="673756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ИТОГИ ПОДГОТОВКИ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МУНИЦИПАЛЬНЫХ ОБРАЗОВАНИЙ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 ОТОПИТЕЛЬНОМУ СЕЗОНУ 2019/2020 ГОДОВ</a:t>
            </a:r>
          </a:p>
        </p:txBody>
      </p:sp>
    </p:spTree>
    <p:extLst>
      <p:ext uri="{BB962C8B-B14F-4D97-AF65-F5344CB8AC3E}">
        <p14:creationId xmlns:p14="http://schemas.microsoft.com/office/powerpoint/2010/main" val="176351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8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0775"/>
              </p:ext>
            </p:extLst>
          </p:nvPr>
        </p:nvGraphicFramePr>
        <p:xfrm>
          <a:off x="755576" y="920729"/>
          <a:ext cx="8208912" cy="3934295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224136"/>
                <a:gridCol w="1039179"/>
                <a:gridCol w="1077786"/>
                <a:gridCol w="3355643"/>
              </a:tblGrid>
              <a:tr h="13629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вхождении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5796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город  Кимры</a:t>
                      </a: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23.09.2019</a:t>
                      </a:r>
                      <a:b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соц.сфера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b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  <a:b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жил.фонд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36000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24.09.2019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04.10.2019</a:t>
                      </a: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с 27.09 по 29.09.2019 устранение дефекта запорной арматуры  и  ремонт участка магистральных  сетей от котельной №7;</a:t>
                      </a:r>
                    </a:p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с 16.10 по 17.10.2019 ремонт 3-х дефектных участков тепловых сетей от котельной №7;</a:t>
                      </a:r>
                    </a:p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устранение 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тех.нарушений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во внутридомовых системах отопления;</a:t>
                      </a: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96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город Ржев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20.09.2019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соц.сфера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23.09.2019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жил.фонд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23.09.2019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07.10.2019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устранение тех.нарушений во внутридомовых системах отопления;</a:t>
                      </a: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18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9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23327"/>
              </p:ext>
            </p:extLst>
          </p:nvPr>
        </p:nvGraphicFramePr>
        <p:xfrm>
          <a:off x="755576" y="915566"/>
          <a:ext cx="8208912" cy="3648597"/>
        </p:xfrm>
        <a:graphic>
          <a:graphicData uri="http://schemas.openxmlformats.org/drawingml/2006/table">
            <a:tbl>
              <a:tblPr/>
              <a:tblGrid>
                <a:gridCol w="288032"/>
                <a:gridCol w="1224136"/>
                <a:gridCol w="1008112"/>
                <a:gridCol w="1080120"/>
                <a:gridCol w="1080120"/>
                <a:gridCol w="3528392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МО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начала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ОЗП, согласно постановления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завершения работ по подключению соц. объектов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завершения работ по подключению МКД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Технологические нарушения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 вхождении </a:t>
                      </a:r>
                      <a:b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ОЗП 2019/20 годов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город Торжок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23.09.2019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493" marT="54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26.09.2019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–котельные №4,9,13,22,23 МУП «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Горэнерго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»  были отключены  ОП 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ТверьАтомэнергосбыт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на летний период в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связи с задолженностью,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включены в работу с 26.09.2019;</a:t>
                      </a:r>
                    </a:p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–котельные №2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и №3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ОАО «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Пожтехника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»- были отключены  ООО «Газпром 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Межрегионгаз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–Тверь» на летний период в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связи с задолженностью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включены в работу с 30.09.2019;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– устранение тех.нарушений во внутридомовых системах отопления;</a:t>
                      </a:r>
                    </a:p>
                  </a:txBody>
                  <a:tcPr marL="36000" marR="5493" marT="5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5"/>
          <p:cNvSpPr/>
          <p:nvPr/>
        </p:nvSpPr>
        <p:spPr>
          <a:xfrm>
            <a:off x="7740860" y="609243"/>
            <a:ext cx="165567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20"/>
          <p:cNvSpPr txBox="1">
            <a:spLocks/>
          </p:cNvSpPr>
          <p:nvPr/>
        </p:nvSpPr>
        <p:spPr>
          <a:xfrm>
            <a:off x="880885" y="0"/>
            <a:ext cx="8263115" cy="55770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ТЕХНОЛОГИЧЕСКИЕ НАРУШЕНИЯ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 ВХОЖДЕНИИ В ОТОПИТЕЛЬНЫЙ ПЕРИОД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4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34853</TotalTime>
  <Words>2281</Words>
  <Application>Microsoft Office PowerPoint</Application>
  <PresentationFormat>Экран (16:9)</PresentationFormat>
  <Paragraphs>998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Calibri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dom</dc:creator>
  <cp:lastModifiedBy>PC-11</cp:lastModifiedBy>
  <cp:revision>4157</cp:revision>
  <cp:lastPrinted>2019-11-04T12:49:15Z</cp:lastPrinted>
  <dcterms:modified xsi:type="dcterms:W3CDTF">2019-11-04T12:50:47Z</dcterms:modified>
</cp:coreProperties>
</file>