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96" r:id="rId3"/>
    <p:sldId id="403" r:id="rId4"/>
    <p:sldId id="407" r:id="rId5"/>
    <p:sldId id="408" r:id="rId6"/>
    <p:sldId id="406" r:id="rId7"/>
    <p:sldId id="415" r:id="rId8"/>
    <p:sldId id="418" r:id="rId9"/>
    <p:sldId id="419" r:id="rId10"/>
    <p:sldId id="417" r:id="rId11"/>
    <p:sldId id="410" r:id="rId12"/>
    <p:sldId id="412" r:id="rId13"/>
    <p:sldId id="411" r:id="rId14"/>
    <p:sldId id="414" r:id="rId15"/>
    <p:sldId id="413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276" r:id="rId46"/>
  </p:sldIdLst>
  <p:sldSz cx="12192000" cy="6858000"/>
  <p:notesSz cx="6669088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AEE996"/>
    <a:srgbClr val="D2DEEF"/>
    <a:srgbClr val="8FAADC"/>
    <a:srgbClr val="A9D18E"/>
    <a:srgbClr val="97D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9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dirty="0"/>
              <a:t>Фактическое исполнение программы в 2019 году </a:t>
            </a:r>
            <a:r>
              <a:rPr lang="ru-RU" dirty="0" smtClean="0"/>
              <a:t>по состоянию на 31.10.2019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0326790966548045"/>
          <c:y val="0.33289160631016929"/>
          <c:w val="0.61461398361968489"/>
          <c:h val="0.537283697941898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СВОД!$C$47</c:f>
              <c:strCache>
                <c:ptCount val="1"/>
                <c:pt idx="0">
                  <c:v>план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СВОД!$B$48:$B$51</c:f>
              <c:strCache>
                <c:ptCount val="4"/>
                <c:pt idx="0">
                  <c:v>Кассовое исполнение, млн руб.</c:v>
                </c:pt>
                <c:pt idx="3">
                  <c:v>Протяженность, км</c:v>
                </c:pt>
              </c:strCache>
            </c:strRef>
          </c:cat>
          <c:val>
            <c:numRef>
              <c:f>СВОД!$C$48:$C$51</c:f>
              <c:numCache>
                <c:formatCode>General</c:formatCode>
                <c:ptCount val="4"/>
                <c:pt idx="0" formatCode="_-* #,##0_р_._-;\-* #,##0_р_._-;_-* &quot;-&quot;_р_._-;_-@_-">
                  <c:v>130.6</c:v>
                </c:pt>
                <c:pt idx="3" formatCode="_-* #,##0_р_._-;\-* #,##0_р_._-;_-* &quot;-&quot;_р_._-;_-@_-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ACD-4D65-8D22-072D6308C9AD}"/>
            </c:ext>
          </c:extLst>
        </c:ser>
        <c:ser>
          <c:idx val="1"/>
          <c:order val="1"/>
          <c:tx>
            <c:strRef>
              <c:f>СВОД!$D$47</c:f>
              <c:strCache>
                <c:ptCount val="1"/>
                <c:pt idx="0">
                  <c:v>факт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26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СВОД!$B$48:$B$51</c:f>
              <c:strCache>
                <c:ptCount val="4"/>
                <c:pt idx="0">
                  <c:v>Кассовое исполнение, млн руб.</c:v>
                </c:pt>
                <c:pt idx="3">
                  <c:v>Протяженность, км</c:v>
                </c:pt>
              </c:strCache>
            </c:strRef>
          </c:cat>
          <c:val>
            <c:numRef>
              <c:f>СВОД!$D$48:$D$51</c:f>
              <c:numCache>
                <c:formatCode>General</c:formatCode>
                <c:ptCount val="4"/>
                <c:pt idx="0" formatCode="_-* #,##0_р_._-;\-* #,##0_р_._-;_-* &quot;-&quot;_р_._-;_-@_-">
                  <c:v>20.9</c:v>
                </c:pt>
                <c:pt idx="3" formatCode="_-* #,##0_р_._-;\-* #,##0_р_._-;_-* &quot;-&quot;_р_._-;_-@_-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ACD-4D65-8D22-072D6308C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0983088"/>
        <c:axId val="290981520"/>
      </c:barChart>
      <c:catAx>
        <c:axId val="290983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90981520"/>
        <c:crosses val="autoZero"/>
        <c:auto val="1"/>
        <c:lblAlgn val="ctr"/>
        <c:lblOffset val="100"/>
        <c:noMultiLvlLbl val="0"/>
      </c:catAx>
      <c:valAx>
        <c:axId val="29098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р_._-;\-* #,##0_р_._-;_-* &quot;-&quot;_р_.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9098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7689980691645646E-2"/>
          <c:y val="0.89366138072330481"/>
          <c:w val="0.23108001365232705"/>
          <c:h val="0.10603323157122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dirty="0"/>
              <a:t>Фактическое исполнение программы в 2019 году </a:t>
            </a:r>
            <a:r>
              <a:rPr lang="ru-RU" dirty="0" smtClean="0"/>
              <a:t>по состоянию на 31.10.2019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0326790966548045"/>
          <c:y val="0.33289160631016929"/>
          <c:w val="0.61461398361968489"/>
          <c:h val="0.537283697941898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СВОД!$C$47</c:f>
              <c:strCache>
                <c:ptCount val="1"/>
                <c:pt idx="0">
                  <c:v>план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СВОД!$B$48:$B$51</c:f>
              <c:strCache>
                <c:ptCount val="4"/>
                <c:pt idx="0">
                  <c:v>Кассовое исполнение, млн руб.</c:v>
                </c:pt>
                <c:pt idx="3">
                  <c:v>Протяженность, км</c:v>
                </c:pt>
              </c:strCache>
            </c:strRef>
          </c:cat>
          <c:val>
            <c:numRef>
              <c:f>СВОД!$C$48:$C$51</c:f>
              <c:numCache>
                <c:formatCode>General</c:formatCode>
                <c:ptCount val="4"/>
                <c:pt idx="0" formatCode="_-* #,##0_р_._-;\-* #,##0_р_._-;_-* &quot;-&quot;_р_._-;_-@_-">
                  <c:v>83.1</c:v>
                </c:pt>
                <c:pt idx="3" formatCode="_-* #,##0_р_._-;\-* #,##0_р_._-;_-* &quot;-&quot;_р_._-;_-@_-">
                  <c:v>38.4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ACD-4D65-8D22-072D6308C9AD}"/>
            </c:ext>
          </c:extLst>
        </c:ser>
        <c:ser>
          <c:idx val="1"/>
          <c:order val="1"/>
          <c:tx>
            <c:strRef>
              <c:f>СВОД!$D$47</c:f>
              <c:strCache>
                <c:ptCount val="1"/>
                <c:pt idx="0">
                  <c:v>факт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2.5083615342956223E-3"/>
                  <c:y val="-1.84736301294143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СВОД!$B$48:$B$51</c:f>
              <c:strCache>
                <c:ptCount val="4"/>
                <c:pt idx="0">
                  <c:v>Кассовое исполнение, млн руб.</c:v>
                </c:pt>
                <c:pt idx="3">
                  <c:v>Протяженность, км</c:v>
                </c:pt>
              </c:strCache>
            </c:strRef>
          </c:cat>
          <c:val>
            <c:numRef>
              <c:f>СВОД!$D$48:$D$51</c:f>
              <c:numCache>
                <c:formatCode>General</c:formatCode>
                <c:ptCount val="4"/>
                <c:pt idx="0" formatCode="_-* #,##0_р_._-;\-* #,##0_р_._-;_-* &quot;-&quot;_р_._-;_-@_-">
                  <c:v>58.1</c:v>
                </c:pt>
                <c:pt idx="3" formatCode="_-* #,##0_р_._-;\-* #,##0_р_._-;_-* &quot;-&quot;_р_._-;_-@_-">
                  <c:v>35.5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ACD-4D65-8D22-072D6308C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1221216"/>
        <c:axId val="292561896"/>
      </c:barChart>
      <c:catAx>
        <c:axId val="291221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92561896"/>
        <c:crosses val="autoZero"/>
        <c:auto val="1"/>
        <c:lblAlgn val="ctr"/>
        <c:lblOffset val="100"/>
        <c:noMultiLvlLbl val="0"/>
      </c:catAx>
      <c:valAx>
        <c:axId val="292561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р_._-;\-* #,##0_р_._-;_-* &quot;-&quot;_р_.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9122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181579698941314E-2"/>
          <c:y val="0.89366142112545432"/>
          <c:w val="0.23108001365232705"/>
          <c:h val="0.10603323157122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dirty="0"/>
              <a:t>Фактическое исполнение программы в 2019 году </a:t>
            </a:r>
            <a:r>
              <a:rPr lang="ru-RU" dirty="0" smtClean="0"/>
              <a:t>по состоянию на 31.10.2019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0326790966548045"/>
          <c:y val="0.33289160631016929"/>
          <c:w val="0.61461398361968489"/>
          <c:h val="0.537283697941898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СВОД!$C$47</c:f>
              <c:strCache>
                <c:ptCount val="1"/>
                <c:pt idx="0">
                  <c:v>план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СВОД!$B$48:$B$51</c:f>
              <c:strCache>
                <c:ptCount val="4"/>
                <c:pt idx="0">
                  <c:v>Кассовое исполнение, млн руб.</c:v>
                </c:pt>
                <c:pt idx="3">
                  <c:v>Протяженность, км</c:v>
                </c:pt>
              </c:strCache>
            </c:strRef>
          </c:cat>
          <c:val>
            <c:numRef>
              <c:f>СВОД!$C$48:$C$51</c:f>
              <c:numCache>
                <c:formatCode>General</c:formatCode>
                <c:ptCount val="4"/>
                <c:pt idx="0" formatCode="_-* #,##0_р_._-;\-* #,##0_р_._-;_-* &quot;-&quot;_р_._-;_-@_-">
                  <c:v>40.6</c:v>
                </c:pt>
                <c:pt idx="3" formatCode="_-* #,##0_р_._-;\-* #,##0_р_._-;_-* &quot;-&quot;_р_._-;_-@_-">
                  <c:v>16.899999999999999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ACD-4D65-8D22-072D6308C9AD}"/>
            </c:ext>
          </c:extLst>
        </c:ser>
        <c:ser>
          <c:idx val="1"/>
          <c:order val="1"/>
          <c:tx>
            <c:strRef>
              <c:f>СВОД!$D$47</c:f>
              <c:strCache>
                <c:ptCount val="1"/>
                <c:pt idx="0">
                  <c:v>факт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2.5083615342956223E-3"/>
                  <c:y val="-1.84736301294143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17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СВОД!$B$48:$B$51</c:f>
              <c:strCache>
                <c:ptCount val="4"/>
                <c:pt idx="0">
                  <c:v>Кассовое исполнение, млн руб.</c:v>
                </c:pt>
                <c:pt idx="3">
                  <c:v>Протяженность, км</c:v>
                </c:pt>
              </c:strCache>
            </c:strRef>
          </c:cat>
          <c:val>
            <c:numRef>
              <c:f>СВОД!$D$48:$D$51</c:f>
              <c:numCache>
                <c:formatCode>General</c:formatCode>
                <c:ptCount val="4"/>
                <c:pt idx="0" formatCode="_-* #,##0_р_._-;\-* #,##0_р_._-;_-* &quot;-&quot;_р_._-;_-@_-">
                  <c:v>38.5</c:v>
                </c:pt>
                <c:pt idx="3" formatCode="_-* #,##0_р_._-;\-* #,##0_р_._-;_-* &quot;-&quot;_р_._-;_-@_-">
                  <c:v>16.899999999999999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ACD-4D65-8D22-072D6308C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2563072"/>
        <c:axId val="292560720"/>
      </c:barChart>
      <c:catAx>
        <c:axId val="292563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92560720"/>
        <c:crosses val="autoZero"/>
        <c:auto val="1"/>
        <c:lblAlgn val="ctr"/>
        <c:lblOffset val="100"/>
        <c:noMultiLvlLbl val="0"/>
      </c:catAx>
      <c:valAx>
        <c:axId val="292560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р_._-;\-* #,##0_р_._-;_-* &quot;-&quot;_р_.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9256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181579698941314E-2"/>
          <c:y val="0.89366142112545432"/>
          <c:w val="0.23108001365232705"/>
          <c:h val="0.10603323157122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dirty="0"/>
              <a:t>Фактическое исполнение программы в 2019 году </a:t>
            </a:r>
            <a:r>
              <a:rPr lang="ru-RU" dirty="0" smtClean="0"/>
              <a:t>по состоянию на 01.10.2019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0326790966548045"/>
          <c:y val="0.33289160631016929"/>
          <c:w val="0.61461398361968489"/>
          <c:h val="0.537283697941898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СВОД!$C$47</c:f>
              <c:strCache>
                <c:ptCount val="1"/>
                <c:pt idx="0">
                  <c:v>план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СВОД!$B$48:$B$51</c:f>
              <c:strCache>
                <c:ptCount val="4"/>
                <c:pt idx="0">
                  <c:v>Кассовое исполнение, млн руб.</c:v>
                </c:pt>
                <c:pt idx="3">
                  <c:v>Протяженность, км</c:v>
                </c:pt>
              </c:strCache>
            </c:strRef>
          </c:cat>
          <c:val>
            <c:numRef>
              <c:f>СВОД!$C$48:$C$51</c:f>
              <c:numCache>
                <c:formatCode>General</c:formatCode>
                <c:ptCount val="4"/>
                <c:pt idx="0" formatCode="_-* #,##0_р_._-;\-* #,##0_р_._-;_-* &quot;-&quot;_р_._-;_-@_-">
                  <c:v>218.5</c:v>
                </c:pt>
                <c:pt idx="3" formatCode="_-* #,##0_р_._-;\-* #,##0_р_._-;_-* &quot;-&quot;_р_._-;_-@_-">
                  <c:v>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ACD-4D65-8D22-072D6308C9AD}"/>
            </c:ext>
          </c:extLst>
        </c:ser>
        <c:ser>
          <c:idx val="1"/>
          <c:order val="1"/>
          <c:tx>
            <c:strRef>
              <c:f>СВОД!$D$47</c:f>
              <c:strCache>
                <c:ptCount val="1"/>
                <c:pt idx="0">
                  <c:v>факт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2.5083615342956223E-3"/>
                  <c:y val="-1.84736301294143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СВОД!$B$48:$B$51</c:f>
              <c:strCache>
                <c:ptCount val="4"/>
                <c:pt idx="0">
                  <c:v>Кассовое исполнение, млн руб.</c:v>
                </c:pt>
                <c:pt idx="3">
                  <c:v>Протяженность, км</c:v>
                </c:pt>
              </c:strCache>
            </c:strRef>
          </c:cat>
          <c:val>
            <c:numRef>
              <c:f>СВОД!$D$48:$D$51</c:f>
              <c:numCache>
                <c:formatCode>General</c:formatCode>
                <c:ptCount val="4"/>
                <c:pt idx="0" formatCode="_-* #,##0_р_._-;\-* #,##0_р_._-;_-* &quot;-&quot;_р_._-;_-@_-">
                  <c:v>64.7</c:v>
                </c:pt>
                <c:pt idx="3" formatCode="_-* #,##0_р_._-;\-* #,##0_р_._-;_-* &quot;-&quot;_р_._-;_-@_-">
                  <c:v>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ACD-4D65-8D22-072D6308C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0983480"/>
        <c:axId val="297036520"/>
      </c:barChart>
      <c:catAx>
        <c:axId val="290983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97036520"/>
        <c:crosses val="autoZero"/>
        <c:auto val="1"/>
        <c:lblAlgn val="ctr"/>
        <c:lblOffset val="100"/>
        <c:noMultiLvlLbl val="0"/>
      </c:catAx>
      <c:valAx>
        <c:axId val="297036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р_._-;\-* #,##0_р_._-;_-* &quot;-&quot;_р_.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9098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181579698941314E-2"/>
          <c:y val="0.89366142112545432"/>
          <c:w val="0.23108001365232705"/>
          <c:h val="0.10603323157122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461A5-D0E2-4AAF-B2AF-B2B33DD4448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203A4C-C1E0-40B9-8F38-A50CE072C1E3}">
      <dgm:prSet phldrT="[Текст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2 220 км </a:t>
          </a:r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магистральных и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9 621 км межпоселковых и распределительных газопроводов 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D63AB8-E0F9-40B2-8FCB-6F61E9E13668}" type="parTrans" cxnId="{B94FAACB-E3A5-475B-AD52-95868E45C869}">
      <dgm:prSet/>
      <dgm:spPr/>
      <dgm:t>
        <a:bodyPr/>
        <a:lstStyle/>
        <a:p>
          <a:endParaRPr lang="ru-RU"/>
        </a:p>
      </dgm:t>
    </dgm:pt>
    <dgm:pt modelId="{CE7CCFE3-78E5-4AFF-979A-5C890FDF3F55}" type="sibTrans" cxnId="{B94FAACB-E3A5-475B-AD52-95868E45C869}">
      <dgm:prSet/>
      <dgm:spPr/>
      <dgm:t>
        <a:bodyPr/>
        <a:lstStyle/>
        <a:p>
          <a:endParaRPr lang="ru-RU"/>
        </a:p>
      </dgm:t>
    </dgm:pt>
    <dgm:pt modelId="{5A65DF2F-100E-45C8-AA73-53B96909E4CF}">
      <dgm:prSet phldrT="[Текст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58 </a:t>
          </a:r>
          <a:r>
            <a:rPr lang="ru-RU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автоматизированных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газораспределительных 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станций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0A9563-7F9A-4A06-8F46-8CFB2CA0F9EE}" type="parTrans" cxnId="{53E5B8C6-E861-4C96-B646-CD8CB199E096}">
      <dgm:prSet/>
      <dgm:spPr/>
      <dgm:t>
        <a:bodyPr/>
        <a:lstStyle/>
        <a:p>
          <a:endParaRPr lang="ru-RU"/>
        </a:p>
      </dgm:t>
    </dgm:pt>
    <dgm:pt modelId="{15CADD18-D242-4EBC-847D-E3C6AAE32D91}" type="sibTrans" cxnId="{53E5B8C6-E861-4C96-B646-CD8CB199E096}">
      <dgm:prSet/>
      <dgm:spPr/>
      <dgm:t>
        <a:bodyPr/>
        <a:lstStyle/>
        <a:p>
          <a:endParaRPr lang="ru-RU"/>
        </a:p>
      </dgm:t>
    </dgm:pt>
    <dgm:pt modelId="{BE81FF09-AB0E-481C-AFFC-D07DFA35E4A9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759 газорегуляторных пунктов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FFBBAB-075F-4F3A-8873-FB6A896C4F78}" type="parTrans" cxnId="{CBC733F4-97FD-497C-9FC0-A846F4243081}">
      <dgm:prSet/>
      <dgm:spPr/>
      <dgm:t>
        <a:bodyPr/>
        <a:lstStyle/>
        <a:p>
          <a:endParaRPr lang="ru-RU"/>
        </a:p>
      </dgm:t>
    </dgm:pt>
    <dgm:pt modelId="{7E4F1F62-6069-4267-AB42-09994A1CA767}" type="sibTrans" cxnId="{CBC733F4-97FD-497C-9FC0-A846F4243081}">
      <dgm:prSet/>
      <dgm:spPr/>
      <dgm:t>
        <a:bodyPr/>
        <a:lstStyle/>
        <a:p>
          <a:endParaRPr lang="ru-RU"/>
        </a:p>
      </dgm:t>
    </dgm:pt>
    <dgm:pt modelId="{D025BB01-2ABE-4CAF-A7B0-030C19F8C5E9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400  газовых котельных 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03326-EC99-4517-B4A9-E696F6C8CB06}" type="parTrans" cxnId="{490DDEBE-9A21-4A1C-A780-8D958EACBF9C}">
      <dgm:prSet/>
      <dgm:spPr/>
      <dgm:t>
        <a:bodyPr/>
        <a:lstStyle/>
        <a:p>
          <a:endParaRPr lang="ru-RU"/>
        </a:p>
      </dgm:t>
    </dgm:pt>
    <dgm:pt modelId="{E1FBFF65-9D9C-47F3-A9D7-0D9965DAAA68}" type="sibTrans" cxnId="{490DDEBE-9A21-4A1C-A780-8D958EACBF9C}">
      <dgm:prSet/>
      <dgm:spPr/>
      <dgm:t>
        <a:bodyPr/>
        <a:lstStyle/>
        <a:p>
          <a:endParaRPr lang="ru-RU"/>
        </a:p>
      </dgm:t>
    </dgm:pt>
    <dgm:pt modelId="{E3EC5787-CE7C-42D6-AA80-4241864B4529}" type="pres">
      <dgm:prSet presAssocID="{63B461A5-D0E2-4AAF-B2AF-B2B33DD4448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623813E8-2A17-4C03-8CAA-5CB4E7D3A911}" type="pres">
      <dgm:prSet presAssocID="{63B461A5-D0E2-4AAF-B2AF-B2B33DD4448A}" presName="pyramid" presStyleLbl="node1" presStyleIdx="0" presStyleCnt="1" custLinFactNeighborX="-15751" custLinFactNeighborY="-22398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A0CF49F9-59CC-42E4-A813-F72C1FE24780}" type="pres">
      <dgm:prSet presAssocID="{63B461A5-D0E2-4AAF-B2AF-B2B33DD4448A}" presName="theList" presStyleCnt="0"/>
      <dgm:spPr/>
    </dgm:pt>
    <dgm:pt modelId="{1B6EFD0B-A7E3-40C4-9FAD-C9AA1AE4F8EF}" type="pres">
      <dgm:prSet presAssocID="{3E203A4C-C1E0-40B9-8F38-A50CE072C1E3}" presName="aNode" presStyleLbl="fgAcc1" presStyleIdx="0" presStyleCnt="4" custScaleX="125068" custScaleY="3600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94BE24-D46B-4C1B-939C-4E84C2256FAA}" type="pres">
      <dgm:prSet presAssocID="{3E203A4C-C1E0-40B9-8F38-A50CE072C1E3}" presName="aSpace" presStyleCnt="0"/>
      <dgm:spPr/>
    </dgm:pt>
    <dgm:pt modelId="{DF033E8F-0D1B-4A94-A725-0293F9EB7B6D}" type="pres">
      <dgm:prSet presAssocID="{5A65DF2F-100E-45C8-AA73-53B96909E4CF}" presName="aNode" presStyleLbl="fgAcc1" presStyleIdx="1" presStyleCnt="4" custScaleX="121325" custScaleY="232126" custLinFactY="14480" custLinFactNeighborX="-888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7191F6-6693-4E5A-9761-C9A3F12E11B1}" type="pres">
      <dgm:prSet presAssocID="{5A65DF2F-100E-45C8-AA73-53B96909E4CF}" presName="aSpace" presStyleCnt="0"/>
      <dgm:spPr/>
    </dgm:pt>
    <dgm:pt modelId="{B8E0B874-64B1-466C-B462-05145ACD0329}" type="pres">
      <dgm:prSet presAssocID="{BE81FF09-AB0E-481C-AFFC-D07DFA35E4A9}" presName="aNode" presStyleLbl="fgAcc1" presStyleIdx="2" presStyleCnt="4" custScaleX="121651" custScaleY="179111" custLinFactY="24034" custLinFactNeighborX="-177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F6B422-2B17-4F0F-9488-39999088947F}" type="pres">
      <dgm:prSet presAssocID="{BE81FF09-AB0E-481C-AFFC-D07DFA35E4A9}" presName="aSpace" presStyleCnt="0"/>
      <dgm:spPr/>
    </dgm:pt>
    <dgm:pt modelId="{AE0EAF20-029B-44D2-996D-7EC4A4EDF579}" type="pres">
      <dgm:prSet presAssocID="{D025BB01-2ABE-4CAF-A7B0-030C19F8C5E9}" presName="aNode" presStyleLbl="fgAcc1" presStyleIdx="3" presStyleCnt="4" custScaleX="122242" custScaleY="145165" custLinFactY="38649" custLinFactNeighborX="-2071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7BA9C9-695D-4E8A-AE2E-079FB2718B40}" type="pres">
      <dgm:prSet presAssocID="{D025BB01-2ABE-4CAF-A7B0-030C19F8C5E9}" presName="aSpace" presStyleCnt="0"/>
      <dgm:spPr/>
    </dgm:pt>
  </dgm:ptLst>
  <dgm:cxnLst>
    <dgm:cxn modelId="{C2A03344-7290-416A-98FC-56EE2E25F818}" type="presOf" srcId="{D025BB01-2ABE-4CAF-A7B0-030C19F8C5E9}" destId="{AE0EAF20-029B-44D2-996D-7EC4A4EDF579}" srcOrd="0" destOrd="0" presId="urn:microsoft.com/office/officeart/2005/8/layout/pyramid2"/>
    <dgm:cxn modelId="{CBC733F4-97FD-497C-9FC0-A846F4243081}" srcId="{63B461A5-D0E2-4AAF-B2AF-B2B33DD4448A}" destId="{BE81FF09-AB0E-481C-AFFC-D07DFA35E4A9}" srcOrd="2" destOrd="0" parTransId="{E1FFBBAB-075F-4F3A-8873-FB6A896C4F78}" sibTransId="{7E4F1F62-6069-4267-AB42-09994A1CA767}"/>
    <dgm:cxn modelId="{2D10E57A-F05F-4B34-8F66-9120AEDB5652}" type="presOf" srcId="{3E203A4C-C1E0-40B9-8F38-A50CE072C1E3}" destId="{1B6EFD0B-A7E3-40C4-9FAD-C9AA1AE4F8EF}" srcOrd="0" destOrd="0" presId="urn:microsoft.com/office/officeart/2005/8/layout/pyramid2"/>
    <dgm:cxn modelId="{2C3488DD-5620-46ED-B0E0-344492737163}" type="presOf" srcId="{BE81FF09-AB0E-481C-AFFC-D07DFA35E4A9}" destId="{B8E0B874-64B1-466C-B462-05145ACD0329}" srcOrd="0" destOrd="0" presId="urn:microsoft.com/office/officeart/2005/8/layout/pyramid2"/>
    <dgm:cxn modelId="{490DDEBE-9A21-4A1C-A780-8D958EACBF9C}" srcId="{63B461A5-D0E2-4AAF-B2AF-B2B33DD4448A}" destId="{D025BB01-2ABE-4CAF-A7B0-030C19F8C5E9}" srcOrd="3" destOrd="0" parTransId="{92903326-EC99-4517-B4A9-E696F6C8CB06}" sibTransId="{E1FBFF65-9D9C-47F3-A9D7-0D9965DAAA68}"/>
    <dgm:cxn modelId="{B94FAACB-E3A5-475B-AD52-95868E45C869}" srcId="{63B461A5-D0E2-4AAF-B2AF-B2B33DD4448A}" destId="{3E203A4C-C1E0-40B9-8F38-A50CE072C1E3}" srcOrd="0" destOrd="0" parTransId="{DFD63AB8-E0F9-40B2-8FCB-6F61E9E13668}" sibTransId="{CE7CCFE3-78E5-4AFF-979A-5C890FDF3F55}"/>
    <dgm:cxn modelId="{6118ED9B-231F-459C-9574-C321180ACD43}" type="presOf" srcId="{5A65DF2F-100E-45C8-AA73-53B96909E4CF}" destId="{DF033E8F-0D1B-4A94-A725-0293F9EB7B6D}" srcOrd="0" destOrd="0" presId="urn:microsoft.com/office/officeart/2005/8/layout/pyramid2"/>
    <dgm:cxn modelId="{58E97E0F-5DAD-48E8-960C-215860767CEA}" type="presOf" srcId="{63B461A5-D0E2-4AAF-B2AF-B2B33DD4448A}" destId="{E3EC5787-CE7C-42D6-AA80-4241864B4529}" srcOrd="0" destOrd="0" presId="urn:microsoft.com/office/officeart/2005/8/layout/pyramid2"/>
    <dgm:cxn modelId="{53E5B8C6-E861-4C96-B646-CD8CB199E096}" srcId="{63B461A5-D0E2-4AAF-B2AF-B2B33DD4448A}" destId="{5A65DF2F-100E-45C8-AA73-53B96909E4CF}" srcOrd="1" destOrd="0" parTransId="{960A9563-7F9A-4A06-8F46-8CFB2CA0F9EE}" sibTransId="{15CADD18-D242-4EBC-847D-E3C6AAE32D91}"/>
    <dgm:cxn modelId="{8B3B8737-617C-4418-A0AC-B0DAE73F629E}" type="presParOf" srcId="{E3EC5787-CE7C-42D6-AA80-4241864B4529}" destId="{623813E8-2A17-4C03-8CAA-5CB4E7D3A911}" srcOrd="0" destOrd="0" presId="urn:microsoft.com/office/officeart/2005/8/layout/pyramid2"/>
    <dgm:cxn modelId="{9CB5B41E-566C-41F0-9BAD-A7B7CE733B83}" type="presParOf" srcId="{E3EC5787-CE7C-42D6-AA80-4241864B4529}" destId="{A0CF49F9-59CC-42E4-A813-F72C1FE24780}" srcOrd="1" destOrd="0" presId="urn:microsoft.com/office/officeart/2005/8/layout/pyramid2"/>
    <dgm:cxn modelId="{895E126A-CEC0-4972-A099-FC70B263DC2F}" type="presParOf" srcId="{A0CF49F9-59CC-42E4-A813-F72C1FE24780}" destId="{1B6EFD0B-A7E3-40C4-9FAD-C9AA1AE4F8EF}" srcOrd="0" destOrd="0" presId="urn:microsoft.com/office/officeart/2005/8/layout/pyramid2"/>
    <dgm:cxn modelId="{2E61EC68-C1D9-484C-9CD4-07F8FF99112A}" type="presParOf" srcId="{A0CF49F9-59CC-42E4-A813-F72C1FE24780}" destId="{EE94BE24-D46B-4C1B-939C-4E84C2256FAA}" srcOrd="1" destOrd="0" presId="urn:microsoft.com/office/officeart/2005/8/layout/pyramid2"/>
    <dgm:cxn modelId="{03F91948-7E10-480B-AAD0-8C747569D03C}" type="presParOf" srcId="{A0CF49F9-59CC-42E4-A813-F72C1FE24780}" destId="{DF033E8F-0D1B-4A94-A725-0293F9EB7B6D}" srcOrd="2" destOrd="0" presId="urn:microsoft.com/office/officeart/2005/8/layout/pyramid2"/>
    <dgm:cxn modelId="{ED547FAE-8377-45E8-B342-916D6BBBDE74}" type="presParOf" srcId="{A0CF49F9-59CC-42E4-A813-F72C1FE24780}" destId="{047191F6-6693-4E5A-9761-C9A3F12E11B1}" srcOrd="3" destOrd="0" presId="urn:microsoft.com/office/officeart/2005/8/layout/pyramid2"/>
    <dgm:cxn modelId="{C9DD9DC3-7E10-45EC-AB63-A7E6A5379F24}" type="presParOf" srcId="{A0CF49F9-59CC-42E4-A813-F72C1FE24780}" destId="{B8E0B874-64B1-466C-B462-05145ACD0329}" srcOrd="4" destOrd="0" presId="urn:microsoft.com/office/officeart/2005/8/layout/pyramid2"/>
    <dgm:cxn modelId="{FD588E9E-6ECF-43E8-832E-86D54BFA5457}" type="presParOf" srcId="{A0CF49F9-59CC-42E4-A813-F72C1FE24780}" destId="{00F6B422-2B17-4F0F-9488-39999088947F}" srcOrd="5" destOrd="0" presId="urn:microsoft.com/office/officeart/2005/8/layout/pyramid2"/>
    <dgm:cxn modelId="{290E0B3A-A63D-474D-8A6D-32A266A455F7}" type="presParOf" srcId="{A0CF49F9-59CC-42E4-A813-F72C1FE24780}" destId="{AE0EAF20-029B-44D2-996D-7EC4A4EDF579}" srcOrd="6" destOrd="0" presId="urn:microsoft.com/office/officeart/2005/8/layout/pyramid2"/>
    <dgm:cxn modelId="{3EB18887-FCB2-471C-9BCD-B534815AE8E2}" type="presParOf" srcId="{A0CF49F9-59CC-42E4-A813-F72C1FE24780}" destId="{B47BA9C9-695D-4E8A-AE2E-079FB2718B4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9C49F-E17E-41A9-ACDA-DBE72DE887C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B2F1B9-3336-49BB-88D5-F4EF371EA2D8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ПАО «Газпром» и Правительство Тверской области 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A1389F-90CE-4654-A01F-6B2A90C78E9D}" type="parTrans" cxnId="{E74E2234-FD11-49C0-9521-E519254A9753}">
      <dgm:prSet/>
      <dgm:spPr/>
      <dgm:t>
        <a:bodyPr/>
        <a:lstStyle/>
        <a:p>
          <a:endParaRPr lang="ru-RU"/>
        </a:p>
      </dgm:t>
    </dgm:pt>
    <dgm:pt modelId="{02DE199A-A8CD-40C1-BF1F-1A1608A14CF7}" type="sibTrans" cxnId="{E74E2234-FD11-49C0-9521-E519254A9753}">
      <dgm:prSet/>
      <dgm:spPr/>
      <dgm:t>
        <a:bodyPr/>
        <a:lstStyle/>
        <a:p>
          <a:endParaRPr lang="ru-RU"/>
        </a:p>
      </dgm:t>
    </dgm:pt>
    <dgm:pt modelId="{6088A77F-1291-4F68-9A2C-71E87AD7F239}">
      <dgm:prSet phldrT="[Текст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Соглашение о сотрудничестве от 18.01.2002,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Договор о газификации от 29.12.2004 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014229-739F-4638-B705-079AE07ADCE3}" type="parTrans" cxnId="{A537157C-FBD7-462A-B8D1-71AE2EABC2AE}">
      <dgm:prSet/>
      <dgm:spPr/>
      <dgm:t>
        <a:bodyPr/>
        <a:lstStyle/>
        <a:p>
          <a:endParaRPr lang="ru-RU"/>
        </a:p>
      </dgm:t>
    </dgm:pt>
    <dgm:pt modelId="{38967B4B-89D0-42C6-88D7-575CD00DECA9}" type="sibTrans" cxnId="{A537157C-FBD7-462A-B8D1-71AE2EABC2AE}">
      <dgm:prSet/>
      <dgm:spPr/>
      <dgm:t>
        <a:bodyPr/>
        <a:lstStyle/>
        <a:p>
          <a:endParaRPr lang="ru-RU"/>
        </a:p>
      </dgm:t>
    </dgm:pt>
    <dgm:pt modelId="{797FD2F7-CFA4-4FE0-8C7A-6038E374C3AA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ПАО «Газпром»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4099AD-544B-4EA4-8CAE-83BC186D8B3E}" type="parTrans" cxnId="{D711375A-E2D5-4C9F-8C1F-F383D2EE9960}">
      <dgm:prSet/>
      <dgm:spPr/>
      <dgm:t>
        <a:bodyPr/>
        <a:lstStyle/>
        <a:p>
          <a:endParaRPr lang="ru-RU"/>
        </a:p>
      </dgm:t>
    </dgm:pt>
    <dgm:pt modelId="{F1D8928F-1AAF-4910-94F7-69FB7224093C}" type="sibTrans" cxnId="{D711375A-E2D5-4C9F-8C1F-F383D2EE9960}">
      <dgm:prSet/>
      <dgm:spPr/>
      <dgm:t>
        <a:bodyPr/>
        <a:lstStyle/>
        <a:p>
          <a:endParaRPr lang="ru-RU"/>
        </a:p>
      </dgm:t>
    </dgm:pt>
    <dgm:pt modelId="{9FFF36EA-3EE7-4DB1-86BA-6CB51EDED6C8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Программа газификации регионов Российской Федерации 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AF8957-9E7E-4110-8F45-0D9C2477FB03}" type="parTrans" cxnId="{EC98B53F-2ABE-4EE4-BC56-3EC39C610291}">
      <dgm:prSet/>
      <dgm:spPr/>
      <dgm:t>
        <a:bodyPr/>
        <a:lstStyle/>
        <a:p>
          <a:endParaRPr lang="ru-RU"/>
        </a:p>
      </dgm:t>
    </dgm:pt>
    <dgm:pt modelId="{68F6B570-33F3-4599-ADC4-CC268E32E7FB}" type="sibTrans" cxnId="{EC98B53F-2ABE-4EE4-BC56-3EC39C610291}">
      <dgm:prSet/>
      <dgm:spPr/>
      <dgm:t>
        <a:bodyPr/>
        <a:lstStyle/>
        <a:p>
          <a:endParaRPr lang="ru-RU"/>
        </a:p>
      </dgm:t>
    </dgm:pt>
    <dgm:pt modelId="{C3F1D5B0-D043-443F-B656-3E8D464F7EB1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ООО «Газпром межрегионгаз»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02141-2256-4774-B141-89D276CFD197}" type="parTrans" cxnId="{BDB21905-4C30-4BD1-8AB9-DDDA7C1E4A2A}">
      <dgm:prSet/>
      <dgm:spPr/>
      <dgm:t>
        <a:bodyPr/>
        <a:lstStyle/>
        <a:p>
          <a:endParaRPr lang="ru-RU"/>
        </a:p>
      </dgm:t>
    </dgm:pt>
    <dgm:pt modelId="{A2E18ADF-1C0E-4CC8-B19B-C021D9F1D069}" type="sibTrans" cxnId="{BDB21905-4C30-4BD1-8AB9-DDDA7C1E4A2A}">
      <dgm:prSet/>
      <dgm:spPr/>
      <dgm:t>
        <a:bodyPr/>
        <a:lstStyle/>
        <a:p>
          <a:endParaRPr lang="ru-RU"/>
        </a:p>
      </dgm:t>
    </dgm:pt>
    <dgm:pt modelId="{B5B80CE8-4B6C-4755-9A19-CEF0C64FC368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Техническое задание на выполнение работ по актуализации Генеральной схемы газоснабжения и газификации Тверской области в 2019 году 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BF2D21-1BC4-4A82-8088-8AB4907F012E}" type="parTrans" cxnId="{E4C7A040-9CCA-43F4-AF15-4423CF772873}">
      <dgm:prSet/>
      <dgm:spPr/>
      <dgm:t>
        <a:bodyPr/>
        <a:lstStyle/>
        <a:p>
          <a:endParaRPr lang="ru-RU"/>
        </a:p>
      </dgm:t>
    </dgm:pt>
    <dgm:pt modelId="{3FD785EC-A6B4-48A5-81DC-DFC0DA3E602D}" type="sibTrans" cxnId="{E4C7A040-9CCA-43F4-AF15-4423CF772873}">
      <dgm:prSet/>
      <dgm:spPr/>
      <dgm:t>
        <a:bodyPr/>
        <a:lstStyle/>
        <a:p>
          <a:endParaRPr lang="ru-RU"/>
        </a:p>
      </dgm:t>
    </dgm:pt>
    <dgm:pt modelId="{C9923E9F-EECE-460E-881A-57102BB83424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АО «Газпром </a:t>
          </a:r>
          <a:r>
            <a:rPr lang="ru-RU" sz="2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промгаз</a:t>
          </a:r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»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3903DD-AAFB-483D-B5A1-7955AA6ED4F5}" type="parTrans" cxnId="{49A5A45C-AAF3-4BE2-9537-D5C121068C68}">
      <dgm:prSet/>
      <dgm:spPr/>
      <dgm:t>
        <a:bodyPr/>
        <a:lstStyle/>
        <a:p>
          <a:endParaRPr lang="ru-RU"/>
        </a:p>
      </dgm:t>
    </dgm:pt>
    <dgm:pt modelId="{46D37459-A304-4C99-8123-B3FB983BB9CD}" type="sibTrans" cxnId="{49A5A45C-AAF3-4BE2-9537-D5C121068C68}">
      <dgm:prSet/>
      <dgm:spPr/>
      <dgm:t>
        <a:bodyPr/>
        <a:lstStyle/>
        <a:p>
          <a:endParaRPr lang="ru-RU"/>
        </a:p>
      </dgm:t>
    </dgm:pt>
    <dgm:pt modelId="{C711459B-2C7C-4B3E-B8AD-026999832521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24.01.2019 направлено письмо в адрес Губернатора Тверской области И.М. </a:t>
          </a:r>
          <a:r>
            <a:rPr lang="ru-RU" sz="20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Рудени</a:t>
          </a:r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о начале выполнения работ по корректировке генеральной схемы</a:t>
          </a:r>
          <a:endParaRPr lang="ru-RU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223BA4-BE02-423F-A9C7-7A9144F488A6}" type="sibTrans" cxnId="{DAC6C96F-2B8A-49AF-8C2B-C359C815853E}">
      <dgm:prSet/>
      <dgm:spPr/>
      <dgm:t>
        <a:bodyPr/>
        <a:lstStyle/>
        <a:p>
          <a:endParaRPr lang="ru-RU"/>
        </a:p>
      </dgm:t>
    </dgm:pt>
    <dgm:pt modelId="{CB2F4EC6-928A-478D-9494-7BB2E8ABBE9F}" type="parTrans" cxnId="{DAC6C96F-2B8A-49AF-8C2B-C359C815853E}">
      <dgm:prSet/>
      <dgm:spPr/>
      <dgm:t>
        <a:bodyPr/>
        <a:lstStyle/>
        <a:p>
          <a:endParaRPr lang="ru-RU"/>
        </a:p>
      </dgm:t>
    </dgm:pt>
    <dgm:pt modelId="{00051794-D86D-4E50-BA84-B4CF4AE4A32E}" type="pres">
      <dgm:prSet presAssocID="{F369C49F-E17E-41A9-ACDA-DBE72DE887C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627170C-8A82-4CB8-B094-5A5C4507F37B}" type="pres">
      <dgm:prSet presAssocID="{DAB2F1B9-3336-49BB-88D5-F4EF371EA2D8}" presName="horFlow" presStyleCnt="0"/>
      <dgm:spPr/>
    </dgm:pt>
    <dgm:pt modelId="{90E64A55-EDA3-48DE-8253-17DF84431B8E}" type="pres">
      <dgm:prSet presAssocID="{DAB2F1B9-3336-49BB-88D5-F4EF371EA2D8}" presName="bigChev" presStyleLbl="node1" presStyleIdx="0" presStyleCnt="5" custScaleX="122354" custScaleY="71435" custLinFactNeighborX="-9324" custLinFactNeighborY="536"/>
      <dgm:spPr/>
      <dgm:t>
        <a:bodyPr/>
        <a:lstStyle/>
        <a:p>
          <a:endParaRPr lang="ru-RU"/>
        </a:p>
      </dgm:t>
    </dgm:pt>
    <dgm:pt modelId="{3580E7BC-289B-4072-80A9-C4BA1946B797}" type="pres">
      <dgm:prSet presAssocID="{F0014229-739F-4638-B705-079AE07ADCE3}" presName="parTrans" presStyleCnt="0"/>
      <dgm:spPr/>
    </dgm:pt>
    <dgm:pt modelId="{9EF17911-9DB6-43C2-AEDC-76ABB76C0E30}" type="pres">
      <dgm:prSet presAssocID="{6088A77F-1291-4F68-9A2C-71E87AD7F239}" presName="node" presStyleLbl="alignAccFollowNode1" presStyleIdx="0" presStyleCnt="3" custScaleX="298998" custScaleY="79209" custLinFactNeighborX="21386" custLinFactNeighborY="-4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A13207-9F5F-4472-AD99-94A441A1A77B}" type="pres">
      <dgm:prSet presAssocID="{DAB2F1B9-3336-49BB-88D5-F4EF371EA2D8}" presName="vSp" presStyleCnt="0"/>
      <dgm:spPr/>
    </dgm:pt>
    <dgm:pt modelId="{DF39E785-EFDE-415E-90D3-479A19065244}" type="pres">
      <dgm:prSet presAssocID="{797FD2F7-CFA4-4FE0-8C7A-6038E374C3AA}" presName="horFlow" presStyleCnt="0"/>
      <dgm:spPr/>
    </dgm:pt>
    <dgm:pt modelId="{150214D7-39BA-4221-A9B7-2AA49F2F71DD}" type="pres">
      <dgm:prSet presAssocID="{797FD2F7-CFA4-4FE0-8C7A-6038E374C3AA}" presName="bigChev" presStyleLbl="node1" presStyleIdx="1" presStyleCnt="5" custScaleX="121582" custScaleY="69726" custLinFactNeighborX="-14172" custLinFactNeighborY="-6021"/>
      <dgm:spPr/>
      <dgm:t>
        <a:bodyPr/>
        <a:lstStyle/>
        <a:p>
          <a:endParaRPr lang="ru-RU"/>
        </a:p>
      </dgm:t>
    </dgm:pt>
    <dgm:pt modelId="{BA7550E0-1064-4333-B9A5-5EF03CC57D84}" type="pres">
      <dgm:prSet presAssocID="{A6AF8957-9E7E-4110-8F45-0D9C2477FB03}" presName="parTrans" presStyleCnt="0"/>
      <dgm:spPr/>
    </dgm:pt>
    <dgm:pt modelId="{CDD4A19A-6F13-44B3-8D1B-316FD8B73A30}" type="pres">
      <dgm:prSet presAssocID="{9FFF36EA-3EE7-4DB1-86BA-6CB51EDED6C8}" presName="node" presStyleLbl="alignAccFollowNode1" presStyleIdx="1" presStyleCnt="3" custScaleX="293920" custScaleY="75220" custLinFactNeighborX="61450" custLinFactNeighborY="-72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376B30-944B-4A92-BA3E-DE1835E510AF}" type="pres">
      <dgm:prSet presAssocID="{797FD2F7-CFA4-4FE0-8C7A-6038E374C3AA}" presName="vSp" presStyleCnt="0"/>
      <dgm:spPr/>
    </dgm:pt>
    <dgm:pt modelId="{9CA29889-CEB6-429E-8F17-B1227429BD3B}" type="pres">
      <dgm:prSet presAssocID="{C3F1D5B0-D043-443F-B656-3E8D464F7EB1}" presName="horFlow" presStyleCnt="0"/>
      <dgm:spPr/>
    </dgm:pt>
    <dgm:pt modelId="{5552F4D7-F342-4353-8F35-296D77E95F00}" type="pres">
      <dgm:prSet presAssocID="{C3F1D5B0-D043-443F-B656-3E8D464F7EB1}" presName="bigChev" presStyleLbl="node1" presStyleIdx="2" presStyleCnt="5" custScaleX="116144" custScaleY="88237" custLinFactNeighborX="6430" custLinFactNeighborY="-15140"/>
      <dgm:spPr/>
      <dgm:t>
        <a:bodyPr/>
        <a:lstStyle/>
        <a:p>
          <a:endParaRPr lang="ru-RU"/>
        </a:p>
      </dgm:t>
    </dgm:pt>
    <dgm:pt modelId="{F5F184E5-8E26-441A-97E0-A2CDBBF39B8E}" type="pres">
      <dgm:prSet presAssocID="{9FBF2D21-1BC4-4A82-8088-8AB4907F012E}" presName="parTrans" presStyleCnt="0"/>
      <dgm:spPr/>
    </dgm:pt>
    <dgm:pt modelId="{C08D442D-203A-4143-AE08-7771B09D2958}" type="pres">
      <dgm:prSet presAssocID="{B5B80CE8-4B6C-4755-9A19-CEF0C64FC368}" presName="node" presStyleLbl="alignAccFollowNode1" presStyleIdx="2" presStyleCnt="3" custScaleX="307739" custScaleY="98932" custLinFactNeighborX="27488" custLinFactNeighborY="-172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70DE51-D9F5-4734-AC5F-42CEE88C8101}" type="pres">
      <dgm:prSet presAssocID="{C3F1D5B0-D043-443F-B656-3E8D464F7EB1}" presName="vSp" presStyleCnt="0"/>
      <dgm:spPr/>
    </dgm:pt>
    <dgm:pt modelId="{02BC8D06-6035-4A64-BFFA-3CA44DDF8E10}" type="pres">
      <dgm:prSet presAssocID="{C9923E9F-EECE-460E-881A-57102BB83424}" presName="horFlow" presStyleCnt="0"/>
      <dgm:spPr/>
    </dgm:pt>
    <dgm:pt modelId="{575BE58E-76C1-4D76-90D2-719743DA5C43}" type="pres">
      <dgm:prSet presAssocID="{C9923E9F-EECE-460E-881A-57102BB83424}" presName="bigChev" presStyleLbl="node1" presStyleIdx="3" presStyleCnt="5" custScaleX="111999" custScaleY="89374" custLinFactNeighborX="2841" custLinFactNeighborY="-18538"/>
      <dgm:spPr/>
      <dgm:t>
        <a:bodyPr/>
        <a:lstStyle/>
        <a:p>
          <a:endParaRPr lang="ru-RU"/>
        </a:p>
      </dgm:t>
    </dgm:pt>
    <dgm:pt modelId="{BD4F1952-E502-444E-9EBE-BEE869BF8F35}" type="pres">
      <dgm:prSet presAssocID="{C9923E9F-EECE-460E-881A-57102BB83424}" presName="vSp" presStyleCnt="0"/>
      <dgm:spPr/>
    </dgm:pt>
    <dgm:pt modelId="{20A3A832-C1AC-4095-8467-FC65DEB32787}" type="pres">
      <dgm:prSet presAssocID="{C711459B-2C7C-4B3E-B8AD-026999832521}" presName="horFlow" presStyleCnt="0"/>
      <dgm:spPr/>
    </dgm:pt>
    <dgm:pt modelId="{BFCB74B8-8EB6-4F88-9F1D-47633016A870}" type="pres">
      <dgm:prSet presAssocID="{C711459B-2C7C-4B3E-B8AD-026999832521}" presName="bigChev" presStyleLbl="node1" presStyleIdx="4" presStyleCnt="5" custScaleX="254220" custScaleY="89866" custLinFactX="8052" custLinFactY="-19855" custLinFactNeighborX="100000" custLinFactNeighborY="-100000"/>
      <dgm:spPr/>
      <dgm:t>
        <a:bodyPr/>
        <a:lstStyle/>
        <a:p>
          <a:endParaRPr lang="ru-RU"/>
        </a:p>
      </dgm:t>
    </dgm:pt>
  </dgm:ptLst>
  <dgm:cxnLst>
    <dgm:cxn modelId="{A6E7DC72-EA5D-480F-A849-D1940C4F572E}" type="presOf" srcId="{C3F1D5B0-D043-443F-B656-3E8D464F7EB1}" destId="{5552F4D7-F342-4353-8F35-296D77E95F00}" srcOrd="0" destOrd="0" presId="urn:microsoft.com/office/officeart/2005/8/layout/lProcess3"/>
    <dgm:cxn modelId="{DAC6C96F-2B8A-49AF-8C2B-C359C815853E}" srcId="{F369C49F-E17E-41A9-ACDA-DBE72DE887CD}" destId="{C711459B-2C7C-4B3E-B8AD-026999832521}" srcOrd="4" destOrd="0" parTransId="{CB2F4EC6-928A-478D-9494-7BB2E8ABBE9F}" sibTransId="{9A223BA4-BE02-423F-A9C7-7A9144F488A6}"/>
    <dgm:cxn modelId="{D711375A-E2D5-4C9F-8C1F-F383D2EE9960}" srcId="{F369C49F-E17E-41A9-ACDA-DBE72DE887CD}" destId="{797FD2F7-CFA4-4FE0-8C7A-6038E374C3AA}" srcOrd="1" destOrd="0" parTransId="{654099AD-544B-4EA4-8CAE-83BC186D8B3E}" sibTransId="{F1D8928F-1AAF-4910-94F7-69FB7224093C}"/>
    <dgm:cxn modelId="{E4C7A040-9CCA-43F4-AF15-4423CF772873}" srcId="{C3F1D5B0-D043-443F-B656-3E8D464F7EB1}" destId="{B5B80CE8-4B6C-4755-9A19-CEF0C64FC368}" srcOrd="0" destOrd="0" parTransId="{9FBF2D21-1BC4-4A82-8088-8AB4907F012E}" sibTransId="{3FD785EC-A6B4-48A5-81DC-DFC0DA3E602D}"/>
    <dgm:cxn modelId="{4B663860-A497-428A-97F7-37BB1733EF2E}" type="presOf" srcId="{C711459B-2C7C-4B3E-B8AD-026999832521}" destId="{BFCB74B8-8EB6-4F88-9F1D-47633016A870}" srcOrd="0" destOrd="0" presId="urn:microsoft.com/office/officeart/2005/8/layout/lProcess3"/>
    <dgm:cxn modelId="{9A99683F-A2B8-4945-912D-0BE6E6154C2E}" type="presOf" srcId="{F369C49F-E17E-41A9-ACDA-DBE72DE887CD}" destId="{00051794-D86D-4E50-BA84-B4CF4AE4A32E}" srcOrd="0" destOrd="0" presId="urn:microsoft.com/office/officeart/2005/8/layout/lProcess3"/>
    <dgm:cxn modelId="{181591C3-A74D-488E-924A-5DCFA29D306C}" type="presOf" srcId="{DAB2F1B9-3336-49BB-88D5-F4EF371EA2D8}" destId="{90E64A55-EDA3-48DE-8253-17DF84431B8E}" srcOrd="0" destOrd="0" presId="urn:microsoft.com/office/officeart/2005/8/layout/lProcess3"/>
    <dgm:cxn modelId="{EC98B53F-2ABE-4EE4-BC56-3EC39C610291}" srcId="{797FD2F7-CFA4-4FE0-8C7A-6038E374C3AA}" destId="{9FFF36EA-3EE7-4DB1-86BA-6CB51EDED6C8}" srcOrd="0" destOrd="0" parTransId="{A6AF8957-9E7E-4110-8F45-0D9C2477FB03}" sibTransId="{68F6B570-33F3-4599-ADC4-CC268E32E7FB}"/>
    <dgm:cxn modelId="{E91EBA40-6191-4404-879B-2F23FA9E5D32}" type="presOf" srcId="{B5B80CE8-4B6C-4755-9A19-CEF0C64FC368}" destId="{C08D442D-203A-4143-AE08-7771B09D2958}" srcOrd="0" destOrd="0" presId="urn:microsoft.com/office/officeart/2005/8/layout/lProcess3"/>
    <dgm:cxn modelId="{49A5A45C-AAF3-4BE2-9537-D5C121068C68}" srcId="{F369C49F-E17E-41A9-ACDA-DBE72DE887CD}" destId="{C9923E9F-EECE-460E-881A-57102BB83424}" srcOrd="3" destOrd="0" parTransId="{543903DD-AAFB-483D-B5A1-7955AA6ED4F5}" sibTransId="{46D37459-A304-4C99-8123-B3FB983BB9CD}"/>
    <dgm:cxn modelId="{A537157C-FBD7-462A-B8D1-71AE2EABC2AE}" srcId="{DAB2F1B9-3336-49BB-88D5-F4EF371EA2D8}" destId="{6088A77F-1291-4F68-9A2C-71E87AD7F239}" srcOrd="0" destOrd="0" parTransId="{F0014229-739F-4638-B705-079AE07ADCE3}" sibTransId="{38967B4B-89D0-42C6-88D7-575CD00DECA9}"/>
    <dgm:cxn modelId="{BDB21905-4C30-4BD1-8AB9-DDDA7C1E4A2A}" srcId="{F369C49F-E17E-41A9-ACDA-DBE72DE887CD}" destId="{C3F1D5B0-D043-443F-B656-3E8D464F7EB1}" srcOrd="2" destOrd="0" parTransId="{08E02141-2256-4774-B141-89D276CFD197}" sibTransId="{A2E18ADF-1C0E-4CC8-B19B-C021D9F1D069}"/>
    <dgm:cxn modelId="{CFF1EDC4-C060-4EBE-9939-2DCE5527CE95}" type="presOf" srcId="{6088A77F-1291-4F68-9A2C-71E87AD7F239}" destId="{9EF17911-9DB6-43C2-AEDC-76ABB76C0E30}" srcOrd="0" destOrd="0" presId="urn:microsoft.com/office/officeart/2005/8/layout/lProcess3"/>
    <dgm:cxn modelId="{2B202CF3-B494-43B7-AD31-AAE5C55BEE90}" type="presOf" srcId="{797FD2F7-CFA4-4FE0-8C7A-6038E374C3AA}" destId="{150214D7-39BA-4221-A9B7-2AA49F2F71DD}" srcOrd="0" destOrd="0" presId="urn:microsoft.com/office/officeart/2005/8/layout/lProcess3"/>
    <dgm:cxn modelId="{2B89F6B8-312C-4C75-B762-0A82218D2724}" type="presOf" srcId="{9FFF36EA-3EE7-4DB1-86BA-6CB51EDED6C8}" destId="{CDD4A19A-6F13-44B3-8D1B-316FD8B73A30}" srcOrd="0" destOrd="0" presId="urn:microsoft.com/office/officeart/2005/8/layout/lProcess3"/>
    <dgm:cxn modelId="{35EEBC58-4DE1-4013-A955-353823AE0952}" type="presOf" srcId="{C9923E9F-EECE-460E-881A-57102BB83424}" destId="{575BE58E-76C1-4D76-90D2-719743DA5C43}" srcOrd="0" destOrd="0" presId="urn:microsoft.com/office/officeart/2005/8/layout/lProcess3"/>
    <dgm:cxn modelId="{E74E2234-FD11-49C0-9521-E519254A9753}" srcId="{F369C49F-E17E-41A9-ACDA-DBE72DE887CD}" destId="{DAB2F1B9-3336-49BB-88D5-F4EF371EA2D8}" srcOrd="0" destOrd="0" parTransId="{F8A1389F-90CE-4654-A01F-6B2A90C78E9D}" sibTransId="{02DE199A-A8CD-40C1-BF1F-1A1608A14CF7}"/>
    <dgm:cxn modelId="{3DEE7F87-F484-47C4-81A8-59E7A7175FF3}" type="presParOf" srcId="{00051794-D86D-4E50-BA84-B4CF4AE4A32E}" destId="{F627170C-8A82-4CB8-B094-5A5C4507F37B}" srcOrd="0" destOrd="0" presId="urn:microsoft.com/office/officeart/2005/8/layout/lProcess3"/>
    <dgm:cxn modelId="{B7368B1C-61AE-4DA7-84BB-EDAA6E5E460B}" type="presParOf" srcId="{F627170C-8A82-4CB8-B094-5A5C4507F37B}" destId="{90E64A55-EDA3-48DE-8253-17DF84431B8E}" srcOrd="0" destOrd="0" presId="urn:microsoft.com/office/officeart/2005/8/layout/lProcess3"/>
    <dgm:cxn modelId="{F6A43B7B-FCC5-406B-8746-9968C2F81904}" type="presParOf" srcId="{F627170C-8A82-4CB8-B094-5A5C4507F37B}" destId="{3580E7BC-289B-4072-80A9-C4BA1946B797}" srcOrd="1" destOrd="0" presId="urn:microsoft.com/office/officeart/2005/8/layout/lProcess3"/>
    <dgm:cxn modelId="{6EDAC105-C116-4224-AC13-888403CC85D9}" type="presParOf" srcId="{F627170C-8A82-4CB8-B094-5A5C4507F37B}" destId="{9EF17911-9DB6-43C2-AEDC-76ABB76C0E30}" srcOrd="2" destOrd="0" presId="urn:microsoft.com/office/officeart/2005/8/layout/lProcess3"/>
    <dgm:cxn modelId="{6F89F68F-7D7C-4835-A8CA-EDFC5744D79C}" type="presParOf" srcId="{00051794-D86D-4E50-BA84-B4CF4AE4A32E}" destId="{3AA13207-9F5F-4472-AD99-94A441A1A77B}" srcOrd="1" destOrd="0" presId="urn:microsoft.com/office/officeart/2005/8/layout/lProcess3"/>
    <dgm:cxn modelId="{C35DD7ED-AF11-4E71-869E-034050D89B38}" type="presParOf" srcId="{00051794-D86D-4E50-BA84-B4CF4AE4A32E}" destId="{DF39E785-EFDE-415E-90D3-479A19065244}" srcOrd="2" destOrd="0" presId="urn:microsoft.com/office/officeart/2005/8/layout/lProcess3"/>
    <dgm:cxn modelId="{BE0BEB33-08D3-4E9E-9C45-BC5E0063953A}" type="presParOf" srcId="{DF39E785-EFDE-415E-90D3-479A19065244}" destId="{150214D7-39BA-4221-A9B7-2AA49F2F71DD}" srcOrd="0" destOrd="0" presId="urn:microsoft.com/office/officeart/2005/8/layout/lProcess3"/>
    <dgm:cxn modelId="{638B94F4-0478-49EE-8ABB-C59B071F0061}" type="presParOf" srcId="{DF39E785-EFDE-415E-90D3-479A19065244}" destId="{BA7550E0-1064-4333-B9A5-5EF03CC57D84}" srcOrd="1" destOrd="0" presId="urn:microsoft.com/office/officeart/2005/8/layout/lProcess3"/>
    <dgm:cxn modelId="{E44D079A-3FB3-4DF5-9060-F24D1E67CF09}" type="presParOf" srcId="{DF39E785-EFDE-415E-90D3-479A19065244}" destId="{CDD4A19A-6F13-44B3-8D1B-316FD8B73A30}" srcOrd="2" destOrd="0" presId="urn:microsoft.com/office/officeart/2005/8/layout/lProcess3"/>
    <dgm:cxn modelId="{DB2C1E55-87C0-45C6-B015-A4A9EDBDAFA2}" type="presParOf" srcId="{00051794-D86D-4E50-BA84-B4CF4AE4A32E}" destId="{F7376B30-944B-4A92-BA3E-DE1835E510AF}" srcOrd="3" destOrd="0" presId="urn:microsoft.com/office/officeart/2005/8/layout/lProcess3"/>
    <dgm:cxn modelId="{2177F149-6001-4A92-B9B1-EC0CE5FF7574}" type="presParOf" srcId="{00051794-D86D-4E50-BA84-B4CF4AE4A32E}" destId="{9CA29889-CEB6-429E-8F17-B1227429BD3B}" srcOrd="4" destOrd="0" presId="urn:microsoft.com/office/officeart/2005/8/layout/lProcess3"/>
    <dgm:cxn modelId="{DDEAD010-4415-431A-B99B-90256227313D}" type="presParOf" srcId="{9CA29889-CEB6-429E-8F17-B1227429BD3B}" destId="{5552F4D7-F342-4353-8F35-296D77E95F00}" srcOrd="0" destOrd="0" presId="urn:microsoft.com/office/officeart/2005/8/layout/lProcess3"/>
    <dgm:cxn modelId="{2AD3434A-EBB0-4437-AA88-7289AD5B9F7C}" type="presParOf" srcId="{9CA29889-CEB6-429E-8F17-B1227429BD3B}" destId="{F5F184E5-8E26-441A-97E0-A2CDBBF39B8E}" srcOrd="1" destOrd="0" presId="urn:microsoft.com/office/officeart/2005/8/layout/lProcess3"/>
    <dgm:cxn modelId="{AAE00939-7A1E-4442-B092-009E71FAA919}" type="presParOf" srcId="{9CA29889-CEB6-429E-8F17-B1227429BD3B}" destId="{C08D442D-203A-4143-AE08-7771B09D2958}" srcOrd="2" destOrd="0" presId="urn:microsoft.com/office/officeart/2005/8/layout/lProcess3"/>
    <dgm:cxn modelId="{263D1DC3-865A-41C2-B2B2-0BC57F518F48}" type="presParOf" srcId="{00051794-D86D-4E50-BA84-B4CF4AE4A32E}" destId="{8670DE51-D9F5-4734-AC5F-42CEE88C8101}" srcOrd="5" destOrd="0" presId="urn:microsoft.com/office/officeart/2005/8/layout/lProcess3"/>
    <dgm:cxn modelId="{B9CABA73-9BEA-46B5-9CD9-DE9224FC89C5}" type="presParOf" srcId="{00051794-D86D-4E50-BA84-B4CF4AE4A32E}" destId="{02BC8D06-6035-4A64-BFFA-3CA44DDF8E10}" srcOrd="6" destOrd="0" presId="urn:microsoft.com/office/officeart/2005/8/layout/lProcess3"/>
    <dgm:cxn modelId="{608C5A08-5D31-4977-A4CA-C544FE39158C}" type="presParOf" srcId="{02BC8D06-6035-4A64-BFFA-3CA44DDF8E10}" destId="{575BE58E-76C1-4D76-90D2-719743DA5C43}" srcOrd="0" destOrd="0" presId="urn:microsoft.com/office/officeart/2005/8/layout/lProcess3"/>
    <dgm:cxn modelId="{F99A4135-D1D3-4D6A-915C-A8BD21E85ACD}" type="presParOf" srcId="{00051794-D86D-4E50-BA84-B4CF4AE4A32E}" destId="{BD4F1952-E502-444E-9EBE-BEE869BF8F35}" srcOrd="7" destOrd="0" presId="urn:microsoft.com/office/officeart/2005/8/layout/lProcess3"/>
    <dgm:cxn modelId="{658071EE-256D-4F9A-94B8-2310097315E8}" type="presParOf" srcId="{00051794-D86D-4E50-BA84-B4CF4AE4A32E}" destId="{20A3A832-C1AC-4095-8467-FC65DEB32787}" srcOrd="8" destOrd="0" presId="urn:microsoft.com/office/officeart/2005/8/layout/lProcess3"/>
    <dgm:cxn modelId="{C7E59071-A22D-49CF-9B74-38F42158E381}" type="presParOf" srcId="{20A3A832-C1AC-4095-8467-FC65DEB32787}" destId="{BFCB74B8-8EB6-4F88-9F1D-47633016A87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0.44964</cdr:x>
      <cdr:y>0.69045</cdr:y>
    </cdr:from>
    <cdr:to>
      <cdr:x>0.55989</cdr:x>
      <cdr:y>0.81163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032751" y="1981642"/>
          <a:ext cx="498423" cy="3477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16%</a:t>
          </a:r>
          <a:endParaRPr lang="ru-RU" sz="1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0.5077</cdr:x>
      <cdr:y>0.34722</cdr:y>
    </cdr:from>
    <cdr:to>
      <cdr:x>0.61795</cdr:x>
      <cdr:y>0.44384</cdr:y>
    </cdr:to>
    <cdr:sp macro="" textlink="">
      <cdr:nvSpPr>
        <cdr:cNvPr id="5" name="Прямоугольник 4"/>
        <cdr:cNvSpPr/>
      </cdr:nvSpPr>
      <cdr:spPr>
        <a:xfrm xmlns:a="http://schemas.openxmlformats.org/drawingml/2006/main">
          <a:off x="2295219" y="996557"/>
          <a:ext cx="498423" cy="2773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79%</a:t>
          </a:r>
          <a:endParaRPr lang="ru-RU" sz="1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0.44964</cdr:x>
      <cdr:y>0.69045</cdr:y>
    </cdr:from>
    <cdr:to>
      <cdr:x>0.55989</cdr:x>
      <cdr:y>0.76208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276557" y="2373306"/>
          <a:ext cx="558203" cy="2462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70%</a:t>
          </a:r>
          <a:endParaRPr lang="ru-RU" sz="1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0.60302</cdr:x>
      <cdr:y>0.36939</cdr:y>
    </cdr:from>
    <cdr:to>
      <cdr:x>0.71327</cdr:x>
      <cdr:y>0.44102</cdr:y>
    </cdr:to>
    <cdr:sp macro="" textlink="">
      <cdr:nvSpPr>
        <cdr:cNvPr id="5" name="Прямоугольник 4"/>
        <cdr:cNvSpPr/>
      </cdr:nvSpPr>
      <cdr:spPr>
        <a:xfrm xmlns:a="http://schemas.openxmlformats.org/drawingml/2006/main">
          <a:off x="3053119" y="1269710"/>
          <a:ext cx="558203" cy="2462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95%</a:t>
          </a:r>
          <a:endParaRPr lang="ru-RU" sz="1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0.44964</cdr:x>
      <cdr:y>0.69045</cdr:y>
    </cdr:from>
    <cdr:to>
      <cdr:x>0.55989</cdr:x>
      <cdr:y>0.75684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276557" y="2560646"/>
          <a:ext cx="558203" cy="2462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95%</a:t>
          </a:r>
          <a:endParaRPr lang="ru-RU" sz="1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0.60302</cdr:x>
      <cdr:y>0.36939</cdr:y>
    </cdr:from>
    <cdr:to>
      <cdr:x>0.71327</cdr:x>
      <cdr:y>0.43578</cdr:y>
    </cdr:to>
    <cdr:sp macro="" textlink="">
      <cdr:nvSpPr>
        <cdr:cNvPr id="5" name="Прямоугольник 4"/>
        <cdr:cNvSpPr/>
      </cdr:nvSpPr>
      <cdr:spPr>
        <a:xfrm xmlns:a="http://schemas.openxmlformats.org/drawingml/2006/main">
          <a:off x="3053130" y="1369943"/>
          <a:ext cx="558203" cy="2462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100%</a:t>
          </a:r>
          <a:endParaRPr lang="ru-RU" sz="1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0.44964</cdr:x>
      <cdr:y>0.69045</cdr:y>
    </cdr:from>
    <cdr:to>
      <cdr:x>0.55989</cdr:x>
      <cdr:y>0.75684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276557" y="2560646"/>
          <a:ext cx="558203" cy="2462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30%</a:t>
          </a:r>
          <a:endParaRPr lang="ru-RU" sz="1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0.51774</cdr:x>
      <cdr:y>0.33542</cdr:y>
    </cdr:from>
    <cdr:to>
      <cdr:x>0.62799</cdr:x>
      <cdr:y>0.40181</cdr:y>
    </cdr:to>
    <cdr:sp macro="" textlink="">
      <cdr:nvSpPr>
        <cdr:cNvPr id="5" name="Прямоугольник 4"/>
        <cdr:cNvSpPr/>
      </cdr:nvSpPr>
      <cdr:spPr>
        <a:xfrm xmlns:a="http://schemas.openxmlformats.org/drawingml/2006/main">
          <a:off x="2621330" y="1243951"/>
          <a:ext cx="558203" cy="2462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53%</a:t>
          </a:r>
          <a:endParaRPr lang="ru-RU" sz="1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2889938" cy="498135"/>
          </a:xfrm>
          <a:prstGeom prst="rect">
            <a:avLst/>
          </a:prstGeom>
        </p:spPr>
        <p:txBody>
          <a:bodyPr vert="horz" lIns="91710" tIns="45855" rIns="91710" bIns="4585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10" y="5"/>
            <a:ext cx="2889938" cy="498135"/>
          </a:xfrm>
          <a:prstGeom prst="rect">
            <a:avLst/>
          </a:prstGeom>
        </p:spPr>
        <p:txBody>
          <a:bodyPr vert="horz" lIns="91710" tIns="45855" rIns="91710" bIns="45855" rtlCol="0"/>
          <a:lstStyle>
            <a:lvl1pPr algn="r">
              <a:defRPr sz="1200"/>
            </a:lvl1pPr>
          </a:lstStyle>
          <a:p>
            <a:fld id="{B89041E1-745A-4C03-A74C-F399652A8552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10" tIns="45855" rIns="91710" bIns="4585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77959"/>
            <a:ext cx="5335270" cy="3909239"/>
          </a:xfrm>
          <a:prstGeom prst="rect">
            <a:avLst/>
          </a:prstGeom>
        </p:spPr>
        <p:txBody>
          <a:bodyPr vert="horz" lIns="91710" tIns="45855" rIns="91710" bIns="4585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6" y="9430091"/>
            <a:ext cx="2889938" cy="498134"/>
          </a:xfrm>
          <a:prstGeom prst="rect">
            <a:avLst/>
          </a:prstGeom>
        </p:spPr>
        <p:txBody>
          <a:bodyPr vert="horz" lIns="91710" tIns="45855" rIns="91710" bIns="4585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10" y="9430091"/>
            <a:ext cx="2889938" cy="498134"/>
          </a:xfrm>
          <a:prstGeom prst="rect">
            <a:avLst/>
          </a:prstGeom>
        </p:spPr>
        <p:txBody>
          <a:bodyPr vert="horz" lIns="91710" tIns="45855" rIns="91710" bIns="45855" rtlCol="0" anchor="b"/>
          <a:lstStyle>
            <a:lvl1pPr algn="r">
              <a:defRPr sz="1200"/>
            </a:lvl1pPr>
          </a:lstStyle>
          <a:p>
            <a:fld id="{AADA795E-F810-4CA6-BA04-1A5F1EBC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8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97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53975" y="749300"/>
            <a:ext cx="6651625" cy="37417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6CCE5-0DD3-4337-8405-2A864E81EB0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11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502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7646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69665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6839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3231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2385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4187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7173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817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459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337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9715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6806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989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9948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5876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5721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8800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4714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67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77061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4373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31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509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386907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33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0126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34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108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35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7717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36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9772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4843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38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57629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267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7952" indent="-28382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36888" indent="-22706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1013" indent="-22706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45137" indent="-22706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99260" indent="-227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53385" indent="-227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07510" indent="-227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61635" indent="-227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94C91B-4540-44FE-A331-4905B37A8B3B}" type="slidenum">
              <a:rPr lang="ru-RU" altLang="ru-RU" smtClean="0"/>
              <a:pPr>
                <a:spcBef>
                  <a:spcPct val="0"/>
                </a:spcBef>
              </a:pPr>
              <a:t>4</a:t>
            </a:fld>
            <a:endParaRPr lang="ru-RU" alt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76513" y="512763"/>
            <a:ext cx="4545012" cy="25574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25025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40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4622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41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0438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42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0470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43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07175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44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34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28759" indent="-28029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2726" indent="-22423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1197" indent="-22423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19665" indent="-22423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68131" indent="-22423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16599" indent="-22423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65068" indent="-22423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3537" indent="-22423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94C91B-4540-44FE-A331-4905B37A8B3B}" type="slidenum">
              <a:rPr lang="ru-RU" altLang="ru-RU" smtClean="0"/>
              <a:pPr>
                <a:spcBef>
                  <a:spcPct val="0"/>
                </a:spcBef>
              </a:pPr>
              <a:t>5</a:t>
            </a:fld>
            <a:endParaRPr lang="ru-RU" altLang="ru-RU" dirty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74900" y="511175"/>
            <a:ext cx="4554538" cy="256222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657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813" y="742950"/>
            <a:ext cx="6621462" cy="3725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211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53975" y="749300"/>
            <a:ext cx="6651625" cy="37417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6CCE5-0DD3-4337-8405-2A864E81EB0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28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53975" y="749300"/>
            <a:ext cx="6651625" cy="37417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6CCE5-0DD3-4337-8405-2A864E81EB0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6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53975" y="749300"/>
            <a:ext cx="6651625" cy="37417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6CCE5-0DD3-4337-8405-2A864E81EB0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8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4D4-8F30-4FD4-9419-79299429172D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4343-31D2-4E10-9D50-4A1E171E9754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4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F7D7-AE93-4E1A-9197-48ABD3E6B570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30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84F-3E5D-4354-9D4F-1F8CCE13BB3B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8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AA34-2D01-4BC4-9245-F59ABAF37D7D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2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F6B0-DBB8-41D1-8429-41603BDB5C12}" type="datetime1">
              <a:rPr lang="ru-RU" smtClean="0"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6BD7-8FB1-4C46-AEA0-E4F1171FA788}" type="datetime1">
              <a:rPr lang="ru-RU" smtClean="0"/>
              <a:t>01.11.2019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6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439D-8DCB-4974-82D2-6AD4AD94BD0D}" type="datetime1">
              <a:rPr lang="ru-RU" smtClean="0"/>
              <a:t>01.11.2019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D99D-6413-444B-A194-BAA6FBE58451}" type="datetime1">
              <a:rPr lang="ru-RU" smtClean="0"/>
              <a:t>01.11.2019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1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9CBB-8027-40A4-A344-89F85D6E517F}" type="datetime1">
              <a:rPr lang="ru-RU" smtClean="0"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3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9F68-C296-4BB9-809E-2D4DD91FDB59}" type="datetime1">
              <a:rPr lang="ru-RU" smtClean="0"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80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F401-7816-4E1E-96C3-80B22AFAFA4C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44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microsoft.com/office/2007/relationships/hdphoto" Target="../media/hdphoto2.wdp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microsoft.com/office/2007/relationships/hdphoto" Target="../media/hdphoto2.wdp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microsoft.com/office/2007/relationships/hdphoto" Target="../media/hdphoto2.wdp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8.jpeg"/><Relationship Id="rId10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openxmlformats.org/officeDocument/2006/relationships/image" Target="../media/image11.jpeg"/><Relationship Id="rId14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microsoft.com/office/2007/relationships/hdphoto" Target="../media/hdphoto2.wdp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83256" y="167951"/>
            <a:ext cx="8366021" cy="588751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 eaLnBrk="0" hangingPunct="0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algn="l"/>
            <a:r>
              <a:rPr lang="ru-RU" dirty="0"/>
              <a:t>МИНИСТЕРСТВО ЭНЕРГЕТИКИ И ЖИЛИЩНО-КОММУНАЛЬНОГО ХОЗЯЙСТВА ТВЕРСКОЙ </a:t>
            </a:r>
            <a:r>
              <a:rPr lang="ru-RU" dirty="0" smtClean="0"/>
              <a:t>ОБЛАСТИ</a:t>
            </a:r>
            <a:endParaRPr lang="en-US" dirty="0"/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1193876" y="2230834"/>
            <a:ext cx="101520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программе газификации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 на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плановый период</a:t>
            </a:r>
          </a:p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2021-2022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33209" y="5848984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12 ноября 2019 </a:t>
            </a: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</p:spTree>
    <p:extLst>
      <p:ext uri="{BB962C8B-B14F-4D97-AF65-F5344CB8AC3E}">
        <p14:creationId xmlns:p14="http://schemas.microsoft.com/office/powerpoint/2010/main" val="19399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863752" y="1340771"/>
            <a:ext cx="4464496" cy="1224135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134" y="62208"/>
            <a:ext cx="1065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ПРАВИТЕЛЬСТВА ТВЕРСКОЙ ОБЛАСТИ ПО АКТУАЛИЗАЦИИ ПЛАНА-ГРАФИКА СИНХРОНИЗАЦИИ НА 2018-2019 ГОДЫ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40616" y="6453336"/>
            <a:ext cx="38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18280"/>
              </p:ext>
            </p:extLst>
          </p:nvPr>
        </p:nvGraphicFramePr>
        <p:xfrm>
          <a:off x="973665" y="922943"/>
          <a:ext cx="10583334" cy="5551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325"/>
                <a:gridCol w="3234310"/>
                <a:gridCol w="1095051"/>
                <a:gridCol w="1522869"/>
                <a:gridCol w="1727064"/>
                <a:gridCol w="1211332"/>
                <a:gridCol w="1384383"/>
              </a:tblGrid>
              <a:tr h="79726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объекта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Обязательства Тверской области по строительству </a:t>
                      </a:r>
                      <a:r>
                        <a:rPr lang="ru-RU" sz="16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внутрипоселковых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газовых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сетей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Обязательства ПАО </a:t>
                      </a:r>
                      <a:r>
                        <a:rPr lang="ru-RU" sz="16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«Газпром» межпоселковые </a:t>
                      </a:r>
                      <a:r>
                        <a:rPr lang="ru-RU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газопроводы</a:t>
                      </a: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972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Предлагаемые сроки 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плану-графику синхронизации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2018-2019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65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Протяженность, км</a:t>
                      </a:r>
                      <a:endParaRPr lang="ru-RU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74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0325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Газопровод межпоселковый 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д.Черничено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д.Нестерово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Старицкого района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18,0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0325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Газопровод  межпоселковый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д.Максимово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с.Луковниково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Старицкого района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30,1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2020-2021</a:t>
                      </a:r>
                    </a:p>
                    <a:p>
                      <a:pPr algn="ctr" fontAlgn="ctr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0325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Газопровод межпоселковый 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д.Ярославищи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с.Нерль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Калязинского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27,5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0325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Газопровод – отвод </a:t>
                      </a:r>
                    </a:p>
                    <a:p>
                      <a:pPr algn="ctr" fontAlgn="ctr"/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г.Ржев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п.Оленино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г.Нелидово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 выполнен (2012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п.Оленино-33,5 </a:t>
                      </a:r>
                    </a:p>
                    <a:p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г.Нелидово-141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2019-2020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(средства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бюджета Тверской области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2020-2022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6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МЕРОПРИЯТИЯ ПО ПРОГРАММЕ </a:t>
            </a:r>
            <a:r>
              <a:rPr lang="ru-RU" dirty="0"/>
              <a:t>ООО </a:t>
            </a:r>
            <a:r>
              <a:rPr lang="ru-RU" dirty="0" smtClean="0"/>
              <a:t>«ГАЗПРОМ МЕЖРЕГИОНГАЗ» </a:t>
            </a:r>
            <a:r>
              <a:rPr lang="ru-RU" dirty="0"/>
              <a:t>«</a:t>
            </a:r>
            <a:r>
              <a:rPr lang="ru-RU" dirty="0" smtClean="0"/>
              <a:t>ГАЗИФИКАЦИЯ РЕГИОНОВ РОССИЙСКОЙ ФЕДЕРАЦИИ» ТВЕРСКАЯ ОБЛАСТЬ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11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750084"/>
              </p:ext>
            </p:extLst>
          </p:nvPr>
        </p:nvGraphicFramePr>
        <p:xfrm>
          <a:off x="567267" y="1227801"/>
          <a:ext cx="5063066" cy="3437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91281"/>
              </p:ext>
            </p:extLst>
          </p:nvPr>
        </p:nvGraphicFramePr>
        <p:xfrm>
          <a:off x="5596469" y="1387790"/>
          <a:ext cx="6395712" cy="500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31"/>
                <a:gridCol w="1981768"/>
                <a:gridCol w="897466"/>
                <a:gridCol w="846667"/>
                <a:gridCol w="2035380"/>
              </a:tblGrid>
              <a:tr h="95301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</a:t>
                      </a:r>
                      <a:r>
                        <a:rPr lang="ru-RU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работ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План,</a:t>
                      </a:r>
                      <a:r>
                        <a:rPr lang="ru-RU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км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</a:t>
                      </a:r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акт, км</a:t>
                      </a:r>
                      <a:endParaRPr lang="ru-RU" sz="16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Примечание </a:t>
                      </a:r>
                      <a:endParaRPr lang="ru-RU" sz="16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36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530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газовых сетей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119,5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Ведутся</a:t>
                      </a:r>
                      <a:r>
                        <a:rPr lang="ru-RU" sz="15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проектные работы, до конца 2019 года планируется получить государственную экспертизу </a:t>
                      </a:r>
                      <a:endParaRPr lang="ru-RU" sz="1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5075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газовых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сетей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объекту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Осташковского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городского округа в октябре получено заключение государственной экспертизы с увеличением сметной стоимости  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66" y="3552542"/>
            <a:ext cx="607662" cy="467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84" y="5403812"/>
            <a:ext cx="641025" cy="548254"/>
          </a:xfrm>
          <a:prstGeom prst="rect">
            <a:avLst/>
          </a:prstGeom>
        </p:spPr>
      </p:pic>
      <p:pic>
        <p:nvPicPr>
          <p:cNvPr id="3074" name="Picture 2" descr="https://st.depositphotos.com/1062321/4328/v/950/depositphotos_43281825-stock-illustration-exclamation-mark-butt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6" y="5152772"/>
            <a:ext cx="861384" cy="7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54666" y="5191105"/>
            <a:ext cx="376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перенести выполнение строительных работ на 2020 год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" descr="https://st.depositphotos.com/1062321/4328/v/950/depositphotos_43281825-stock-illustration-exclamation-mark-butt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9" y="4153705"/>
            <a:ext cx="275094" cy="25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87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МЕРОПРИЯТИЯ ПО ПРОГРАММЕ </a:t>
            </a:r>
            <a:r>
              <a:rPr lang="ru-RU" dirty="0"/>
              <a:t>ООО </a:t>
            </a:r>
            <a:r>
              <a:rPr lang="ru-RU" dirty="0" smtClean="0"/>
              <a:t>«ГАЗПРОМ МЕЖРЕГИОНГАЗ» </a:t>
            </a:r>
            <a:r>
              <a:rPr lang="ru-RU" dirty="0"/>
              <a:t>«</a:t>
            </a:r>
            <a:r>
              <a:rPr lang="ru-RU" dirty="0" smtClean="0"/>
              <a:t>ГАЗИФИКАЦИЯ РЕГИОНОВ РОССИЙСКОЙ ФЕДЕРАЦИИ» ТВЕРСКАЯ ОБЛАСТЬ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12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3954"/>
              </p:ext>
            </p:extLst>
          </p:nvPr>
        </p:nvGraphicFramePr>
        <p:xfrm>
          <a:off x="1445156" y="1151468"/>
          <a:ext cx="9823976" cy="3674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48"/>
                <a:gridCol w="1147814"/>
                <a:gridCol w="1097127"/>
                <a:gridCol w="1398852"/>
                <a:gridCol w="1470556"/>
                <a:gridCol w="1350308"/>
                <a:gridCol w="1230182"/>
                <a:gridCol w="1251489"/>
              </a:tblGrid>
              <a:tr h="63162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газовых сетей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Источники финансирования, </a:t>
                      </a:r>
                    </a:p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млн руб.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0077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979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Областной бюджет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Местный бюджет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9983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15,5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 объекта)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47,2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48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117,0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 объекта)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327,6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81,9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409,5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01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174,6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 объекта)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614,2</a:t>
                      </a:r>
                    </a:p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122,8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614,2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0" descr="D:\Толстых\прочее\для презентаций\Рисунок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625"/>
                    </a14:imgEffect>
                    <a14:imgEffect>
                      <a14:saturation sat="3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64" y="4961422"/>
            <a:ext cx="734822" cy="6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0667" y="5122333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Предусмотрено проектом бюджета Тверской области: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175" y="561377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2175" y="59831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2175" y="639231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5613773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5983104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6352436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69775" y="5613772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- 40,1  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9775" y="5957573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- 327,6  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9775" y="6340657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- 491,4  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МЕРОПРИЯТИЯ ПО ПРОГРАММЕ </a:t>
            </a:r>
            <a:r>
              <a:rPr lang="ru-RU" dirty="0"/>
              <a:t>ООО </a:t>
            </a:r>
            <a:r>
              <a:rPr lang="ru-RU" dirty="0" smtClean="0"/>
              <a:t>«ГАЗПРОМ МЕЖРЕГИОНГАЗ» </a:t>
            </a:r>
            <a:r>
              <a:rPr lang="ru-RU" dirty="0"/>
              <a:t>«</a:t>
            </a:r>
            <a:r>
              <a:rPr lang="ru-RU" dirty="0" smtClean="0"/>
              <a:t>ГАЗИФИКАЦИЯ РЕГИОНОВ РОССИЙСКОЙ ФЕДЕРАЦИИ» ТВЕРСКАЯ ОБЛАСТЬ </a:t>
            </a:r>
          </a:p>
          <a:p>
            <a:r>
              <a:rPr lang="ru-RU" dirty="0" smtClean="0"/>
              <a:t>НА 2020 ГОД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13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74373"/>
              </p:ext>
            </p:extLst>
          </p:nvPr>
        </p:nvGraphicFramePr>
        <p:xfrm>
          <a:off x="1479020" y="1289969"/>
          <a:ext cx="10027181" cy="518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76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72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37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6618"/>
                <a:gridCol w="13830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81526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8314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Планируется построить газовых </a:t>
                      </a:r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сетей СМР,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5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351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87097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Внутрипоселковые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газовые сети, входящие в зону межпоселкового газопровода г. Осташков -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д.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Свапуще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- 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д. Березовый Рядок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Осташковского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района, в следующих населенных пунктах: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д.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Ботово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, д. Конец,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д. Заборье,  д.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Бараново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,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д. Гуща 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13,1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2,6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10,5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139/251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позволит газифицировать </a:t>
                      </a:r>
                    </a:p>
                    <a:p>
                      <a:pPr marL="92075" indent="0" algn="ctr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139 домовладений</a:t>
                      </a:r>
                    </a:p>
                    <a:p>
                      <a:pPr marL="92075" indent="0" algn="ctr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(251 житель). </a:t>
                      </a:r>
                    </a:p>
                    <a:p>
                      <a:pPr marL="92075" indent="0" algn="ctr"/>
                      <a:r>
                        <a:rPr lang="ru-RU" sz="14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4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0,019 %. </a:t>
                      </a:r>
                    </a:p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9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МЕРОПРИЯТИЯ ПО ПРОГРАММЕ </a:t>
            </a:r>
            <a:r>
              <a:rPr lang="ru-RU" dirty="0"/>
              <a:t>ООО </a:t>
            </a:r>
            <a:r>
              <a:rPr lang="ru-RU" dirty="0" smtClean="0"/>
              <a:t>«ГАЗПРОМ МЕЖРЕГИОНГАЗ» </a:t>
            </a:r>
            <a:r>
              <a:rPr lang="ru-RU" dirty="0"/>
              <a:t>«</a:t>
            </a:r>
            <a:r>
              <a:rPr lang="ru-RU" dirty="0" smtClean="0"/>
              <a:t>ГАЗИФИКАЦИЯ РЕГИОНОВ РОССИЙСКОЙ ФЕДЕРАЦИИ» ТВЕРСКАЯ ОБЛАСТЬ </a:t>
            </a:r>
          </a:p>
          <a:p>
            <a:r>
              <a:rPr lang="ru-RU" dirty="0" smtClean="0"/>
              <a:t>НА 2020 год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14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68246"/>
              </p:ext>
            </p:extLst>
          </p:nvPr>
        </p:nvGraphicFramePr>
        <p:xfrm>
          <a:off x="1447800" y="1289969"/>
          <a:ext cx="10034138" cy="518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7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20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6193"/>
                <a:gridCol w="13932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82867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8314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Планируется построить газовых </a:t>
                      </a:r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сетей СМР,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5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351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87097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Внутрипоселковые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газовые сети, входящие в зону межпоселкового газопровода г. Осташков -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д.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Свапуще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–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д. Березовый Рядок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Осташковского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района, в следующих населенных пунктах: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п. Южный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6,0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1,2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4,8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37/59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позволит газифицировать </a:t>
                      </a:r>
                    </a:p>
                    <a:p>
                      <a:pPr marL="92075" indent="0" algn="ctr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37 домовладений</a:t>
                      </a:r>
                    </a:p>
                    <a:p>
                      <a:pPr marL="92075" indent="0" algn="ctr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(59 жителей).</a:t>
                      </a:r>
                    </a:p>
                    <a:p>
                      <a:pPr marL="92075" indent="0" algn="ctr"/>
                      <a:r>
                        <a:rPr lang="ru-RU" sz="14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 0,005%.</a:t>
                      </a:r>
                    </a:p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8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МЕРОПРИЯТИЯ ПО ПРОГРАММЕ </a:t>
            </a:r>
            <a:r>
              <a:rPr lang="ru-RU" dirty="0"/>
              <a:t>ООО </a:t>
            </a:r>
            <a:r>
              <a:rPr lang="ru-RU" dirty="0" smtClean="0"/>
              <a:t>«ГАЗПРОМ МЕЖРЕГИОНГАЗ» </a:t>
            </a:r>
            <a:r>
              <a:rPr lang="ru-RU" dirty="0"/>
              <a:t>«</a:t>
            </a:r>
            <a:r>
              <a:rPr lang="ru-RU" dirty="0" smtClean="0"/>
              <a:t>ГАЗИФИКАЦИЯ РЕГИОНОВ РОССИЙСКОЙ ФЕДЕРАЦИИ» ТВЕРСКАЯ ОБЛАСТЬ НА 2020 год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15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00620"/>
              </p:ext>
            </p:extLst>
          </p:nvPr>
        </p:nvGraphicFramePr>
        <p:xfrm>
          <a:off x="1453619" y="1217877"/>
          <a:ext cx="10027181" cy="518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76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72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37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6618"/>
                <a:gridCol w="13830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81526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8314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Планируется построить газовых </a:t>
                      </a:r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сетей СМР,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5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351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87097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Внутрипоселковые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газовые сети, входящие в зону межпоселкового газопровода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г.Осташков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–            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д.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Свапуще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–           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 д. Березовый Рядок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Осташковского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района в следующих населенных пунктах: 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д. Залучье, д.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Жулево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,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д. Никольское,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д. Нескучное,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 д. Малое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Ронское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, 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   д. Большое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Ронское</a:t>
                      </a:r>
                      <a:endParaRPr lang="ru-RU" sz="1400" b="0" i="0" u="none" strike="noStrike" dirty="0" smtClean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28,1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5,6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22,5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109/225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позволит газифицировать </a:t>
                      </a:r>
                    </a:p>
                    <a:p>
                      <a:pPr marL="92075" indent="0" algn="ctr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109 домовладений</a:t>
                      </a:r>
                    </a:p>
                    <a:p>
                      <a:pPr marL="92075" indent="0" algn="ctr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(225 жителей)</a:t>
                      </a:r>
                    </a:p>
                    <a:p>
                      <a:pPr marL="92075" indent="0" algn="ctr"/>
                      <a:r>
                        <a:rPr lang="ru-RU" sz="14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 0,015%.</a:t>
                      </a:r>
                      <a:endParaRPr lang="ru-RU" sz="14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13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МЕРОПРИЯТИЯ ПО ПРОЧИМ ОБЪЕКТАМ ГАЗИФИКАЦИИ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16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989770"/>
              </p:ext>
            </p:extLst>
          </p:nvPr>
        </p:nvGraphicFramePr>
        <p:xfrm>
          <a:off x="414867" y="2023668"/>
          <a:ext cx="5063066" cy="370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53516"/>
              </p:ext>
            </p:extLst>
          </p:nvPr>
        </p:nvGraphicFramePr>
        <p:xfrm>
          <a:off x="5373649" y="965199"/>
          <a:ext cx="6412649" cy="5735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11"/>
                <a:gridCol w="1987016"/>
                <a:gridCol w="899843"/>
                <a:gridCol w="848909"/>
                <a:gridCol w="2040770"/>
              </a:tblGrid>
              <a:tr h="95007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</a:t>
                      </a:r>
                      <a:r>
                        <a:rPr lang="ru-RU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работ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План,</a:t>
                      </a:r>
                      <a:r>
                        <a:rPr lang="ru-RU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км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</a:t>
                      </a:r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акт, км</a:t>
                      </a:r>
                      <a:endParaRPr lang="ru-RU" sz="16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Примечание </a:t>
                      </a:r>
                      <a:endParaRPr lang="ru-RU" sz="16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386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6675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газовых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сетей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газовые сети  построены и сданы в эксплуатацию по 5 объектам  (</a:t>
                      </a:r>
                      <a:r>
                        <a:rPr lang="ru-RU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Лихославльский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Фировский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Кимрский районы), по 2 объектам построены, ведется работа по сдаче их в эксплуатацию (</a:t>
                      </a:r>
                      <a:r>
                        <a:rPr lang="ru-RU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Бежецкий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Конаковский районы), по 1 объекту в городе </a:t>
                      </a:r>
                      <a:r>
                        <a:rPr lang="ru-RU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Зубцове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ведутся СМР 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17" y="5458203"/>
            <a:ext cx="641025" cy="5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МЕРОПРИЯТИЯ ПО ПРОЧИМ ОБЪЕКТАМ ГАЗИФИКАЦИИ 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17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95357"/>
              </p:ext>
            </p:extLst>
          </p:nvPr>
        </p:nvGraphicFramePr>
        <p:xfrm>
          <a:off x="1352175" y="956734"/>
          <a:ext cx="9823976" cy="402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48"/>
                <a:gridCol w="1147814"/>
                <a:gridCol w="1097127"/>
                <a:gridCol w="1398852"/>
                <a:gridCol w="1470556"/>
                <a:gridCol w="1350308"/>
                <a:gridCol w="1230182"/>
                <a:gridCol w="1251489"/>
              </a:tblGrid>
              <a:tr h="63162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газовых сетей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Источники финансирования, </a:t>
                      </a:r>
                    </a:p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млн руб.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0077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979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Областной бюджет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Местный бюджет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9983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53,6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 объектов)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65,2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объектов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173,1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216,3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48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116,4 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(17 объектов)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71,9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61,2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 объектов)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143,6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215,5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01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85,9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 объектов)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94,6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 объектов)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71,3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357,5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0" descr="D:\Толстых\прочее\для презентаций\Рисунок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625"/>
                    </a14:imgEffect>
                    <a14:imgEffect>
                      <a14:saturation sat="3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64" y="5053786"/>
            <a:ext cx="734822" cy="6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0667" y="5122333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Предусмотрено проектом бюджета Тверской области: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175" y="561377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2175" y="59831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2175" y="639231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5613773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5983104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6352436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69775" y="5613772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- 121,1  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9775" y="5957573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- 0  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9775" y="6340657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- 0 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ПРОЧИМ ОБЪЕКТАМ ГАЗИФИКАЦИИ 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18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75428"/>
              </p:ext>
            </p:extLst>
          </p:nvPr>
        </p:nvGraphicFramePr>
        <p:xfrm>
          <a:off x="889944" y="988913"/>
          <a:ext cx="10862236" cy="564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65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3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0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7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4600"/>
                <a:gridCol w="1498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664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87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 </a:t>
                      </a:r>
                      <a:endParaRPr lang="ru-RU" sz="14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Планируется построить газовых </a:t>
                      </a:r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сетей СМР,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</a:t>
                      </a:r>
                    </a:p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9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421460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Межпоселковый газопровод с.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Киверичи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-</a:t>
                      </a:r>
                    </a:p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 д. Алешино в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Рамешковском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районе  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19,3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58,0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11,6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46,4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150/300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предоставит возможность  газификации 150 домовладений (300 жителей), школы, детского сада, офиса врача общей практики, библиотеки, почты</a:t>
                      </a:r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0,02 %. </a:t>
                      </a:r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7252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Внутрипоселковые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разводящие газовые сети в поселке Фирово </a:t>
                      </a:r>
                    </a:p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(III этап)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12,1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2,4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9,7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320/800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предоставит возможность  газификации 320 домовладений (800 жителей).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0,04 %. </a:t>
                      </a:r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3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ПРОЧИМ ОБЪЕКТАМ ГАЗИФИКАЦИИ 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19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52236"/>
              </p:ext>
            </p:extLst>
          </p:nvPr>
        </p:nvGraphicFramePr>
        <p:xfrm>
          <a:off x="889944" y="988913"/>
          <a:ext cx="10862236" cy="565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65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3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0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7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4600"/>
                <a:gridCol w="1498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664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87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 </a:t>
                      </a:r>
                      <a:endParaRPr lang="ru-RU" sz="14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Планируется построить газовых </a:t>
                      </a:r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сетей СМР,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</a:t>
                      </a:r>
                    </a:p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9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26727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Строительство газопровода высокого давления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д.Кава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- с. Микшино в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Лихославльском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районе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20,5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59,2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11,8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47,4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379/921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позволит газифицировать  379 жилых домов (921 житель), 2 детских сада, школу, 2 </a:t>
                      </a:r>
                      <a:r>
                        <a:rPr lang="ru-RU" sz="13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ФАПа</a:t>
                      </a:r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, Дом культуры, ферму КРС. </a:t>
                      </a:r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0,05 %. </a:t>
                      </a:r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7252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Газоснабжение деревни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Башарино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Приволжского сельского поселения Кимрского района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12,2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2,4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9,8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164/410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позволит газифицировать </a:t>
                      </a:r>
                      <a:r>
                        <a:rPr lang="ru-RU" sz="13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д.Башарино</a:t>
                      </a:r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, в которой проживает 10 местных жителей и более 400 временно проживающих.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0,02 %. </a:t>
                      </a:r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8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865321" y="6492875"/>
            <a:ext cx="326679" cy="365125"/>
          </a:xfrm>
        </p:spPr>
        <p:txBody>
          <a:bodyPr vert="horz" lIns="91440" tIns="45720" rIns="91440" bIns="45720" rtlCol="0" anchor="ctr"/>
          <a:lstStyle/>
          <a:p>
            <a:pPr algn="ctr"/>
            <a:fld id="{3E716BDD-ECB7-4C86-83A2-DDBB799AEF99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6860" y="199182"/>
            <a:ext cx="11075586" cy="46204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defRPr sz="24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ru-RU" sz="2000" dirty="0"/>
              <a:t>Цели и задачи программы </a:t>
            </a:r>
            <a:r>
              <a:rPr lang="ru-RU" sz="2000" dirty="0" smtClean="0"/>
              <a:t>газификации</a:t>
            </a:r>
            <a:endParaRPr lang="en-US" sz="2000" dirty="0"/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8056" r="23332" b="22778"/>
          <a:stretch/>
        </p:blipFill>
        <p:spPr>
          <a:xfrm>
            <a:off x="1371722" y="4156367"/>
            <a:ext cx="489380" cy="637619"/>
          </a:xfrm>
          <a:prstGeom prst="rect">
            <a:avLst/>
          </a:prstGeom>
          <a:effectLst>
            <a:outerShdw algn="ctr" rotWithShape="0">
              <a:srgbClr val="000000">
                <a:alpha val="87000"/>
              </a:srgbClr>
            </a:outerShdw>
          </a:effectLst>
        </p:spPr>
      </p:pic>
      <p:pic>
        <p:nvPicPr>
          <p:cNvPr id="14" name="Picture 5" descr="D:\22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47" y="4182059"/>
            <a:ext cx="221676" cy="2213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77" y="1763213"/>
            <a:ext cx="458259" cy="45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3" y="834357"/>
            <a:ext cx="933909" cy="875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1334" y="1004569"/>
            <a:ext cx="732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программы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334" y="1871132"/>
            <a:ext cx="879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качества и уровня жизни населения Тверской области;</a:t>
            </a:r>
          </a:p>
        </p:txBody>
      </p:sp>
      <p:pic>
        <p:nvPicPr>
          <p:cNvPr id="16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51" y="2328107"/>
            <a:ext cx="458259" cy="45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01334" y="2464124"/>
            <a:ext cx="602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Экономическое развитие Тверской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области;</a:t>
            </a:r>
            <a:endParaRPr lang="ru-RU" sz="2000" dirty="0"/>
          </a:p>
        </p:txBody>
      </p:sp>
      <p:pic>
        <p:nvPicPr>
          <p:cNvPr id="19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51" y="2840056"/>
            <a:ext cx="458259" cy="45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01334" y="2942724"/>
            <a:ext cx="9714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надежного и бесперебойного газоснабжения потребителей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региона; 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50" y="3499120"/>
            <a:ext cx="458259" cy="45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01334" y="3516844"/>
            <a:ext cx="9714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возможности перевода промышленных предприятий, объектов коммунальной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социальной инфраструктур на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природный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газ. 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1334" y="4257153"/>
            <a:ext cx="545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программы</a:t>
            </a:r>
            <a:r>
              <a:rPr 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Нашивка 22"/>
          <p:cNvSpPr/>
          <p:nvPr/>
        </p:nvSpPr>
        <p:spPr>
          <a:xfrm>
            <a:off x="1412424" y="4928172"/>
            <a:ext cx="394509" cy="2661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334" y="4738096"/>
            <a:ext cx="925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Газификация населенных пунктов (строительство межпоселковых и распределительных газопроводов);</a:t>
            </a:r>
          </a:p>
        </p:txBody>
      </p:sp>
      <p:sp>
        <p:nvSpPr>
          <p:cNvPr id="25" name="Нашивка 24"/>
          <p:cNvSpPr/>
          <p:nvPr/>
        </p:nvSpPr>
        <p:spPr>
          <a:xfrm>
            <a:off x="1411702" y="5385857"/>
            <a:ext cx="394509" cy="2661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1334" y="5305020"/>
            <a:ext cx="925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финансировании расходов населения на газификацию квартир и домовладений с учетом оказания адресной социальной поддержки отдельным категориям граждан за счет средств областного бюджета Тверской области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Нашивка 27"/>
          <p:cNvSpPr/>
          <p:nvPr/>
        </p:nvSpPr>
        <p:spPr>
          <a:xfrm>
            <a:off x="1444300" y="6243909"/>
            <a:ext cx="394509" cy="2661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01334" y="6174040"/>
            <a:ext cx="925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газификации Тверской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области.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i.simpalsmedia.com/999.md/BoardImages/900x900/23251ae6daf9ffbfd389db38295d615a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279" y="1798470"/>
            <a:ext cx="1505842" cy="114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ПРОЧИМ ОБЪЕКТАМ ГАЗИФИКАЦИИ 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20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31915"/>
              </p:ext>
            </p:extLst>
          </p:nvPr>
        </p:nvGraphicFramePr>
        <p:xfrm>
          <a:off x="889944" y="988913"/>
          <a:ext cx="10862236" cy="505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65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3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0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7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4600"/>
                <a:gridCol w="1498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664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87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Планируется построить газовых </a:t>
                      </a:r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сетей СМР,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</a:t>
                      </a:r>
                    </a:p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9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26727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Газоснабжение населенных пунктов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д.Слободка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и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д.Лели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Калининского района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7,3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1,5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5,8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70/175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позволит газифицировать 70 домовладений. </a:t>
                      </a:r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0,009 %. </a:t>
                      </a:r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7252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Газоснабжение жилых домов в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д.Захеево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Бурашевского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сельского поселения Калининского района 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0,6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2,0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28/70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позволит газифицировать 28 домовладений.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0,003 %. </a:t>
                      </a:r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01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ПРОЧИМ ОБЪЕКТАМ ГАЗИФИКАЦИИ 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21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07827"/>
              </p:ext>
            </p:extLst>
          </p:nvPr>
        </p:nvGraphicFramePr>
        <p:xfrm>
          <a:off x="889944" y="988913"/>
          <a:ext cx="10862236" cy="365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65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3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0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7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4600"/>
                <a:gridCol w="1498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664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87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 </a:t>
                      </a:r>
                      <a:endParaRPr lang="ru-RU" sz="14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Планируется построить газовых </a:t>
                      </a:r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сетей СМР,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</a:t>
                      </a:r>
                    </a:p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9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26727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Распределительный газопровод и газоснабжение д.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Сорокопенино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,</a:t>
                      </a:r>
                    </a:p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 д. Дубровки, </a:t>
                      </a:r>
                    </a:p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д. Заречье, д. Марьино, </a:t>
                      </a:r>
                    </a:p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д.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Чублово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, д. Филимоново, с.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Селихово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Селиховского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сельского поселения Конаковского района </a:t>
                      </a:r>
                    </a:p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 (</a:t>
                      </a:r>
                      <a:r>
                        <a:rPr lang="en-US" sz="1300" b="0" i="0" u="none" strike="noStrike" dirty="0" smtClean="0">
                          <a:latin typeface="Times New Roman"/>
                        </a:rPr>
                        <a:t>III</a:t>
                      </a:r>
                      <a:r>
                        <a:rPr lang="en-US" sz="1300" b="0" i="0" u="none" strike="noStrike" baseline="0" dirty="0" smtClean="0"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baseline="0" dirty="0" smtClean="0">
                          <a:latin typeface="Times New Roman"/>
                        </a:rPr>
                        <a:t>этап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10,2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26,8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5,2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21,6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540/850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позволит газифицировать порядка </a:t>
                      </a:r>
                    </a:p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540 домовладений (850 жителей),</a:t>
                      </a:r>
                      <a:r>
                        <a:rPr lang="ru-RU" sz="13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3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свинокомплекс</a:t>
                      </a:r>
                      <a:r>
                        <a:rPr lang="ru-RU" sz="13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и ферму КРС (</a:t>
                      </a:r>
                      <a:r>
                        <a:rPr lang="ru-RU" sz="13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д.Филимоново</a:t>
                      </a:r>
                      <a:r>
                        <a:rPr lang="ru-RU" sz="13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endParaRPr lang="ru-RU" sz="1300" b="0" i="0" u="none" strike="noStrike" kern="1200" dirty="0" smtClean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0,07 %. </a:t>
                      </a:r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5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ПРОЧИМ ОБЪЕКТАМ ГАЗИФИКАЦИИ 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22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4106"/>
              </p:ext>
            </p:extLst>
          </p:nvPr>
        </p:nvGraphicFramePr>
        <p:xfrm>
          <a:off x="889944" y="988913"/>
          <a:ext cx="10862236" cy="515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90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12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0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7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4600"/>
                <a:gridCol w="1498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664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87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Протяженность,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</a:t>
                      </a:r>
                    </a:p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9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26727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Межпоселковый газопровод до села Петровское Калининского района (ПИР)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2,8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0,6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2,2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200/400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предоставит возможность  газификации 200 домовладений  (400 жителей), школы, Дома культуры, фельдшерско-акушерский пункт.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0,03 %. </a:t>
                      </a:r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8600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Распределительный газопровод по селу Петровское Калининского района (ПИР)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4,7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0,9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3,8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2075" indent="0" algn="ctr"/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05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ПРОЧИМ ОБЪЕКТАМ ГАЗИФИКАЦИИ 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23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84144"/>
              </p:ext>
            </p:extLst>
          </p:nvPr>
        </p:nvGraphicFramePr>
        <p:xfrm>
          <a:off x="890892" y="962761"/>
          <a:ext cx="10862236" cy="581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90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12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0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7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4600"/>
                <a:gridCol w="1498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664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87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Протяженность,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</a:t>
                      </a:r>
                    </a:p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9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26728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Строительство межпоселкового газопровода д.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Найденово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–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с.Рождество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–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д.Толстиково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Рамешковского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района (ПИР)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8,0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4,6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0,9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3,7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205/240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В результате реализации проекта будет предоставлена возможность в газификации 205 домовладений (240 человек), 3 животноводческих ферм, 130 земельных участков под ИЖС для многодетных семей.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0,03 %. </a:t>
                      </a:r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8600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Газификация деревни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Протасово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Кулицкого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сельского поселения Калининского района (ПИР)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10,7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5,7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1,1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4,6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48/100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предоставит возможность  газификации 48 домовладений  (100 жителей). </a:t>
                      </a:r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0,006 %. </a:t>
                      </a:r>
                      <a:endParaRPr lang="ru-RU" sz="13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9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ПРОЧИМ ОБЪЕКТАМ ГАЗИФИКАЦИИ 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24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58714"/>
              </p:ext>
            </p:extLst>
          </p:nvPr>
        </p:nvGraphicFramePr>
        <p:xfrm>
          <a:off x="890892" y="962761"/>
          <a:ext cx="10862236" cy="5414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90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12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0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7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4600"/>
                <a:gridCol w="1498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664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87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Протяженность,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</a:t>
                      </a:r>
                    </a:p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9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98879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Межпоселковый газопровод от поселка Приволжский до деревни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Бурцево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Приволжского сельского поселения Кимрского района (ПИР)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8,0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6,4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237/500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В результате реализации проекта будет предоставлена возможность в газификации 237 домовладений </a:t>
                      </a:r>
                    </a:p>
                    <a:p>
                      <a:pPr marL="92075" indent="0" algn="ctr"/>
                      <a:r>
                        <a:rPr lang="en-US" sz="1300" b="0" i="0" u="none" strike="noStrike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300" b="0" i="0" u="none" strike="noStrike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28</a:t>
                      </a:r>
                      <a:r>
                        <a:rPr lang="ru-RU" sz="13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 постоянно проживающих жителей</a:t>
                      </a:r>
                      <a:r>
                        <a:rPr lang="en-US" sz="1300" b="0" i="0" u="none" strike="noStrike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300" b="0" i="0" u="none" strike="noStrike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0,03%. </a:t>
                      </a:r>
                      <a:endParaRPr lang="ru-RU" sz="1300" b="1" i="0" u="none" strike="noStrike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8600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Разводящие сети газоснабжения деревни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Тихорево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Рамешковского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района </a:t>
                      </a:r>
                    </a:p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(ПИР)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3,1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0,6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2,5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85/100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 предоставит возможность газификации 85 домовладений </a:t>
                      </a:r>
                    </a:p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(100 жителей).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0,01 %. </a:t>
                      </a:r>
                      <a:endParaRPr lang="ru-RU" sz="13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0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ПРОЧИМ ОБЪЕКТАМ ГАЗИФИКАЦИИ 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25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06337"/>
              </p:ext>
            </p:extLst>
          </p:nvPr>
        </p:nvGraphicFramePr>
        <p:xfrm>
          <a:off x="907824" y="885525"/>
          <a:ext cx="10862236" cy="581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90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12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0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7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4600"/>
                <a:gridCol w="1498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664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87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Протяженность,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</a:t>
                      </a:r>
                    </a:p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9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98879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Газоснабжение деревни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Мажайцево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Владычня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,  улица Советская в поселке Мирный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Мирновского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сельского поселения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Торжокского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района (ПИР)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3,3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0,7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104/208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В результате реализации проекта будет предоставлена возможность в газификации 104 домовладений (208 жителей).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0,014 %. </a:t>
                      </a:r>
                      <a:endParaRPr lang="ru-RU" sz="13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8600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Газоснабжение жилых домов по адресу город Ржев в районе улиц Лесозаводская, Спортивная, Волжская, переулок Лесозаводской, переулок Спортивный (ПИР)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2,1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0,4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1,7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55/110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В результате будет предоставлена возможность в газификации 55 домовладений, в том числе 5 малоэтажных многоквартирных жилых домов, 11 земельных участков.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0,007%. </a:t>
                      </a:r>
                      <a:endParaRPr lang="ru-RU" sz="13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0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ПРОЧИМ ОБЪЕКТАМ ГАЗИФИКАЦИИ 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26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37413"/>
              </p:ext>
            </p:extLst>
          </p:nvPr>
        </p:nvGraphicFramePr>
        <p:xfrm>
          <a:off x="890892" y="962761"/>
          <a:ext cx="10862236" cy="581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90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12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0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7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4600"/>
                <a:gridCol w="1498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664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87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Протяженность,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</a:t>
                      </a:r>
                    </a:p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9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98879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Газоснабжение жилых домов в городе Ржеве по улице Приречная, улица Просторная, Приречный переулок (ПИР)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2,0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0,4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12/30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В результате будет предоставлена возможность в газификации 12 домовладений, 40 земельных участков (предоставленных для ИЖС).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0,002%. </a:t>
                      </a:r>
                      <a:endParaRPr lang="ru-RU" sz="13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8600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Газоснабжение жилых домов по адресу: город Ржев улица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Хорошевская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, Аграрная, Добрая, первого Салюта (ПИР)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1,9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0,4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1,5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23/57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В результате будет предоставлена возможность в газификации 23 домовладений, 35 земельных участков (предоставленных для ИЖС).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0,003 %. </a:t>
                      </a:r>
                      <a:endParaRPr lang="ru-RU" sz="13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3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МЕРОПРИЯТИЯ ПО ОБЪЕКТАМ ГОСУДАРСТВЕННОЙ СОБСТВЕННОСТИ</a:t>
            </a:r>
          </a:p>
          <a:p>
            <a:r>
              <a:rPr lang="ru-RU" dirty="0" smtClean="0"/>
              <a:t>(</a:t>
            </a:r>
            <a:r>
              <a:rPr lang="ru-RU" i="1" dirty="0" smtClean="0"/>
              <a:t>ФАКТИЧЕСКОЕ ИСПОЛНЕНИЕ ПРОГРАММЫ В 2019 ГОДУ</a:t>
            </a:r>
            <a:r>
              <a:rPr lang="ru-RU" dirty="0" smtClean="0"/>
              <a:t>) 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27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10484"/>
              </p:ext>
            </p:extLst>
          </p:nvPr>
        </p:nvGraphicFramePr>
        <p:xfrm>
          <a:off x="838281" y="924494"/>
          <a:ext cx="11153899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83"/>
                <a:gridCol w="3406693"/>
                <a:gridCol w="1382177"/>
                <a:gridCol w="1303941"/>
                <a:gridCol w="1303941"/>
                <a:gridCol w="3134664"/>
              </a:tblGrid>
              <a:tr h="34550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</a:t>
                      </a:r>
                      <a:r>
                        <a:rPr lang="ru-RU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работ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</a:t>
                      </a:r>
                      <a:r>
                        <a:rPr lang="ru-RU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акт</a:t>
                      </a:r>
                      <a:endParaRPr lang="ru-RU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Примечание </a:t>
                      </a:r>
                      <a:endParaRPr lang="ru-RU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36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4165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Проектирование, в том числе: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Блочно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-модульные котельные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единиц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6 котельным: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</a:t>
                      </a:r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связи с несвоевременным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сроком предоставления исходных данных, конкурентные процедуры на выполнение проектных работ проведены в 3 квартале 2019 года. Проекты выполнены, проходят государственную экспертизу;  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4 котельным пожарных частей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проекты выполнены, проходят государственную экспертизу;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3 объектам Министерства здравоохранения Тверской области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изменилась концепция осуществления газификации объектов 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73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Газовые сети</a:t>
                      </a: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17,0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км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2 объектам проекты выполнены, до 15.11.2019 планируется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направить в ГАУ «</a:t>
                      </a:r>
                      <a:r>
                        <a:rPr lang="ru-RU" sz="14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Госэкспертиза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Тверской области»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2" y="5472038"/>
            <a:ext cx="607662" cy="467871"/>
          </a:xfrm>
          <a:prstGeom prst="rect">
            <a:avLst/>
          </a:prstGeom>
        </p:spPr>
      </p:pic>
      <p:pic>
        <p:nvPicPr>
          <p:cNvPr id="11" name="Picture 2" descr="https://st.depositphotos.com/1062321/4328/v/950/depositphotos_43281825-stock-illustration-exclamation-mark-butt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77" y="4531017"/>
            <a:ext cx="275094" cy="25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st.depositphotos.com/1062321/4328/v/950/depositphotos_43281825-stock-illustration-exclamation-mark-butt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4" y="6219279"/>
            <a:ext cx="606779" cy="56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24374" y="6161056"/>
            <a:ext cx="881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перенести выполнение строительных работ на 2020 год по 6 котельным  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https://st.depositphotos.com/1062321/4328/v/950/depositphotos_43281825-stock-illustration-exclamation-mark-butt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315" y="2048985"/>
            <a:ext cx="275094" cy="25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Нашивка 15"/>
          <p:cNvSpPr/>
          <p:nvPr/>
        </p:nvSpPr>
        <p:spPr>
          <a:xfrm>
            <a:off x="1329865" y="6203065"/>
            <a:ext cx="394509" cy="2661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Нашивка 16"/>
          <p:cNvSpPr/>
          <p:nvPr/>
        </p:nvSpPr>
        <p:spPr>
          <a:xfrm>
            <a:off x="1329866" y="6527688"/>
            <a:ext cx="394509" cy="2661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4375" y="6451425"/>
            <a:ext cx="98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перенести выполнение проектных и строительных работ на 2020 год по 3 котельным  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3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ОБЪЕКТАМ ГОСУДАРСТВЕННОЙ СОБСТВЕННОСТИ</a:t>
            </a: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28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63349"/>
              </p:ext>
            </p:extLst>
          </p:nvPr>
        </p:nvGraphicFramePr>
        <p:xfrm>
          <a:off x="1445156" y="1151468"/>
          <a:ext cx="10238843" cy="3485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650"/>
                <a:gridCol w="1367532"/>
                <a:gridCol w="1307142"/>
                <a:gridCol w="1666624"/>
                <a:gridCol w="1752054"/>
                <a:gridCol w="1608788"/>
                <a:gridCol w="1491053"/>
              </a:tblGrid>
              <a:tr h="63162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газовых сетей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Источники финансирования, </a:t>
                      </a:r>
                    </a:p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млн руб.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0077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979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Областной бюджет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9983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94,0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 объекта)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км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 объектов)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168,9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265,3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265,3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48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0,77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 объектов)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объект)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01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0,77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 объектов)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14,7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0" descr="D:\Толстых\прочее\для презентаций\Рисунок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625"/>
                    </a14:imgEffect>
                    <a14:imgEffect>
                      <a14:saturation sat="3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64" y="4961422"/>
            <a:ext cx="734822" cy="6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0667" y="5122333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Предусмотрено проектом бюджета Тверской области: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175" y="561377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2175" y="59831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2175" y="639231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5613773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5983104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6352436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69775" y="5613772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- 181,1 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9775" y="5957573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- 0  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9775" y="6340657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- 0 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ОБЪЕКТАМ ГОСУДАРСТВЕННОЙ СОБСТВЕННОСТИ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29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10526"/>
              </p:ext>
            </p:extLst>
          </p:nvPr>
        </p:nvGraphicFramePr>
        <p:xfrm>
          <a:off x="890892" y="922541"/>
          <a:ext cx="10862236" cy="585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0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14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82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8252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87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 </a:t>
                      </a:r>
                      <a:endParaRPr lang="ru-RU" sz="14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Протяженность,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Средства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областного бюджета Тверской области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млн рублей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</a:t>
                      </a:r>
                      <a:r>
                        <a:rPr lang="ru-RU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значимость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8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35113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Газопровод-отвод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г.Ржев-г.Нелидово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(ПИР) 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94,0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94,0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предоставит возможность в газификации 3 117 домовладений и квартир (26 170 жителей), 6 больниц, 6 детских садов, 8 образовательных учреждений, 2 библиотек, 4 отделений почты, более 20 промышленных предприятий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5113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Межпоселковый газопровод высокого давления от д.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Квакшино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до д. Игнатово Калининского района с установкой ПГБ (II очередь) (СМР)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81,8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Строительство газопровода позволит газифицировать 14 населенных пунктов (1719 домовладений) в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Никулинском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и Верхневолжском сельских поселениях,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закольцовка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ГРС «Калинин-2», «Калинин-3» и ГРС «Верхневолжская» для бесперебойного газоснабжения населенных пунктов при выводе ГРС в ремонт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6348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Закольцовка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газовых сетей в районе поселка Крупский Калининского района (СМР)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5,4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газопровода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позволит с</a:t>
                      </a: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табилизировать давление в жилой застройки в районе поселка им. Крупской, предоставит возможность в газификации инвесторов </a:t>
                      </a:r>
                      <a:r>
                        <a:rPr lang="ru-RU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промзоны</a:t>
                      </a: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«Боровлево-3»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ХАРАКТЕРИСТИКА ГАЗОВОГО ХОЗЯЙСТВА ТВЕРСКОЙ ОБЛАСТИ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12000" y="643685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3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pic>
        <p:nvPicPr>
          <p:cNvPr id="11" name="Picture 4" descr="https://www.kotel-modul.ru/images/hose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56831" y="4974391"/>
            <a:ext cx="1477607" cy="9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kompas.ru/source/news/2573/0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63" y="3121096"/>
            <a:ext cx="1763144" cy="100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xn--e1aaikeidbageh3a.xn--p1ai/wp-content/uploads/2018/01/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63" y="4266231"/>
            <a:ext cx="1504334" cy="81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Ð¿ÑÐ¾ÐµÐºÑÐ¸ÑÐ¾Ð²Ð°Ð½Ð¸Ðµ ÑÐ¸ÑÑÐµÐ¼ ÐºÐ°Ð½Ð°Ð»Ð¸Ð·Ð°ÑÐ¸Ð¸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750"/>
                    </a14:imgEffect>
                    <a14:imgEffect>
                      <a14:saturation sat="160000"/>
                    </a14:imgEffect>
                    <a14:imgEffect>
                      <a14:brightnessContrast contrast="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63" y="1391507"/>
            <a:ext cx="1815713" cy="1584610"/>
          </a:xfrm>
          <a:prstGeom prst="rect">
            <a:avLst/>
          </a:prstGeom>
          <a:noFill/>
          <a:extLst/>
        </p:spPr>
      </p:pic>
      <p:pic>
        <p:nvPicPr>
          <p:cNvPr id="2058" name="Picture 10" descr="https://avatars.mds.yandex.net/get-dialogs/1017510/03c826235bd4cf98d8ca/ori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1" y="1032090"/>
            <a:ext cx="2146699" cy="229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339340186"/>
              </p:ext>
            </p:extLst>
          </p:nvPr>
        </p:nvGraphicFramePr>
        <p:xfrm>
          <a:off x="2721530" y="924889"/>
          <a:ext cx="6789900" cy="5431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5629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ОБЪЕКТАМ ГОСУДАРСТВЕННОЙ СОБСТВЕННОСТИ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30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89063"/>
              </p:ext>
            </p:extLst>
          </p:nvPr>
        </p:nvGraphicFramePr>
        <p:xfrm>
          <a:off x="890892" y="1032090"/>
          <a:ext cx="10862236" cy="533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0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14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82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8252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87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 </a:t>
                      </a:r>
                      <a:endParaRPr lang="ru-RU" sz="14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Мощность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Средства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областного бюджета Тверской области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млн рублей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</a:t>
                      </a:r>
                      <a:r>
                        <a:rPr lang="ru-RU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значимость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8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35113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Блочно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-модульная котельная для ГКУЗ Тверской области  «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Черногубовский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туберкулезный госпиталь ветеранов войн»,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с.Черногубово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Калининского района с отводом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latin typeface="Times New Roman"/>
                        </a:rPr>
                        <a:t>(СМР) 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 МВт</a:t>
                      </a: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10,8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позволит газифицировать госпиталь 90 койко-мест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5113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Блочно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-модульная котельная для ГБУЗ Тверской области  «Областной детский клинический психоневрологический санаторий «Новинки»,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д.Новинки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Калининского района с отводом (СМР)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0,35 МВт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17,5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позволит газифицировать санаторий - 65 койко-мест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6348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Блочно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-модульная котельная для ГБУЗ Тверской области «Областной клинический психоневрологический диспансер» 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latin typeface="Times New Roman"/>
                        </a:rPr>
                        <a:t>д.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Леонтьевское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Калязинского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района с отводом (СМР)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 МВт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22,7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позволит газифицировать диспансер и построить </a:t>
                      </a:r>
                      <a:r>
                        <a:rPr lang="ru-RU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блочно</a:t>
                      </a: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-модульную котельную 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6348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Блочно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-модульная котельная для ГБУ Тверской области «Грузинский психоневрологический интернат», с. Грузины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Торжокского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района с отводом (СМР)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 МВт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17,7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позволит газифицировать диспансер и построить </a:t>
                      </a:r>
                      <a:r>
                        <a:rPr lang="ru-RU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блочно</a:t>
                      </a: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-модульную котельную 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81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ПО ОБЪЕКТАМ ГОСУДАРСТВЕННОЙ СОБСТВЕННОСТИ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31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30245"/>
              </p:ext>
            </p:extLst>
          </p:nvPr>
        </p:nvGraphicFramePr>
        <p:xfrm>
          <a:off x="889946" y="913556"/>
          <a:ext cx="10862236" cy="56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20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82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8252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87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 </a:t>
                      </a:r>
                      <a:endParaRPr lang="ru-RU" sz="14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Мощность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Средства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областного бюджета Тверской области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млн рублей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</a:t>
                      </a:r>
                      <a:r>
                        <a:rPr lang="ru-RU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значимость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8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71852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Блочно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-модульная котельная для ГКУ Тверской области «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Калязинский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детский дом «Родничок», г. Калязин с отводом (СМР)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 МВт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4,1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позволит газифицировать детский дом и построить </a:t>
                      </a:r>
                      <a:r>
                        <a:rPr lang="ru-RU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блочно</a:t>
                      </a: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-модульную котельную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Блочно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-модульная котельная для ГКОУ Тверской области «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Осташковский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детский дом» 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latin typeface="Times New Roman"/>
                        </a:rPr>
                        <a:t>г. Осташков  с отводом (СМР)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 МВт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2,8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позволит газифицировать детский дом и построить </a:t>
                      </a:r>
                      <a:r>
                        <a:rPr lang="ru-RU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блочно</a:t>
                      </a: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-модульную котельную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6348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Блочно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-модульная котельная для отделения ГБУЗ Тверской области «Калининская центральная районная клиническая больница», с. Пушкино Калининского района с отводом (ПИР+ СМР)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 </a:t>
                      </a:r>
                      <a:r>
                        <a:rPr lang="ru-RU" sz="14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Гкал/ч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ПИР – 1,0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СМР – 2,1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позволит газифицировать больницу и построить </a:t>
                      </a:r>
                      <a:r>
                        <a:rPr lang="ru-RU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блочно</a:t>
                      </a: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-модульную котельную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6348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Блочно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-модульная котельная для отделения ГБУЗ Тверской области «Калининская центральная районная клиническая больница»,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с. Медное Калининского района с отводом (ПИР+СМР)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КВт</a:t>
                      </a: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ПИР – 1,0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СМР – 2,2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позволит газифицировать больницу и построить </a:t>
                      </a:r>
                      <a:r>
                        <a:rPr lang="ru-RU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блочно</a:t>
                      </a: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-модульную котельную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6348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Блочно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-модульная котельная для офиса врача общей практики ГБУЗ Тверской области «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Кувшиновская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центральная районная клиническая больница», отделение в с.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Прямухино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latin typeface="Times New Roman"/>
                        </a:rPr>
                        <a:t>Кувшиновского</a:t>
                      </a:r>
                      <a:r>
                        <a:rPr lang="ru-RU" sz="1400" b="0" i="0" u="none" strike="noStrike" dirty="0" smtClean="0">
                          <a:latin typeface="Times New Roman"/>
                        </a:rPr>
                        <a:t> района с отводом (ПИР+СМР)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 КВт</a:t>
                      </a: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ПИР – 0,3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latin typeface="Times New Roman"/>
                        </a:rPr>
                        <a:t>СМР – 1,8 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Строительство позволит газифицировать офис врача общей практики и построить </a:t>
                      </a:r>
                      <a:r>
                        <a:rPr lang="ru-RU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блочно</a:t>
                      </a: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-модульную котельную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4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889946" y="231967"/>
            <a:ext cx="111022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МЕРОПРИЯТИЯ, ФИНАНСИРУЕМЫЕ В РАМКАХ ГОСУДАРСТВЕННОЙ ПРОГРАММЫ ТВЕРСКОЙ ОБЛАСТИ «СЕЛЬСКОЕ ХОЗЯЙСТВО ТВЕРСКОЙ ОБЛАСТИ» 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32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971996"/>
              </p:ext>
            </p:extLst>
          </p:nvPr>
        </p:nvGraphicFramePr>
        <p:xfrm>
          <a:off x="414867" y="2023668"/>
          <a:ext cx="5063066" cy="370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72478"/>
              </p:ext>
            </p:extLst>
          </p:nvPr>
        </p:nvGraphicFramePr>
        <p:xfrm>
          <a:off x="5373649" y="965199"/>
          <a:ext cx="6412649" cy="5298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11"/>
                <a:gridCol w="1987016"/>
                <a:gridCol w="899843"/>
                <a:gridCol w="848909"/>
                <a:gridCol w="2040770"/>
              </a:tblGrid>
              <a:tr h="87586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</a:t>
                      </a:r>
                      <a:r>
                        <a:rPr lang="ru-RU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работ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План,</a:t>
                      </a:r>
                      <a:r>
                        <a:rPr lang="ru-RU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км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</a:t>
                      </a:r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акт, км</a:t>
                      </a:r>
                      <a:endParaRPr lang="ru-RU" sz="16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Примечание </a:t>
                      </a:r>
                      <a:endParaRPr lang="ru-RU" sz="16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099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87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газовых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сетей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газовые сети  построены по  4  объектам  (Ржевский и </a:t>
                      </a:r>
                      <a:r>
                        <a:rPr lang="ru-RU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районы), ведется работа по сдаче их в эксплуатацию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17" y="5458203"/>
            <a:ext cx="641025" cy="5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889946" y="231967"/>
            <a:ext cx="111022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МЕРОПРИЯТИЯ, ФИНАНСИРУЕМЫЕ В РАМКАХ ГОСУДАРСТВЕННОЙ ПРОГРАММЫ ТВЕРСКОЙ ОБЛАСТИ «СЕЛЬСКОЕ ХОЗЯЙСТВО ТВЕРСКОЙ ОБЛАСТИ» </a:t>
            </a: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33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85812"/>
              </p:ext>
            </p:extLst>
          </p:nvPr>
        </p:nvGraphicFramePr>
        <p:xfrm>
          <a:off x="1445156" y="1151468"/>
          <a:ext cx="10238841" cy="371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23"/>
                <a:gridCol w="1040540"/>
                <a:gridCol w="994590"/>
                <a:gridCol w="1268116"/>
                <a:gridCol w="1333119"/>
                <a:gridCol w="1224109"/>
                <a:gridCol w="1322147"/>
                <a:gridCol w="1126071"/>
                <a:gridCol w="1134526"/>
              </a:tblGrid>
              <a:tr h="63162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газовых сетей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Источники финансирования, </a:t>
                      </a:r>
                    </a:p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млн руб.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0077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979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Федераль-ный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бюджет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Областной бюджет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Местный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бюджет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9983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13,1 км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 объекта)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70,1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70,1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48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44,8 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 объектов)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57,9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74,4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01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30,8 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 объектов)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94,8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77,3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94,8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0" descr="D:\Толстых\прочее\для презентаций\Рисунок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625"/>
                    </a14:imgEffect>
                    <a14:imgEffect>
                      <a14:saturation sat="3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64" y="4961422"/>
            <a:ext cx="734822" cy="6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0667" y="5122333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Предусмотрено проектом бюджета Тверской области: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175" y="561377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2175" y="59831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2175" y="639231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5613773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5983104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oshawachamber.com/wp-content/uploads/2009/01/checkmark-1024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1" y="6352436"/>
            <a:ext cx="45825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69775" y="5613772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- 25,4 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9775" y="5957573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3,6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9775" y="6340657"/>
            <a:ext cx="216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- 0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889946" y="231967"/>
            <a:ext cx="111022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МЕРОПРИЯТИЯ, ФИНАНСИРУЕМЫЕ В РАМКАХ ГОСУДАРСТВЕННОЙ ПРОГРАММЫ ТВЕРСКОЙ ОБЛАСТИ «СЕЛЬСКОЕ ХОЗЯЙСТВО ТВЕРСКОЙ ОБЛАСТИ» 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34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02182"/>
              </p:ext>
            </p:extLst>
          </p:nvPr>
        </p:nvGraphicFramePr>
        <p:xfrm>
          <a:off x="873958" y="1274992"/>
          <a:ext cx="10862235" cy="540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3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1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6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4643"/>
                <a:gridCol w="10946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3051"/>
                <a:gridCol w="1347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82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87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Протяжен-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ность</a:t>
                      </a:r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</a:t>
                      </a:r>
                    </a:p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</a:t>
                      </a:r>
                    </a:p>
                    <a:p>
                      <a:pPr algn="ctr" fontAlgn="ctr"/>
                      <a:r>
                        <a:rPr lang="ru-RU" sz="1400" b="0" i="0" u="none" strike="noStrike" baseline="0" dirty="0" smtClean="0">
                          <a:effectLst/>
                          <a:latin typeface="Times New Roman" panose="02020603050405020304" pitchFamily="18" charset="0"/>
                        </a:rPr>
                        <a:t> ФБ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9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98879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Газоснабжение </a:t>
                      </a:r>
                    </a:p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д. Зайцево, д.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Азарово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сельского поселения "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Чертолино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" Ржевского района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13,1 (переходящий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с 2019 года</a:t>
                      </a: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30,2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16,6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10,9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2,7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148/419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В результате будет предоставлена возможность в газификации 148 домовладений (419 жителей), </a:t>
                      </a:r>
                      <a:r>
                        <a:rPr lang="ru-RU" sz="13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ФАПа</a:t>
                      </a:r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, дома культуры, библиотеки, магазина, отделения почтовой связи. На территории сельского поселения ведется реализация 2 инвестиционных проектов (свиноводческого комплекса, предприятия овощной продукции).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 газификации 0,02%.  </a:t>
                      </a:r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88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889946" y="231967"/>
            <a:ext cx="111022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МЕРОПРИЯТИЯ, ФИНАНСИРУЕМЫЕ В РАМКАХ ГОСУДАРСТВЕННОЙ ПРОГРАММЫ ТВЕРСКОЙ ОБЛАСТИ «СЕЛЬСКОЕ ХОЗЯЙСТВО ТВЕРСКОЙ ОБЛАСТИ» </a:t>
            </a:r>
          </a:p>
          <a:p>
            <a:r>
              <a:rPr lang="ru-RU" dirty="0" smtClean="0"/>
              <a:t>НА 2020 ГОД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35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27785"/>
              </p:ext>
            </p:extLst>
          </p:nvPr>
        </p:nvGraphicFramePr>
        <p:xfrm>
          <a:off x="873958" y="1274992"/>
          <a:ext cx="10862235" cy="461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3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1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6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4643"/>
                <a:gridCol w="10946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3051"/>
                <a:gridCol w="1347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82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87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Протяжен-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ность</a:t>
                      </a:r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Бюджетное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финансирование,</a:t>
                      </a:r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млн 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рублей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домовладений/</a:t>
                      </a:r>
                    </a:p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количество человек</a:t>
                      </a:r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fontAlgn="ctr" latinLnBrk="0" hangingPunct="1"/>
                      <a:endParaRPr lang="ru-RU" sz="14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значимость</a:t>
                      </a:r>
                      <a:r>
                        <a:rPr lang="ru-RU" sz="14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увеличением уровня газификации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</a:t>
                      </a:r>
                    </a:p>
                    <a:p>
                      <a:pPr algn="ctr" fontAlgn="ctr"/>
                      <a:r>
                        <a:rPr lang="ru-RU" sz="1400" b="0" i="0" u="none" strike="noStrike" baseline="0" dirty="0" smtClean="0">
                          <a:effectLst/>
                          <a:latin typeface="Times New Roman" panose="02020603050405020304" pitchFamily="18" charset="0"/>
                        </a:rPr>
                        <a:t> ФБ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Средства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МО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9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98600"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Газоснабжение д. Бор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Шкени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, д. Кушалино, д. Плотники, с. Белое, д.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Савельево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Сукроменского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сельского поселения </a:t>
                      </a:r>
                      <a:r>
                        <a:rPr lang="ru-RU" sz="1300" b="0" i="0" u="none" strike="noStrike" dirty="0" err="1" smtClean="0">
                          <a:latin typeface="Times New Roman"/>
                        </a:rPr>
                        <a:t>Бежецкого</a:t>
                      </a:r>
                      <a:r>
                        <a:rPr lang="ru-RU" sz="1300" b="0" i="0" u="none" strike="noStrike" dirty="0" smtClean="0">
                          <a:latin typeface="Times New Roman"/>
                        </a:rPr>
                        <a:t> района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19,3 (переходящий объект на 2020-2021 годы)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39,9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21,9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14,4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3,6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latin typeface="Times New Roman"/>
                        </a:rPr>
                        <a:t>321/369</a:t>
                      </a: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300" b="0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В результате будет предоставлена возможность в газификации 321 домовладения (369 жителей).  На территории сельского поселения ведется реализация инвестиционного проекта  (производственного предприятия мясной продукции). </a:t>
                      </a:r>
                    </a:p>
                    <a:p>
                      <a:pPr marL="92075" indent="0" algn="ctr"/>
                      <a:r>
                        <a:rPr lang="ru-RU" sz="1300" b="1" i="0" u="none" strike="noStrike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Рост уровня</a:t>
                      </a:r>
                      <a:r>
                        <a:rPr lang="ru-RU" sz="13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 газификации 0,04 %</a:t>
                      </a:r>
                      <a:endParaRPr lang="ru-RU" sz="1300" b="1" i="0" u="none" strike="noStrike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1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957679" y="96501"/>
            <a:ext cx="111022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МЕРОПРИЯТИЯ, ФИНАНСИРУЕМЫЕ ЗА СЧЕТ СРЕДСТВ СПЕЦИАЛЬНЫХ НАДБАВОК К ТАРИФАМ НА ТРАНСПОРТИРОВКУ ГАЗА ПО ГАЗОРАСПРЕДЕЛИТЕЛЬНЫМ СЕТЯМ АО «ГАЗПРОМ ГАЗОРАСПРЕДЕЛЕНИЕ ТВЕРЬ»</a:t>
            </a:r>
            <a:endParaRPr lang="ru-RU" dirty="0">
              <a:solidFill>
                <a:srgbClr val="C09200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36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809928"/>
              </p:ext>
            </p:extLst>
          </p:nvPr>
        </p:nvGraphicFramePr>
        <p:xfrm>
          <a:off x="414867" y="2023668"/>
          <a:ext cx="5063066" cy="370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20324"/>
              </p:ext>
            </p:extLst>
          </p:nvPr>
        </p:nvGraphicFramePr>
        <p:xfrm>
          <a:off x="5444069" y="1247050"/>
          <a:ext cx="6395712" cy="55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31"/>
                <a:gridCol w="1981768"/>
                <a:gridCol w="897466"/>
                <a:gridCol w="846667"/>
                <a:gridCol w="2035380"/>
              </a:tblGrid>
              <a:tr h="95301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</a:t>
                      </a:r>
                      <a:r>
                        <a:rPr lang="ru-RU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работ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План,</a:t>
                      </a:r>
                      <a:r>
                        <a:rPr lang="ru-RU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км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</a:t>
                      </a:r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акт, км</a:t>
                      </a:r>
                      <a:endParaRPr lang="ru-RU" sz="16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Примечание </a:t>
                      </a:r>
                      <a:endParaRPr lang="ru-RU" sz="16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36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530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газовых сетей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6 объектам проектирования работы планируется выполнить до</a:t>
                      </a:r>
                      <a:r>
                        <a:rPr lang="ru-RU" sz="15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конца 2019 года</a:t>
                      </a:r>
                      <a:endParaRPr lang="ru-RU" sz="1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5075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газовых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сетей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44,2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 объектов газификации газовые сети построены по 4 (</a:t>
                      </a:r>
                      <a:r>
                        <a:rPr lang="ru-RU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Вышневолоцкий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округ, </a:t>
                      </a:r>
                      <a:r>
                        <a:rPr lang="ru-RU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Калязинский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Конаковский и Ржевский районы).</a:t>
                      </a:r>
                    </a:p>
                    <a:p>
                      <a:pPr algn="ctr"/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3 работы планируется выполнить до конца 2019 года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30" y="3267619"/>
            <a:ext cx="607662" cy="4678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3" y="5926290"/>
            <a:ext cx="641025" cy="5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МЕРОПРИЯТИЯ, ФИНАНСИРУЕМЫЕ ЗА СЧЕТ СРЕДСТВ СПЕЦИАЛЬНЫХ НАДБАВОК К ТАРИФАМ НА ТРАНСПОРТИРОВКУ ГАЗА ПО ГАЗОРАСПРЕДЕЛИТЕЛЬНЫМ СЕТЯМ АО «ГАЗПРОМ ГАЗОРАСПРЕДЕЛЕНИЕ ТВЕРЬ»</a:t>
            </a:r>
            <a:endParaRPr lang="ru-RU" dirty="0">
              <a:solidFill>
                <a:srgbClr val="C09200"/>
              </a:solidFill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37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80341"/>
              </p:ext>
            </p:extLst>
          </p:nvPr>
        </p:nvGraphicFramePr>
        <p:xfrm>
          <a:off x="1352175" y="1334348"/>
          <a:ext cx="10238843" cy="371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650"/>
                <a:gridCol w="1367532"/>
                <a:gridCol w="1307142"/>
                <a:gridCol w="1666624"/>
                <a:gridCol w="1752054"/>
                <a:gridCol w="1608788"/>
                <a:gridCol w="1491053"/>
              </a:tblGrid>
              <a:tr h="63162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газовых сетей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Источники финансирования, </a:t>
                      </a:r>
                    </a:p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млн руб.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0077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979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Специальная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надбавка к тарифам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9983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116,0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 объектов)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56,7 км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 объектов)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200,7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48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114,2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 объектов)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218,5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01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52,9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 объектов) 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58,8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 объектов)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199,6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0" descr="D:\Толстых\прочее\для презентаций\Рисунок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625"/>
                    </a14:imgEffect>
                    <a14:imgEffect>
                      <a14:saturation sat="3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64" y="2436643"/>
            <a:ext cx="734822" cy="6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5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893605" y="155767"/>
            <a:ext cx="11188328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МЕРОПРИЯТИЯ, ФИНАНСИРУЕМЫЕ ЗА СЧЕТ СРЕДСТВ СПЕЦИАЛЬНЫХ НАДБАВОК К ТАРИФАМ НА ТРАНСПОРТИРОВКУ ГАЗА ПО ГАЗОРАСПРЕДЕЛИТЕЛЬНЫМ СЕТЯМ АО «ГАЗПРОМ ГАЗОРАСПРЕДЕЛЕНИЕ ТВЕРЬ</a:t>
            </a:r>
            <a:r>
              <a:rPr lang="ru-RU" dirty="0" smtClean="0"/>
              <a:t>» НА 2020 ГОД</a:t>
            </a:r>
            <a:endParaRPr lang="ru-RU" dirty="0">
              <a:solidFill>
                <a:srgbClr val="C09200"/>
              </a:solidFill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38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70532"/>
              </p:ext>
            </p:extLst>
          </p:nvPr>
        </p:nvGraphicFramePr>
        <p:xfrm>
          <a:off x="965201" y="1162225"/>
          <a:ext cx="10879667" cy="553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815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2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79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39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4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5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855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901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Годы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Протя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-жен-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ность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км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Объемы финансирования,                 млн рублей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274"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ПИР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СМР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Итого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endParaRPr lang="ru-RU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951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11361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Межпоселковый газопровод высокого давления от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д.Игнатово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Калининского района Тверской области до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п.Крупский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г.Твери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(III очередь строительства)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7,9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3,6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20,6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24,2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газопровода предоставит возможность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в п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одключении перспективных потребителей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промзоны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«Боровлево-2»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г.Твери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Бурашевского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сельского поселения Калининского района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10303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Газопровод кольцевой высокого давления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Глазково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-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Стрельниково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Калининского района Тверской области с установкой ПРГ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12,0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4,7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4,7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газопровода предоставит возможность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в п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одключении перспективных потребителей Михайловского сельского поселения Калининского района;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закольцовка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сетей газораспределения  ГРС «Калинин» 2,3 с ГРС «Металлист» повысит надежность газоснабжения потребителей Михайловского сельского поселения Калининского района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889946" y="231967"/>
            <a:ext cx="111022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МЕРОПРИЯТИЯ, ФИНАНСИРУЕМЫЕ ЗА СЧЕТ СРЕДСТВ СПЕЦИАЛЬНЫХ НАДБАВОК К ТАРИФАМ НА ТРАНСПОРТИРОВКУ ГАЗА ПО ГАЗОРАСПРЕДЕЛИТЕЛЬНЫМ СЕТЯМ АО «ГАЗПРОМ ГАЗОРАСПРЕДЕЛЕНИЕ ТВЕРЬ» НА 2020 ГОД</a:t>
            </a:r>
            <a:endParaRPr lang="ru-RU" dirty="0">
              <a:solidFill>
                <a:srgbClr val="C09200"/>
              </a:solidFill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39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72727"/>
              </p:ext>
            </p:extLst>
          </p:nvPr>
        </p:nvGraphicFramePr>
        <p:xfrm>
          <a:off x="973667" y="1310604"/>
          <a:ext cx="10710333" cy="5195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5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3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2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15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04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370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288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901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Годы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Протя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-жен-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ность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км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Объемы финансирования,                 млн рублей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274"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ПИР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СМР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Итого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endParaRPr lang="ru-RU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951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35516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Газопровод среднего давления от ул. Крайняя до С. Петербургского шоссе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г.Твери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2,24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2,6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21,7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24,3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Реализация объекта позволит подключить перспективных потребителей в Заволжском районе г. Твери,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закольцовка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сетей газораспределения среднего давления повысит надёжность газоснабжения существующих потребителей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10303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Межпоселковый газопровод высокого давления 1 категории до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п.Бобровец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Андреапольского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района Тверской области с установкой ПРГ. Распределительный газопровод среднего давления  по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п.Бобровец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Андреапольского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района Тверской области (с отводами до земельных участков)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26,3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12,5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12,5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Реализация объекта позволит г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азифицировать</a:t>
                      </a:r>
                      <a:r>
                        <a:rPr lang="ru-RU" sz="1400" b="0" i="0" u="none" strike="noStrike" baseline="0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129 домовладений (320 жителей), магазин, почту, дом культуры, фельдшерско-акушерский пункт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9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579927" y="117476"/>
            <a:ext cx="790318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1919289" y="-42863"/>
            <a:ext cx="8607425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solidFill>
                <a:srgbClr val="CC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6"/>
          <p:cNvSpPr txBox="1">
            <a:spLocks noGrp="1"/>
          </p:cNvSpPr>
          <p:nvPr/>
        </p:nvSpPr>
        <p:spPr bwMode="auto">
          <a:xfrm>
            <a:off x="10272465" y="6560999"/>
            <a:ext cx="441349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r" eaLnBrk="1" hangingPunct="1">
              <a:buSzPct val="100000"/>
            </a:pPr>
            <a:endParaRPr lang="ru-RU" altLang="ru-RU" sz="1600" dirty="0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2873417" y="121101"/>
            <a:ext cx="7210425" cy="8286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217" rtl="0" eaLnBrk="1" latinLnBrk="0" hangingPunct="1"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  <a:defRPr/>
            </a:pPr>
            <a:endParaRPr lang="ru-RU" sz="1800" spc="-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201441" y="3135735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12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2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038514" y="93668"/>
            <a:ext cx="1074611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ИНФОРМАЦИЯ ОБ УРОВНЕ ГАЗИФИКАЦИИ ПРИРОДНЫМ ГАЗОМ СУБЪЕКТОВ ЦЕНТРАЛЬНОГО ФЕДЕРАЛЬНОГО ОКРУГА  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71891"/>
              </p:ext>
            </p:extLst>
          </p:nvPr>
        </p:nvGraphicFramePr>
        <p:xfrm>
          <a:off x="1591733" y="1016549"/>
          <a:ext cx="9745133" cy="540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440"/>
                <a:gridCol w="6973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7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923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2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Субъект </a:t>
                      </a:r>
                      <a:endParaRPr lang="ru-RU" sz="2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</a:t>
                      </a:r>
                      <a:r>
                        <a:rPr lang="ru-RU" sz="2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газификации природным газом на </a:t>
                      </a:r>
                      <a:r>
                        <a:rPr lang="ru-RU" sz="2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01.01.2019                         </a:t>
                      </a:r>
                      <a:r>
                        <a:rPr lang="ru-RU" sz="2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6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7393221"/>
                  </a:ext>
                </a:extLst>
              </a:tr>
              <a:tr h="2757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Воронежская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94,7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8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Орловская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92,8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1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Тульская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8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Калужская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83,8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8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Рязанская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Липецкая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82,9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8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Тамбовская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81,4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8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Ивановская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8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Смоленская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8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Тверская </a:t>
                      </a:r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64,4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65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Костромская область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Номер слайда 6"/>
          <p:cNvSpPr txBox="1">
            <a:spLocks noGrp="1"/>
          </p:cNvSpPr>
          <p:nvPr/>
        </p:nvSpPr>
        <p:spPr bwMode="auto">
          <a:xfrm>
            <a:off x="11563956" y="6399867"/>
            <a:ext cx="441349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r" eaLnBrk="1" hangingPunct="1">
              <a:buSzPct val="100000"/>
            </a:pPr>
            <a:r>
              <a:rPr lang="ru-RU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altLang="ru-R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83450" y="117476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62564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889946" y="231967"/>
            <a:ext cx="111022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МЕРОПРИЯТИЯ, ФИНАНСИРУЕМЫЕ ЗА СЧЕТ СРЕДСТВ СПЕЦИАЛЬНЫХ НАДБАВОК К ТАРИФАМ НА ТРАНСПОРТИРОВКУ ГАЗА ПО ГАЗОРАСПРЕДЕЛИТЕЛЬНЫМ СЕТЯМ АО «ГАЗПРОМ ГАЗОРАСПРЕДЕЛЕНИЕ ТВЕРЬ» НА 2020 ГОД</a:t>
            </a:r>
            <a:endParaRPr lang="ru-RU" dirty="0">
              <a:solidFill>
                <a:srgbClr val="C09200"/>
              </a:solidFill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40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76929"/>
              </p:ext>
            </p:extLst>
          </p:nvPr>
        </p:nvGraphicFramePr>
        <p:xfrm>
          <a:off x="973667" y="1310604"/>
          <a:ext cx="10710333" cy="540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5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3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2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15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04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370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288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901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Годы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Протя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-жен-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ность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км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Объемы финансирования,                 млн рублей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274"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ПИР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СМР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Итого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endParaRPr lang="ru-RU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951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49808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Распределительный газопровод высокого и среднего давления по ул. Северная, Полевая, Дорожная, Мелиораторов, Механизаторов, Кирова г. Кувшиново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Кувшиновского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района Тверской области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6,2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газопровода предоставит возможность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г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азифицировать 97 домовладений (460 жителей), деревообрабатывающее предприятие, ремонтно-технического предприятие, 2 магазина. Планируется реализация инвестиционного проекта ООО "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Руслосось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"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10303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Газоснабжение д. Высока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Бежецкого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района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2019-2020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11,5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11,5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Строительство газопровода позволит газифицировать 10 домовладений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2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889946" y="231967"/>
            <a:ext cx="111022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МЕРОПРИЯТИЯ, ФИНАНСИРУЕМЫЕ ЗА СЧЕТ СРЕДСТВ СПЕЦИАЛЬНЫХ НАДБАВОК К ТАРИФАМ НА ТРАНСПОРТИРОВКУ ГАЗА ПО ГАЗОРАСПРЕДЕЛИТЕЛЬНЫМ СЕТЯМ АО «ГАЗПРОМ ГАЗОРАСПРЕДЕЛЕНИЕ ТВЕРЬ» НА 2020 ГОД</a:t>
            </a:r>
            <a:endParaRPr lang="ru-RU" dirty="0">
              <a:solidFill>
                <a:srgbClr val="C09200"/>
              </a:solidFill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41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88243"/>
              </p:ext>
            </p:extLst>
          </p:nvPr>
        </p:nvGraphicFramePr>
        <p:xfrm>
          <a:off x="973667" y="1310604"/>
          <a:ext cx="10871200" cy="540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787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17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72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330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34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526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6536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901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Годы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Протя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-жен-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ность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км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Объемы финансирования,                 млн рублей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274"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ПИР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СМР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Итого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endParaRPr lang="ru-RU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951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49808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Строительство межпоселкового газопровода д. Пригорки - д. Горка - д. Бережки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Сонковского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района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2019-2020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19,0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65,2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65,2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газопровода позволит газифицировать 250 домовладений, перевести котельную общеобразовательной школы на природный газ,  газифицировать инвестиционную площадку под строительство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свинокомплекса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№7 ООО «Коралл»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10303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Межпоселковый газопровод среднего давления во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Фралевском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сельском поселении до д. Жары,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Ляды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, д. Захарово, д. Молодка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Бежецкого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района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2019-2020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10,1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39,4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39,4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В результате реализации проекта будет предоставлена возможность в газификации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Фралевского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сельского поселения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д.Жары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(12 домов, ДК, библиотека),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д.Ляды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(130 домов, ДК, библиотека),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д.Захарово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(49 домов),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д.Молодка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(10 домов)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2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889946" y="231967"/>
            <a:ext cx="111022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МЕРОПРИЯТИЯ, ФИНАНСИРУЕМЫЕ ЗА СЧЕТ СРЕДСТВ СПЕЦИАЛЬНЫХ НАДБАВОК К ТАРИФАМ НА ТРАНСПОРТИРОВКУ ГАЗА ПО ГАЗОРАСПРЕДЕЛИТЕЛЬНЫМ СЕТЯМ АО «ГАЗПРОМ ГАЗОРАСПРЕДЕЛЕНИЕ ТВЕРЬ» НА 2020 ГОД</a:t>
            </a:r>
            <a:endParaRPr lang="ru-RU" dirty="0">
              <a:solidFill>
                <a:srgbClr val="C09200"/>
              </a:solidFill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42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25824"/>
              </p:ext>
            </p:extLst>
          </p:nvPr>
        </p:nvGraphicFramePr>
        <p:xfrm>
          <a:off x="973667" y="1310604"/>
          <a:ext cx="10710333" cy="540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5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3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2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15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04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370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288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901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Годы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Протя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-жен-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ность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км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Объемы финансирования,                 млн рублей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274"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ПИР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СМР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Итого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endParaRPr lang="ru-RU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951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49808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Межпоселковый газопровод до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Садыково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Калининского района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2019-2020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1,4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15,9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15,9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газопровода предоставит возможность в газификации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60 домовладений, площадки                                ЗАО «УК РВМ Капитал» </a:t>
                      </a:r>
                    </a:p>
                    <a:p>
                      <a:pPr algn="ctr" fontAlgn="ctr"/>
                      <a:endParaRPr lang="ru-RU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10303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Межпоселковый газопровод до д. Лебедево Калининского района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2019-2020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20,3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20,3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Строительство газопровода предоставит возможность в газификации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60 домовладений, индустриального парка «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Раслово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» 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889946" y="231967"/>
            <a:ext cx="111022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МЕРОПРИЯТИЯ, ФИНАНСИРУЕМЫЕ ЗА СЧЕТ СРЕДСТВ СПЕЦИАЛЬНЫХ НАДБАВОК К ТАРИФАМ НА ТРАНСПОРТИРОВКУ ГАЗА ПО ГАЗОРАСПРЕДЕЛИТЕЛЬНЫМ СЕТЯМ АО «ГАЗПРОМ ГАЗОРАСПРЕДЕЛЕНИЕ ТВЕРЬ» НА 2020 ГОД</a:t>
            </a:r>
            <a:endParaRPr lang="ru-RU" dirty="0">
              <a:solidFill>
                <a:srgbClr val="C09200"/>
              </a:solidFill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43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0110"/>
              </p:ext>
            </p:extLst>
          </p:nvPr>
        </p:nvGraphicFramePr>
        <p:xfrm>
          <a:off x="973667" y="1310604"/>
          <a:ext cx="10710333" cy="540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5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3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2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15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04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370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288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901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Годы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Протя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-жен-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ность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км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Объемы финансирования,                 млн рублей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274"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ПИР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СМР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Итого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endParaRPr lang="ru-RU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951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49808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Межпоселковый газопровод высокого давления во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Фралевском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сельском поселении до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Шалиха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,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Климотино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,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Стогово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Потесы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,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Выдумерь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,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Мурзиха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Бежецкого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района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11,8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17,2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Реализация</a:t>
                      </a:r>
                      <a:r>
                        <a:rPr lang="ru-RU" sz="1400" b="0" i="0" u="none" strike="noStrike" baseline="0" dirty="0" smtClean="0">
                          <a:effectLst/>
                          <a:latin typeface="Times New Roman" panose="02020603050405020304" pitchFamily="18" charset="0"/>
                        </a:rPr>
                        <a:t> объекта предоставит возможность в г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азификации 6 населенных пунктов (213</a:t>
                      </a:r>
                      <a:r>
                        <a:rPr lang="ru-RU" sz="1400" b="0" i="0" u="none" strike="noStrike" baseline="0" dirty="0" smtClean="0">
                          <a:effectLst/>
                          <a:latin typeface="Times New Roman" panose="02020603050405020304" pitchFamily="18" charset="0"/>
                        </a:rPr>
                        <a:t> домовладений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), 280 жителей, 3 объекта социальной инфраструктуры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10303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Распределительный газопровод высокого и среднего давления по ул. Заречная, </a:t>
                      </a:r>
                    </a:p>
                    <a:p>
                      <a:pPr algn="ctr" fontAlgn="t"/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пгт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. Фирово Тверской области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2020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1,8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2,0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4,2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6,2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Реализация</a:t>
                      </a:r>
                      <a:r>
                        <a:rPr lang="ru-RU" sz="1400" b="0" i="0" u="none" strike="noStrike" baseline="0" dirty="0" smtClean="0">
                          <a:effectLst/>
                          <a:latin typeface="Times New Roman" panose="02020603050405020304" pitchFamily="18" charset="0"/>
                        </a:rPr>
                        <a:t> объекта предоставит возможность в г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азификации 29 земельных участков, выделенных под индивидуальную застройку  многодетным семьям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9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889946" y="231967"/>
            <a:ext cx="111022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МЕРОПРИЯТИЯ, ФИНАНСИРУЕМЫЕ ЗА СЧЕТ СРЕДСТВ СПЕЦИАЛЬНЫХ НАДБАВОК К ТАРИФАМ НА ТРАНСПОРТИРОВКУ ГАЗА ПО ГАЗОРАСПРЕДЕЛИТЕЛЬНЫМ СЕТЯМ АО «ГАЗПРОМ ГАЗОРАСПРЕДЕЛЕНИЕ ТВЕРЬ» НА 2020 ГОД</a:t>
            </a:r>
            <a:endParaRPr lang="ru-RU" dirty="0">
              <a:solidFill>
                <a:srgbClr val="C09200"/>
              </a:solidFill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52181" y="6474544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44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64159"/>
              </p:ext>
            </p:extLst>
          </p:nvPr>
        </p:nvGraphicFramePr>
        <p:xfrm>
          <a:off x="973667" y="1310604"/>
          <a:ext cx="10710333" cy="540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5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3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2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15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04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370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288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901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объекта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Годы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Протя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-жен-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ность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км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Объемы финансирования,                 млн рублей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274"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ПИР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СМР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Итого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endParaRPr lang="ru-RU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951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ru-RU" sz="13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49808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Межпоселковый газопровод от ГРС "Кашин" - д. Введенское - д. Бурмакино с отводами на д. Рождествено, с.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Козьмодемьяновское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Кашинского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городского округа Тверской области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32,7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10,6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10,6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Реализация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объекта предоставит возможность в г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азификации 158 индивидуальных домовладений,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(в перспективе - газификация 20 жилых домов и молочно-товарной фермы ООО «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Румелко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-Агро»)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10303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/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Межпоселковый газопровод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Збуново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-                    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Сырцевка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 panose="02020603050405020304" pitchFamily="18" charset="0"/>
                        </a:rPr>
                        <a:t>Бежецкого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района Тверской области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3,9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3,9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Реализация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объекта предоставит возможность в г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азификации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5 населенных пунктов, 206 потребителей, в том числе 190 жилых домов (628 жителей), 16 объектов социальной инфраструктуры</a:t>
                      </a:r>
                      <a:r>
                        <a:rPr lang="ru-RU" sz="1400" b="0" i="0" u="none" strike="noStrike" baseline="0" dirty="0" smtClean="0">
                          <a:effectLst/>
                          <a:latin typeface="Times New Roman" panose="02020603050405020304" pitchFamily="18" charset="0"/>
                        </a:rPr>
                        <a:t>, площадки №9 ООО «Коралл» 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11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89947" y="4110773"/>
            <a:ext cx="5999739" cy="20116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энергетики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жилищно-коммунального хозяйства Тверской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пл. М. Тверского,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34-31-18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gkh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tverreg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энергетики и жилищно-коммунального хозяйства Тверской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Цветков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Иванович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829107" y="6492875"/>
            <a:ext cx="362893" cy="365125"/>
          </a:xfrm>
        </p:spPr>
        <p:txBody>
          <a:bodyPr vert="horz" lIns="91440" tIns="45720" rIns="91440" bIns="45720" rtlCol="0" anchor="ctr"/>
          <a:lstStyle/>
          <a:p>
            <a:pPr algn="ctr"/>
            <a:fld id="{3E716BDD-ECB7-4C86-83A2-DDBB799AEF99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45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2"/>
          <p:cNvSpPr>
            <a:spLocks noChangeArrowheads="1"/>
          </p:cNvSpPr>
          <p:nvPr/>
        </p:nvSpPr>
        <p:spPr bwMode="auto">
          <a:xfrm>
            <a:off x="1995788" y="1184275"/>
            <a:ext cx="8420693" cy="34163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ru-RU" altLang="ru-RU" sz="2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CC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774623" y="6443244"/>
            <a:ext cx="41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5479" y="1124132"/>
            <a:ext cx="9684321" cy="5479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415478" y="133395"/>
            <a:ext cx="10081121" cy="861774"/>
          </a:xfrm>
          <a:prstGeom prst="rect">
            <a:avLst/>
          </a:prstGeom>
          <a:noFill/>
          <a:ln w="28575">
            <a:noFill/>
          </a:ln>
          <a:effectLst>
            <a:innerShdw blurRad="114300">
              <a:prstClr val="black"/>
            </a:inn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УРОВЕНЬ ГАЗИФИКАЦИИ ТВЕРСКОЙ ОБЛАСТИ ПО СОСТОЯНИЮ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 01.01.2019 – 64,4%</a:t>
            </a:r>
            <a:endParaRPr lang="ru-RU" sz="20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83450" y="117476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30011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 txBox="1">
            <a:spLocks/>
          </p:cNvSpPr>
          <p:nvPr/>
        </p:nvSpPr>
        <p:spPr>
          <a:xfrm>
            <a:off x="1133605" y="231967"/>
            <a:ext cx="1085857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КОРРЕКТИРОВКА ГЕНЕРАЛЬНОЙ СХЕМЫ ГАЗОСНАБЖЕНИЯ И ГАЗИФИКАЦИИ ТВЕРСКОЙ ОБЛАСТИ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12000" y="6440677"/>
            <a:ext cx="4800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defTabSz="457200"/>
            <a:fld id="{689F1CAE-E440-474E-B9E6-AD32A12F3EB6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457200"/>
              <a:t>6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241376525"/>
              </p:ext>
            </p:extLst>
          </p:nvPr>
        </p:nvGraphicFramePr>
        <p:xfrm>
          <a:off x="1006605" y="1165101"/>
          <a:ext cx="10533462" cy="536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1133605" y="5242496"/>
            <a:ext cx="3225843" cy="1029675"/>
            <a:chOff x="184752" y="2916773"/>
            <a:chExt cx="3225843" cy="1029675"/>
          </a:xfrm>
        </p:grpSpPr>
        <p:sp>
          <p:nvSpPr>
            <p:cNvPr id="14" name="Нашивка 13"/>
            <p:cNvSpPr/>
            <p:nvPr/>
          </p:nvSpPr>
          <p:spPr>
            <a:xfrm>
              <a:off x="184752" y="2916773"/>
              <a:ext cx="3225843" cy="102967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Нашивка 4"/>
            <p:cNvSpPr/>
            <p:nvPr/>
          </p:nvSpPr>
          <p:spPr>
            <a:xfrm>
              <a:off x="699590" y="2916773"/>
              <a:ext cx="2196168" cy="1029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12700" rIns="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АО «Газпром </a:t>
              </a:r>
              <a:r>
                <a:rPr lang="ru-RU" sz="20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промгаз</a:t>
              </a:r>
              <a:r>
                <a:rPr lang="ru-RU" sz="20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»</a:t>
              </a:r>
              <a:endParaRPr lang="ru-RU" sz="20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164670" y="5242496"/>
            <a:ext cx="7358735" cy="1029675"/>
            <a:chOff x="184752" y="2916773"/>
            <a:chExt cx="3225843" cy="102967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Нашивка 16"/>
            <p:cNvSpPr/>
            <p:nvPr/>
          </p:nvSpPr>
          <p:spPr>
            <a:xfrm>
              <a:off x="184752" y="2916773"/>
              <a:ext cx="3225843" cy="1029675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Нашивка 4"/>
            <p:cNvSpPr/>
            <p:nvPr/>
          </p:nvSpPr>
          <p:spPr>
            <a:xfrm>
              <a:off x="699590" y="2916773"/>
              <a:ext cx="2196168" cy="10296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12700" rIns="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 состоянию на 31.10.2019 разработаны 36 схемы газификации </a:t>
              </a:r>
              <a:endParaRPr lang="ru-RU" sz="2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7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863752" y="1340771"/>
            <a:ext cx="4464496" cy="1224135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3472" y="62208"/>
            <a:ext cx="101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АНАЛИЗ ВЫПОЛНЕНИЯ СРОКОВ ПРОЕКТИРОВАНИЯ И СТРОИТЕЛЬСТВА ОБЪЕКТОВ ГАЗИФИКАЦИИ СОГЛАСНО ПОДПИСАННЫМ ПРАВИТЕЛЬСТВОМ ТВЕРСКОЙ ОБЛАСТИ  С ПАО «ГАЗПРОМ» ОБЯЗАТЕЛЬСТВАМ В РАМКАХ ПЛАНА-ГРАФИКА СИНХРОНИЗАЦИИ НА 2016-2017 ГОДЫ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08349" y="6478736"/>
            <a:ext cx="38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97969"/>
              </p:ext>
            </p:extLst>
          </p:nvPr>
        </p:nvGraphicFramePr>
        <p:xfrm>
          <a:off x="956733" y="1385647"/>
          <a:ext cx="10837335" cy="51302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260"/>
                <a:gridCol w="2837721"/>
                <a:gridCol w="1282258"/>
                <a:gridCol w="1213445"/>
                <a:gridCol w="1360452"/>
                <a:gridCol w="990259"/>
                <a:gridCol w="962494"/>
                <a:gridCol w="934733"/>
                <a:gridCol w="897713"/>
              </a:tblGrid>
              <a:tr h="3228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объекта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Обязательства Тверской области по строительству </a:t>
                      </a:r>
                      <a:r>
                        <a:rPr lang="ru-RU" sz="16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внутрипоселковых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газовых сетей по состоянию на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31.10.2019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Обязательства ПАО </a:t>
                      </a:r>
                      <a:r>
                        <a:rPr lang="ru-RU" sz="16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«Газпром» межпоселковые </a:t>
                      </a:r>
                      <a:r>
                        <a:rPr lang="ru-RU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газопроводы</a:t>
                      </a: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960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по программе газификации Тверской области на 2016-2020 годы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Предлагаемые               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плану-графику синхронизации </a:t>
                      </a:r>
                      <a:endParaRPr lang="ru-RU" sz="1600" u="none" strike="noStrike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2018 -2019 годы 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4807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выполнения ПИР 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выполнения СМР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запланировано 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Программе газификации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2020 год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 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020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Газопровод межпоселковый                                д.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Троеручица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д.Лежнево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Осташковского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2008-2016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2017-2018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2016-2020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Газопровод межпоселковый 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д.Черничено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д.Нестерово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Старицкого района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2008-2017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2018-2019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2018-2020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2021-2022</a:t>
                      </a:r>
                    </a:p>
                    <a:p>
                      <a:pPr algn="ctr" fontAlgn="ctr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6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Газопровод  межпоселковый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д.Максимово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с.Луковниково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Старицкого района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2008-2018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2019-2020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2019-2020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2021-2022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13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863752" y="1340771"/>
            <a:ext cx="4464496" cy="1224135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3472" y="62208"/>
            <a:ext cx="101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АНАЛИЗ ВЫПОЛНЕНИЯ СРОКОВ ПРОЕКТИРОВАНИЯ И СТРОИТЕЛЬСТВА ОБЪЕКТОВ ГАЗИФИКАЦИИ СОГЛАСНО ПОДПИСАННЫМ ПРАВИТЕЛЬСТВОМ ТВЕРСКОЙ ОБЛАСТИ  С ПАО «ГАЗПРОМ» ОБЯЗАТЕЛЬСТВАМ В РАМКАХ ПЛАНА-ГРАФИКА СИНХРОНИЗАЦИИ НА 2016-2017 ГОДЫ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08349" y="6478736"/>
            <a:ext cx="38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2295"/>
              </p:ext>
            </p:extLst>
          </p:nvPr>
        </p:nvGraphicFramePr>
        <p:xfrm>
          <a:off x="956733" y="1385647"/>
          <a:ext cx="10837335" cy="4836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260"/>
                <a:gridCol w="2837721"/>
                <a:gridCol w="1282258"/>
                <a:gridCol w="1213445"/>
                <a:gridCol w="1360452"/>
                <a:gridCol w="990259"/>
                <a:gridCol w="962494"/>
                <a:gridCol w="934733"/>
                <a:gridCol w="897713"/>
              </a:tblGrid>
              <a:tr h="3228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объекта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Обязательства Тверской области по строительству </a:t>
                      </a:r>
                      <a:r>
                        <a:rPr lang="ru-RU" sz="16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внутрипоселковых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газовых сетей по состоянию на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31.10.2019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Обязательства ПАО </a:t>
                      </a:r>
                      <a:r>
                        <a:rPr lang="ru-RU" sz="16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«Газпром» межпоселковые </a:t>
                      </a:r>
                      <a:r>
                        <a:rPr lang="ru-RU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газопроводы</a:t>
                      </a: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960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по программе газификации Тверской области на 2016-2020 годы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Предлагаемые               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плану-графику синхронизации </a:t>
                      </a:r>
                      <a:endParaRPr lang="ru-RU" sz="1600" u="none" strike="noStrike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2018 -2019 годы 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4807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выполнения ПИР 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выполнения СМР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запланировано 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Программе газификации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2020 год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 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020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Газопровод межпоселковый 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д.Ярославищи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с.Нерль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Калязинского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2009-2017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2018-2019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2018-2020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79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Газопровод межпоселковый от ГРС «Бежецк» до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г.Красный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Холм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выполнен, проходит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госэкспертизу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(АИП 2019)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Запланировано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программе на 2021 год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2018-2020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2021-2022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6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Газопровод межпоселковый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г.Красный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Холм-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п.Молоково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2018-2020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2021-2022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449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863752" y="1340771"/>
            <a:ext cx="4464496" cy="1224135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3472" y="62208"/>
            <a:ext cx="101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АНАЛИЗ ВЫПОЛНЕНИЯ СРОКОВ ПРОЕКТИРОВАНИЯ И СТРОИТЕЛЬСТВА ОБЪЕКТОВ ГАЗИФИКАЦИИ СОГЛАСНО ПОДПИСАННЫМ ПРАВИТЕЛЬСТВОМ ТВЕРСКОЙ ОБЛАСТИ  С ПАО «ГАЗПРОМ» ОБЯЗАТЕЛЬСТВАМ В РАМКАХ ПЛАНА-ГРАФИКА СИНХРОНИЗАЦИИ НА 2016-2017 ГОДЫ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08349" y="6478736"/>
            <a:ext cx="38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48242"/>
              </p:ext>
            </p:extLst>
          </p:nvPr>
        </p:nvGraphicFramePr>
        <p:xfrm>
          <a:off x="956733" y="1385647"/>
          <a:ext cx="10837335" cy="5117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260"/>
                <a:gridCol w="2837721"/>
                <a:gridCol w="1282258"/>
                <a:gridCol w="1213445"/>
                <a:gridCol w="1360452"/>
                <a:gridCol w="990259"/>
                <a:gridCol w="962494"/>
                <a:gridCol w="934733"/>
                <a:gridCol w="897713"/>
              </a:tblGrid>
              <a:tr h="3228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объекта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Обязательства Тверской области по строительству </a:t>
                      </a:r>
                      <a:r>
                        <a:rPr lang="ru-RU" sz="16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внутрипоселковых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газовых сетей по состоянию на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31.10.2019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Обязательства ПАО </a:t>
                      </a:r>
                      <a:r>
                        <a:rPr lang="ru-RU" sz="16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«Газпром» межпоселковые </a:t>
                      </a:r>
                      <a:r>
                        <a:rPr lang="ru-RU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газопроводы</a:t>
                      </a: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960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по программе газификации Тверской области на 2016-2020 годы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Предлагаемые               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плану-графику синхронизации </a:t>
                      </a:r>
                      <a:endParaRPr lang="ru-RU" sz="1600" u="none" strike="noStrike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2018 -2019 годы 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4807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выполнения ПИР 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выполнения СМР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запланировано 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Программе газификации </a:t>
                      </a:r>
                      <a:r>
                        <a:rPr lang="ru-RU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2020 год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 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020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634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Газопровод межпоселковый 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до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п.Жарковский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выполнен, проходит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госэкспертизу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(АИП 2019)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Запланировано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программе на 2021 год</a:t>
                      </a: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2018-2020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2020-2021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30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Газопровод межпоселковый                   г. Осташков - п. Южный -                    д. Березовый Рядок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Осташковского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городского округа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(план – график 2015 года)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Запланирован СМР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3" marR="6383" marT="63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08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8238</TotalTime>
  <Words>5496</Words>
  <Application>Microsoft Office PowerPoint</Application>
  <PresentationFormat>Широкоэкранный</PresentationFormat>
  <Paragraphs>1717</Paragraphs>
  <Slides>45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Ецык И.А.</dc:creator>
  <cp:lastModifiedBy>PC-11</cp:lastModifiedBy>
  <cp:revision>1242</cp:revision>
  <cp:lastPrinted>2019-10-31T14:58:58Z</cp:lastPrinted>
  <dcterms:created xsi:type="dcterms:W3CDTF">2019-06-20T12:36:52Z</dcterms:created>
  <dcterms:modified xsi:type="dcterms:W3CDTF">2019-11-01T17:27:53Z</dcterms:modified>
</cp:coreProperties>
</file>