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notesMasterIdLst>
    <p:notesMasterId r:id="rId16"/>
  </p:notesMasterIdLst>
  <p:handoutMasterIdLst>
    <p:handoutMasterId r:id="rId17"/>
  </p:handoutMasterIdLst>
  <p:sldIdLst>
    <p:sldId id="792" r:id="rId2"/>
    <p:sldId id="794" r:id="rId3"/>
    <p:sldId id="802" r:id="rId4"/>
    <p:sldId id="814" r:id="rId5"/>
    <p:sldId id="813" r:id="rId6"/>
    <p:sldId id="818" r:id="rId7"/>
    <p:sldId id="798" r:id="rId8"/>
    <p:sldId id="804" r:id="rId9"/>
    <p:sldId id="807" r:id="rId10"/>
    <p:sldId id="793" r:id="rId11"/>
    <p:sldId id="817" r:id="rId12"/>
    <p:sldId id="816" r:id="rId13"/>
    <p:sldId id="806" r:id="rId14"/>
    <p:sldId id="803" r:id="rId15"/>
  </p:sldIdLst>
  <p:sldSz cx="12192000" cy="6858000"/>
  <p:notesSz cx="9928225" cy="66690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EF"/>
    <a:srgbClr val="FFFFD9"/>
    <a:srgbClr val="F9EEED"/>
    <a:srgbClr val="FFFFE5"/>
    <a:srgbClr val="007A37"/>
    <a:srgbClr val="FFFFE1"/>
    <a:srgbClr val="E1FFE1"/>
    <a:srgbClr val="D5FFD5"/>
    <a:srgbClr val="FFFFE7"/>
    <a:srgbClr val="E7FFE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94694" autoAdjust="0"/>
  </p:normalViewPr>
  <p:slideViewPr>
    <p:cSldViewPr snapToGrid="0">
      <p:cViewPr>
        <p:scale>
          <a:sx n="80" d="100"/>
          <a:sy n="80" d="100"/>
        </p:scale>
        <p:origin x="-1518" y="-738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ipyaginAN\Desktop\&#1050;&#1085;&#1080;&#1075;&#1072;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ipyaginAN\Desktop\&#1050;&#1085;&#1080;&#1075;&#1072;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view3D>
      <c:rAngAx val="1"/>
    </c:view3D>
    <c:plotArea>
      <c:layout>
        <c:manualLayout>
          <c:layoutTarget val="inner"/>
          <c:xMode val="edge"/>
          <c:yMode val="edge"/>
          <c:x val="6.2071976378997196E-2"/>
          <c:y val="5.7539682539682592E-2"/>
          <c:w val="0.65499093541143005"/>
          <c:h val="0.41816196586538085"/>
        </c:manualLayout>
      </c:layout>
      <c:bar3DChart>
        <c:barDir val="col"/>
        <c:grouping val="clustered"/>
        <c:ser>
          <c:idx val="0"/>
          <c:order val="0"/>
          <c:tx>
            <c:strRef>
              <c:f>Лист4!$H$1</c:f>
              <c:strCache>
                <c:ptCount val="1"/>
                <c:pt idx="0">
                  <c:v>Действующая редакция </c:v>
                </c:pt>
              </c:strCache>
            </c:strRef>
          </c:tx>
          <c:dLbls>
            <c:dLbl>
              <c:idx val="0"/>
              <c:layout>
                <c:manualLayout>
                  <c:x val="-9.4807298023917227E-3"/>
                  <c:y val="2.2682223315835612E-3"/>
                </c:manualLayout>
              </c:layout>
              <c:showVal val="1"/>
            </c:dLbl>
            <c:dLbl>
              <c:idx val="1"/>
              <c:layout>
                <c:manualLayout>
                  <c:x val="-3.7156259722854204E-4"/>
                  <c:y val="7.4174321959755828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8,2</a:t>
                    </a:r>
                  </a:p>
                </c:rich>
              </c:tx>
              <c:showVal val="1"/>
            </c:dLbl>
            <c:dLbl>
              <c:idx val="2"/>
              <c:layout>
                <c:manualLayout>
                  <c:x val="1.661461200328682E-2"/>
                  <c:y val="-1.1469269466316825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8,2</a:t>
                    </a:r>
                  </a:p>
                </c:rich>
              </c:tx>
              <c:showVal val="1"/>
            </c:dLbl>
            <c:dLbl>
              <c:idx val="3"/>
              <c:layout>
                <c:manualLayout>
                  <c:x val="-3.4712283305012408E-2"/>
                  <c:y val="5.7975174978127904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20,</a:t>
                    </a:r>
                    <a:r>
                      <a:rPr lang="ru-RU"/>
                      <a:t>6</a:t>
                    </a:r>
                    <a:endParaRPr lang="en-US"/>
                  </a:p>
                </c:rich>
              </c:tx>
              <c:showVal val="1"/>
            </c:dLbl>
            <c:dLbl>
              <c:idx val="4"/>
              <c:layout>
                <c:manualLayout>
                  <c:x val="-1.2040183806811443E-2"/>
                  <c:y val="6.2014709098863023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20,</a:t>
                    </a:r>
                    <a:r>
                      <a:rPr lang="ru-RU"/>
                      <a:t>6</a:t>
                    </a:r>
                    <a:endParaRPr lang="en-US"/>
                  </a:p>
                </c:rich>
              </c:tx>
              <c:showVal val="1"/>
            </c:dLbl>
            <c:dLbl>
              <c:idx val="5"/>
              <c:layout>
                <c:manualLayout>
                  <c:x val="-1.2705326727776061E-2"/>
                  <c:y val="1.072937171916031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20,</a:t>
                    </a:r>
                    <a:r>
                      <a:rPr lang="ru-RU"/>
                      <a:t>6</a:t>
                    </a:r>
                    <a:endParaRPr lang="en-US"/>
                  </a:p>
                </c:rich>
              </c:tx>
              <c:showVal val="1"/>
            </c:dLbl>
            <c:txPr>
              <a:bodyPr/>
              <a:lstStyle/>
              <a:p>
                <a:pPr>
                  <a:defRPr sz="1400"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Val val="1"/>
          </c:dLbls>
          <c:cat>
            <c:strRef>
              <c:f>Лист4!$A$5:$F$5</c:f>
              <c:strCache>
                <c:ptCount val="6"/>
                <c:pt idx="0">
                  <c:v>1 этап (2019-2020) </c:v>
                </c:pt>
                <c:pt idx="1">
                  <c:v>2 этап (2020-2021) </c:v>
                </c:pt>
                <c:pt idx="2">
                  <c:v>3 этап (2021-2022) </c:v>
                </c:pt>
                <c:pt idx="3">
                  <c:v>4 этап (2022-2023) </c:v>
                </c:pt>
                <c:pt idx="4">
                  <c:v>5 этап (2023-2024) </c:v>
                </c:pt>
                <c:pt idx="5">
                  <c:v>6 этап (2024-2025) </c:v>
                </c:pt>
              </c:strCache>
            </c:strRef>
          </c:cat>
          <c:val>
            <c:numRef>
              <c:f>Лист4!$A$1:$F$1</c:f>
              <c:numCache>
                <c:formatCode>General</c:formatCode>
                <c:ptCount val="6"/>
                <c:pt idx="0">
                  <c:v>6.2</c:v>
                </c:pt>
                <c:pt idx="1">
                  <c:v>8.23</c:v>
                </c:pt>
                <c:pt idx="2">
                  <c:v>8.23</c:v>
                </c:pt>
                <c:pt idx="3">
                  <c:v>20.59</c:v>
                </c:pt>
                <c:pt idx="4">
                  <c:v>20.59</c:v>
                </c:pt>
                <c:pt idx="5">
                  <c:v>20.59</c:v>
                </c:pt>
              </c:numCache>
            </c:numRef>
          </c:val>
        </c:ser>
        <c:ser>
          <c:idx val="1"/>
          <c:order val="1"/>
          <c:tx>
            <c:strRef>
              <c:f>Лист4!$H$2</c:f>
              <c:strCache>
                <c:ptCount val="1"/>
                <c:pt idx="0">
                  <c:v>С учетом вносимых изменений</c:v>
                </c:pt>
              </c:strCache>
            </c:strRef>
          </c:tx>
          <c:dLbls>
            <c:dLbl>
              <c:idx val="0"/>
              <c:layout>
                <c:manualLayout>
                  <c:x val="1.3320209973753281E-2"/>
                  <c:y val="1.9199748468941382E-3"/>
                </c:manualLayout>
              </c:layout>
              <c:showVal val="1"/>
            </c:dLbl>
            <c:dLbl>
              <c:idx val="1"/>
              <c:layout>
                <c:manualLayout>
                  <c:x val="2.747309511842989E-2"/>
                  <c:y val="4.7708880139982947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8,2</a:t>
                    </a:r>
                  </a:p>
                </c:rich>
              </c:tx>
              <c:showVal val="1"/>
            </c:dLbl>
            <c:dLbl>
              <c:idx val="2"/>
              <c:layout>
                <c:manualLayout>
                  <c:x val="3.8282116331203292E-2"/>
                  <c:y val="4.8529090113736516E-5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8,2</a:t>
                    </a:r>
                  </a:p>
                </c:rich>
              </c:tx>
              <c:showVal val="1"/>
            </c:dLbl>
            <c:dLbl>
              <c:idx val="3"/>
              <c:layout>
                <c:manualLayout>
                  <c:x val="4.1045401239739088E-4"/>
                  <c:y val="-1.368930446194234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22,</a:t>
                    </a:r>
                    <a:r>
                      <a:rPr lang="ru-RU"/>
                      <a:t>3</a:t>
                    </a:r>
                    <a:endParaRPr lang="en-US"/>
                  </a:p>
                </c:rich>
              </c:tx>
              <c:showVal val="1"/>
            </c:dLbl>
            <c:dLbl>
              <c:idx val="4"/>
              <c:layout>
                <c:manualLayout>
                  <c:x val="1.2504886357290445E-2"/>
                  <c:y val="-1.012207458442695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22,</a:t>
                    </a:r>
                    <a:r>
                      <a:rPr lang="ru-RU"/>
                      <a:t>3</a:t>
                    </a:r>
                    <a:endParaRPr lang="en-US"/>
                  </a:p>
                </c:rich>
              </c:tx>
              <c:showVal val="1"/>
            </c:dLbl>
            <c:dLbl>
              <c:idx val="5"/>
              <c:layout>
                <c:manualLayout>
                  <c:x val="2.5300560834151047E-2"/>
                  <c:y val="-1.2790149278215373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22,</a:t>
                    </a:r>
                    <a:r>
                      <a:rPr lang="ru-RU"/>
                      <a:t>3</a:t>
                    </a:r>
                    <a:endParaRPr lang="en-US"/>
                  </a:p>
                </c:rich>
              </c:tx>
              <c:showVal val="1"/>
            </c:dLbl>
            <c:txPr>
              <a:bodyPr/>
              <a:lstStyle/>
              <a:p>
                <a:pPr>
                  <a:defRPr sz="1400"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Val val="1"/>
          </c:dLbls>
          <c:cat>
            <c:strRef>
              <c:f>Лист4!$A$5:$F$5</c:f>
              <c:strCache>
                <c:ptCount val="6"/>
                <c:pt idx="0">
                  <c:v>1 этап (2019-2020) </c:v>
                </c:pt>
                <c:pt idx="1">
                  <c:v>2 этап (2020-2021) </c:v>
                </c:pt>
                <c:pt idx="2">
                  <c:v>3 этап (2021-2022) </c:v>
                </c:pt>
                <c:pt idx="3">
                  <c:v>4 этап (2022-2023) </c:v>
                </c:pt>
                <c:pt idx="4">
                  <c:v>5 этап (2023-2024) </c:v>
                </c:pt>
                <c:pt idx="5">
                  <c:v>6 этап (2024-2025) </c:v>
                </c:pt>
              </c:strCache>
            </c:strRef>
          </c:cat>
          <c:val>
            <c:numRef>
              <c:f>Лист4!$A$2:$F$2</c:f>
              <c:numCache>
                <c:formatCode>General</c:formatCode>
                <c:ptCount val="6"/>
                <c:pt idx="0">
                  <c:v>6.2</c:v>
                </c:pt>
                <c:pt idx="1">
                  <c:v>8.23</c:v>
                </c:pt>
                <c:pt idx="2">
                  <c:v>8.23</c:v>
                </c:pt>
                <c:pt idx="3">
                  <c:v>22.25</c:v>
                </c:pt>
                <c:pt idx="4">
                  <c:v>22.25</c:v>
                </c:pt>
                <c:pt idx="5">
                  <c:v>22.25</c:v>
                </c:pt>
              </c:numCache>
            </c:numRef>
          </c:val>
        </c:ser>
        <c:shape val="box"/>
        <c:axId val="40416768"/>
        <c:axId val="40418304"/>
        <c:axId val="0"/>
      </c:bar3DChart>
      <c:catAx>
        <c:axId val="4041676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40418304"/>
        <c:crosses val="autoZero"/>
        <c:auto val="1"/>
        <c:lblAlgn val="ctr"/>
        <c:lblOffset val="100"/>
      </c:catAx>
      <c:valAx>
        <c:axId val="4041830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4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404167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009037862125461"/>
          <c:y val="7.1868619162993932E-2"/>
          <c:w val="0.21565023003303294"/>
          <c:h val="0.48362475921826847"/>
        </c:manualLayout>
      </c:layout>
      <c:txPr>
        <a:bodyPr/>
        <a:lstStyle/>
        <a:p>
          <a:pPr>
            <a:defRPr sz="1200"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view3D>
      <c:rAngAx val="1"/>
    </c:view3D>
    <c:plotArea>
      <c:layout>
        <c:manualLayout>
          <c:layoutTarget val="inner"/>
          <c:xMode val="edge"/>
          <c:yMode val="edge"/>
          <c:x val="0.14654862607678221"/>
          <c:y val="5.6640625E-2"/>
          <c:w val="0.63468447224992208"/>
          <c:h val="0.42410938867016634"/>
        </c:manualLayout>
      </c:layout>
      <c:bar3DChart>
        <c:barDir val="col"/>
        <c:grouping val="clustered"/>
        <c:ser>
          <c:idx val="0"/>
          <c:order val="0"/>
          <c:tx>
            <c:strRef>
              <c:f>Лист4!$H$1</c:f>
              <c:strCache>
                <c:ptCount val="1"/>
                <c:pt idx="0">
                  <c:v>Действующая редакция 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dLbls>
            <c:dLbl>
              <c:idx val="0"/>
              <c:layout>
                <c:manualLayout>
                  <c:x val="-1.7862838585318504E-2"/>
                  <c:y val="1.9682523030521717E-2"/>
                </c:manualLayout>
              </c:layout>
              <c:showVal val="1"/>
            </c:dLbl>
            <c:dLbl>
              <c:idx val="1"/>
              <c:layout>
                <c:manualLayout>
                  <c:x val="-2.527190586913738E-3"/>
                  <c:y val="1.1001671966691801E-2"/>
                </c:manualLayout>
              </c:layout>
              <c:showVal val="1"/>
            </c:dLbl>
            <c:dLbl>
              <c:idx val="2"/>
              <c:layout>
                <c:manualLayout>
                  <c:x val="-2.7777777777778364E-3"/>
                  <c:y val="1.3888888888889051E-2"/>
                </c:manualLayout>
              </c:layout>
              <c:showVal val="1"/>
            </c:dLbl>
            <c:dLbl>
              <c:idx val="3"/>
              <c:layout>
                <c:manualLayout>
                  <c:x val="-2.71908456704225E-2"/>
                  <c:y val="1.3020883191817365E-2"/>
                </c:manualLayout>
              </c:layout>
              <c:showVal val="1"/>
            </c:dLbl>
            <c:dLbl>
              <c:idx val="4"/>
              <c:layout>
                <c:manualLayout>
                  <c:x val="-1.5978917192848448E-2"/>
                  <c:y val="7.3687178310330136E-3"/>
                </c:manualLayout>
              </c:layout>
              <c:showVal val="1"/>
            </c:dLbl>
            <c:dLbl>
              <c:idx val="5"/>
              <c:layout>
                <c:manualLayout>
                  <c:x val="1.5423081591677571E-2"/>
                  <c:y val="-4.4202824256343629E-2"/>
                </c:manualLayout>
              </c:layout>
              <c:showVal val="1"/>
            </c:dLbl>
            <c:txPr>
              <a:bodyPr/>
              <a:lstStyle/>
              <a:p>
                <a:pPr>
                  <a:defRPr sz="1400"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Val val="1"/>
          </c:dLbls>
          <c:cat>
            <c:strRef>
              <c:f>Лист4!$A$5:$F$5</c:f>
              <c:strCache>
                <c:ptCount val="6"/>
                <c:pt idx="0">
                  <c:v>1 этап (2019-2020) </c:v>
                </c:pt>
                <c:pt idx="1">
                  <c:v>2 этап (2020-2021) </c:v>
                </c:pt>
                <c:pt idx="2">
                  <c:v>3 этап (2021-2022) </c:v>
                </c:pt>
                <c:pt idx="3">
                  <c:v>4 этап (2022-2023) </c:v>
                </c:pt>
                <c:pt idx="4">
                  <c:v>5 этап (2023-2024) </c:v>
                </c:pt>
                <c:pt idx="5">
                  <c:v>6 этап (2024-2025) </c:v>
                </c:pt>
              </c:strCache>
            </c:strRef>
          </c:cat>
          <c:val>
            <c:numRef>
              <c:f>Лист4!$A$3:$F$3</c:f>
              <c:numCache>
                <c:formatCode>General</c:formatCode>
                <c:ptCount val="6"/>
                <c:pt idx="0">
                  <c:v>411</c:v>
                </c:pt>
                <c:pt idx="1">
                  <c:v>485</c:v>
                </c:pt>
                <c:pt idx="2">
                  <c:v>525</c:v>
                </c:pt>
                <c:pt idx="3" formatCode="#,##0">
                  <c:v>1056</c:v>
                </c:pt>
                <c:pt idx="4" formatCode="#,##0">
                  <c:v>1055</c:v>
                </c:pt>
                <c:pt idx="5" formatCode="#,##0">
                  <c:v>1220</c:v>
                </c:pt>
              </c:numCache>
            </c:numRef>
          </c:val>
        </c:ser>
        <c:ser>
          <c:idx val="1"/>
          <c:order val="1"/>
          <c:tx>
            <c:strRef>
              <c:f>Лист4!$H$2</c:f>
              <c:strCache>
                <c:ptCount val="1"/>
                <c:pt idx="0">
                  <c:v>С учетом вносимых изменений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dLbls>
            <c:dLbl>
              <c:idx val="0"/>
              <c:layout>
                <c:manualLayout>
                  <c:x val="7.5146400236952423E-3"/>
                  <c:y val="-8.3115759105661744E-3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/>
                      <a:t>450</a:t>
                    </a:r>
                    <a:endParaRPr lang="en-US" dirty="0"/>
                  </a:p>
                </c:rich>
              </c:tx>
              <c:showVal val="1"/>
            </c:dLbl>
            <c:dLbl>
              <c:idx val="1"/>
              <c:layout>
                <c:manualLayout>
                  <c:x val="1.5900427655848821E-2"/>
                  <c:y val="-2.4298986984886736E-2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/>
                      <a:t>538</a:t>
                    </a:r>
                    <a:endParaRPr lang="en-US" dirty="0"/>
                  </a:p>
                </c:rich>
              </c:tx>
              <c:showVal val="1"/>
            </c:dLbl>
            <c:dLbl>
              <c:idx val="2"/>
              <c:layout>
                <c:manualLayout>
                  <c:x val="2.5250577567114553E-2"/>
                  <c:y val="1.3020833333333454E-2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/>
                      <a:t>446</a:t>
                    </a:r>
                    <a:endParaRPr lang="en-US" dirty="0"/>
                  </a:p>
                </c:rich>
              </c:tx>
              <c:showVal val="1"/>
            </c:dLbl>
            <c:dLbl>
              <c:idx val="3"/>
              <c:layout>
                <c:manualLayout>
                  <c:x val="4.9972821919661388E-3"/>
                  <c:y val="-2.6739664950988427E-2"/>
                </c:manualLayout>
              </c:layout>
              <c:showVal val="1"/>
            </c:dLbl>
            <c:dLbl>
              <c:idx val="4"/>
              <c:layout>
                <c:manualLayout>
                  <c:x val="1.3371167015211963E-2"/>
                  <c:y val="-3.0669770186539302E-3"/>
                </c:manualLayout>
              </c:layout>
              <c:tx>
                <c:rich>
                  <a:bodyPr/>
                  <a:lstStyle/>
                  <a:p>
                    <a:r>
                      <a:rPr lang="ru-RU" smtClean="0"/>
                      <a:t>1</a:t>
                    </a:r>
                    <a:r>
                      <a:rPr lang="ru-RU" baseline="0" smtClean="0"/>
                      <a:t> 190</a:t>
                    </a:r>
                    <a:endParaRPr lang="en-US" dirty="0"/>
                  </a:p>
                </c:rich>
              </c:tx>
              <c:showVal val="1"/>
            </c:dLbl>
            <c:dLbl>
              <c:idx val="5"/>
              <c:layout>
                <c:manualLayout>
                  <c:x val="7.3440503464666171E-2"/>
                  <c:y val="2.6237419270235852E-3"/>
                </c:manualLayout>
              </c:layout>
              <c:showVal val="1"/>
            </c:dLbl>
            <c:txPr>
              <a:bodyPr/>
              <a:lstStyle/>
              <a:p>
                <a:pPr>
                  <a:defRPr sz="1400"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Val val="1"/>
          </c:dLbls>
          <c:cat>
            <c:strRef>
              <c:f>Лист4!$A$5:$F$5</c:f>
              <c:strCache>
                <c:ptCount val="6"/>
                <c:pt idx="0">
                  <c:v>1 этап (2019-2020) </c:v>
                </c:pt>
                <c:pt idx="1">
                  <c:v>2 этап (2020-2021) </c:v>
                </c:pt>
                <c:pt idx="2">
                  <c:v>3 этап (2021-2022) </c:v>
                </c:pt>
                <c:pt idx="3">
                  <c:v>4 этап (2022-2023) </c:v>
                </c:pt>
                <c:pt idx="4">
                  <c:v>5 этап (2023-2024) </c:v>
                </c:pt>
                <c:pt idx="5">
                  <c:v>6 этап (2024-2025) </c:v>
                </c:pt>
              </c:strCache>
            </c:strRef>
          </c:cat>
          <c:val>
            <c:numRef>
              <c:f>Лист4!$A$4:$F$4</c:f>
              <c:numCache>
                <c:formatCode>General</c:formatCode>
                <c:ptCount val="6"/>
                <c:pt idx="0">
                  <c:v>449</c:v>
                </c:pt>
                <c:pt idx="1">
                  <c:v>531</c:v>
                </c:pt>
                <c:pt idx="2">
                  <c:v>445</c:v>
                </c:pt>
                <c:pt idx="3" formatCode="#,##0">
                  <c:v>1093</c:v>
                </c:pt>
                <c:pt idx="4" formatCode="#,##0">
                  <c:v>1189</c:v>
                </c:pt>
                <c:pt idx="5" formatCode="#,##0">
                  <c:v>1396</c:v>
                </c:pt>
              </c:numCache>
            </c:numRef>
          </c:val>
        </c:ser>
        <c:shape val="box"/>
        <c:axId val="41275776"/>
        <c:axId val="41277312"/>
        <c:axId val="0"/>
      </c:bar3DChart>
      <c:catAx>
        <c:axId val="4127577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41277312"/>
        <c:crosses val="autoZero"/>
        <c:auto val="1"/>
        <c:lblAlgn val="ctr"/>
        <c:lblOffset val="100"/>
      </c:catAx>
      <c:valAx>
        <c:axId val="4127731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4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412757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125940860981013"/>
          <c:y val="8.8332819722650266E-2"/>
          <c:w val="0.2217008033207373"/>
          <c:h val="0.46713692038495452"/>
        </c:manualLayout>
      </c:layout>
      <c:txPr>
        <a:bodyPr/>
        <a:lstStyle/>
        <a:p>
          <a:pPr>
            <a:defRPr sz="1200"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4303313" cy="333828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22600" y="4"/>
            <a:ext cx="4303313" cy="333828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r">
              <a:defRPr sz="1200"/>
            </a:lvl1pPr>
          </a:lstStyle>
          <a:p>
            <a:fld id="{164FA61A-4FB8-4583-85F5-B9C95058D119}" type="datetimeFigureOut">
              <a:rPr lang="ru-RU" smtClean="0"/>
              <a:pPr/>
              <a:t>28.10.2019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6335265"/>
            <a:ext cx="4303313" cy="333828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22600" y="6335265"/>
            <a:ext cx="4303313" cy="333828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r">
              <a:defRPr sz="1200"/>
            </a:lvl1pPr>
          </a:lstStyle>
          <a:p>
            <a:fld id="{E763ED50-12DC-4212-8B8F-A1A1C920BD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74408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8" y="0"/>
            <a:ext cx="4302231" cy="334612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23703" y="0"/>
            <a:ext cx="4302231" cy="334612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r">
              <a:defRPr sz="1200"/>
            </a:lvl1pPr>
          </a:lstStyle>
          <a:p>
            <a:fld id="{29714BA8-83F7-4C63-8B63-68EA26FFA064}" type="datetimeFigureOut">
              <a:rPr lang="ru-RU" smtClean="0"/>
              <a:pPr/>
              <a:t>28.10.2019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63863" y="835025"/>
            <a:ext cx="4000500" cy="224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3" tIns="45706" rIns="91413" bIns="45706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2824" y="3209502"/>
            <a:ext cx="7942580" cy="2625953"/>
          </a:xfrm>
          <a:prstGeom prst="rect">
            <a:avLst/>
          </a:prstGeom>
        </p:spPr>
        <p:txBody>
          <a:bodyPr vert="horz" lIns="91413" tIns="45706" rIns="91413" bIns="45706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8" y="6334479"/>
            <a:ext cx="4302231" cy="334612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23703" y="6334479"/>
            <a:ext cx="4302231" cy="334612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r">
              <a:defRPr sz="1200"/>
            </a:lvl1pPr>
          </a:lstStyle>
          <a:p>
            <a:fld id="{74A8CDDC-FAC2-4836-B36C-96CE764B8F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3504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18772" y="10039572"/>
            <a:ext cx="2919947" cy="529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40" tIns="46021" rIns="92040" bIns="46021" anchor="b"/>
          <a:lstStyle/>
          <a:p>
            <a:pPr algn="r" defTabSz="906358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6358"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225" y="795338"/>
            <a:ext cx="7045325" cy="39624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315" y="5022316"/>
            <a:ext cx="5391276" cy="4751840"/>
          </a:xfrm>
          <a:noFill/>
          <a:ln/>
        </p:spPr>
        <p:txBody>
          <a:bodyPr lIns="92040" tIns="46021" rIns="92040" bIns="46021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9068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18772" y="10039572"/>
            <a:ext cx="2919947" cy="529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40" tIns="46021" rIns="92040" bIns="46021" anchor="b"/>
          <a:lstStyle/>
          <a:p>
            <a:pPr algn="r" defTabSz="906358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6358"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225" y="795338"/>
            <a:ext cx="7045325" cy="39624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315" y="5022316"/>
            <a:ext cx="5391276" cy="4751840"/>
          </a:xfrm>
          <a:noFill/>
          <a:ln/>
        </p:spPr>
        <p:txBody>
          <a:bodyPr lIns="92040" tIns="46021" rIns="92040" bIns="46021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9068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18772" y="10039573"/>
            <a:ext cx="2919948" cy="529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40" tIns="46021" rIns="92040" bIns="46021" anchor="b"/>
          <a:lstStyle/>
          <a:p>
            <a:pPr algn="r" defTabSz="906358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6358"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7638" y="795338"/>
            <a:ext cx="7043738" cy="39624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316" y="5022316"/>
            <a:ext cx="5391275" cy="4751840"/>
          </a:xfrm>
          <a:noFill/>
          <a:ln/>
        </p:spPr>
        <p:txBody>
          <a:bodyPr lIns="92040" tIns="46021" rIns="92040" bIns="46021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9068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18772" y="10039572"/>
            <a:ext cx="2919947" cy="529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40" tIns="46021" rIns="92040" bIns="46021" anchor="b"/>
          <a:lstStyle/>
          <a:p>
            <a:pPr algn="r" defTabSz="906358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6358"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225" y="795338"/>
            <a:ext cx="7045325" cy="39624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315" y="5022316"/>
            <a:ext cx="5391276" cy="4751840"/>
          </a:xfrm>
          <a:noFill/>
          <a:ln/>
        </p:spPr>
        <p:txBody>
          <a:bodyPr lIns="92040" tIns="46021" rIns="92040" bIns="46021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9068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18772" y="10039572"/>
            <a:ext cx="2919947" cy="529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40" tIns="46021" rIns="92040" bIns="46021" anchor="b"/>
          <a:lstStyle/>
          <a:p>
            <a:pPr algn="r" defTabSz="906358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6358"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225" y="795338"/>
            <a:ext cx="7045325" cy="39624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315" y="5022316"/>
            <a:ext cx="5391276" cy="4751840"/>
          </a:xfrm>
          <a:noFill/>
          <a:ln/>
        </p:spPr>
        <p:txBody>
          <a:bodyPr lIns="92040" tIns="46021" rIns="92040" bIns="46021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9068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18772" y="10039572"/>
            <a:ext cx="2919947" cy="529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40" tIns="46021" rIns="92040" bIns="46021" anchor="b"/>
          <a:lstStyle/>
          <a:p>
            <a:pPr algn="r" defTabSz="906358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6358"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225" y="795338"/>
            <a:ext cx="7045325" cy="39624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315" y="5022316"/>
            <a:ext cx="5391276" cy="4751840"/>
          </a:xfrm>
          <a:noFill/>
          <a:ln/>
        </p:spPr>
        <p:txBody>
          <a:bodyPr lIns="92040" tIns="46021" rIns="92040" bIns="46021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9068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18772" y="10039572"/>
            <a:ext cx="2919947" cy="529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40" tIns="46021" rIns="92040" bIns="46021" anchor="b"/>
          <a:lstStyle/>
          <a:p>
            <a:pPr algn="r" defTabSz="906358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6358"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225" y="795338"/>
            <a:ext cx="7045325" cy="39624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315" y="5022316"/>
            <a:ext cx="5391276" cy="4751840"/>
          </a:xfrm>
          <a:noFill/>
          <a:ln/>
        </p:spPr>
        <p:txBody>
          <a:bodyPr lIns="92040" tIns="46021" rIns="92040" bIns="46021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9068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18772" y="10039572"/>
            <a:ext cx="2919947" cy="529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40" tIns="46021" rIns="92040" bIns="46021" anchor="b"/>
          <a:lstStyle/>
          <a:p>
            <a:pPr algn="r" defTabSz="906358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6358"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225" y="795338"/>
            <a:ext cx="7045325" cy="39624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315" y="5022316"/>
            <a:ext cx="5391276" cy="4751840"/>
          </a:xfrm>
          <a:noFill/>
          <a:ln/>
        </p:spPr>
        <p:txBody>
          <a:bodyPr lIns="92040" tIns="46021" rIns="92040" bIns="46021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9068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18772" y="10039572"/>
            <a:ext cx="2919947" cy="529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40" tIns="46021" rIns="92040" bIns="46021" anchor="b"/>
          <a:lstStyle/>
          <a:p>
            <a:pPr algn="r" defTabSz="906358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6358"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225" y="795338"/>
            <a:ext cx="7045325" cy="39624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315" y="5022316"/>
            <a:ext cx="5391276" cy="4751840"/>
          </a:xfrm>
          <a:noFill/>
          <a:ln/>
        </p:spPr>
        <p:txBody>
          <a:bodyPr lIns="92040" tIns="46021" rIns="92040" bIns="46021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9068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C4B812-CA0F-457F-9B8F-9BD215201FF6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xmlns="" val="2106420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18772" y="10039573"/>
            <a:ext cx="2919948" cy="529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40" tIns="46021" rIns="92040" bIns="46021" anchor="b"/>
          <a:lstStyle/>
          <a:p>
            <a:pPr algn="r" defTabSz="906358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6358"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7638" y="795338"/>
            <a:ext cx="7043738" cy="39624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316" y="5022316"/>
            <a:ext cx="5391275" cy="4751840"/>
          </a:xfrm>
          <a:noFill/>
          <a:ln/>
        </p:spPr>
        <p:txBody>
          <a:bodyPr lIns="92040" tIns="46021" rIns="92040" bIns="46021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9068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18772" y="10039572"/>
            <a:ext cx="2919947" cy="529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40" tIns="46021" rIns="92040" bIns="46021" anchor="b"/>
          <a:lstStyle/>
          <a:p>
            <a:pPr algn="r" defTabSz="906358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6358"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225" y="795338"/>
            <a:ext cx="7045325" cy="39624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315" y="5022316"/>
            <a:ext cx="5391276" cy="4751840"/>
          </a:xfrm>
          <a:noFill/>
          <a:ln/>
        </p:spPr>
        <p:txBody>
          <a:bodyPr lIns="92040" tIns="46021" rIns="92040" bIns="46021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9068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18772" y="10039572"/>
            <a:ext cx="2919947" cy="529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40" tIns="46021" rIns="92040" bIns="46021" anchor="b"/>
          <a:lstStyle/>
          <a:p>
            <a:pPr algn="r" defTabSz="906358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6358"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225" y="795338"/>
            <a:ext cx="7045325" cy="39624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315" y="5022316"/>
            <a:ext cx="5391276" cy="4751840"/>
          </a:xfrm>
          <a:noFill/>
          <a:ln/>
        </p:spPr>
        <p:txBody>
          <a:bodyPr lIns="92040" tIns="46021" rIns="92040" bIns="46021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9068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18772" y="10039572"/>
            <a:ext cx="2919947" cy="529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40" tIns="46021" rIns="92040" bIns="46021" anchor="b"/>
          <a:lstStyle/>
          <a:p>
            <a:pPr algn="r" defTabSz="906358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6358"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225" y="795338"/>
            <a:ext cx="7045325" cy="39624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315" y="5022316"/>
            <a:ext cx="5391276" cy="4751840"/>
          </a:xfrm>
          <a:noFill/>
          <a:ln/>
        </p:spPr>
        <p:txBody>
          <a:bodyPr lIns="92040" tIns="46021" rIns="92040" bIns="46021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906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0C3-E894-455C-BB4B-811993A7E7FD}" type="datetimeFigureOut">
              <a:rPr lang="ru-RU" smtClean="0"/>
              <a:pPr/>
              <a:t>28.10.2019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06E7-6E57-4879-9142-C55B6951CCC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99442923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0C3-E894-455C-BB4B-811993A7E7FD}" type="datetimeFigureOut">
              <a:rPr lang="ru-RU" smtClean="0"/>
              <a:pPr/>
              <a:t>28.10.2019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06E7-6E57-4879-9142-C55B6951CCC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08979149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734300" cy="581183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0C3-E894-455C-BB4B-811993A7E7FD}" type="datetimeFigureOut">
              <a:rPr lang="ru-RU" smtClean="0"/>
              <a:pPr/>
              <a:t>28.10.2019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06E7-6E57-4879-9142-C55B6951CCC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0334462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0A0F-13CF-43F6-A97C-01FBFDDF3278}" type="datetime1">
              <a:rPr lang="ru-RU" smtClean="0"/>
              <a:pPr/>
              <a:t>28.10.2019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3"/>
          <p:cNvSpPr txBox="1">
            <a:spLocks noChangeArrowheads="1"/>
          </p:cNvSpPr>
          <p:nvPr userDrawn="1"/>
        </p:nvSpPr>
        <p:spPr bwMode="auto">
          <a:xfrm>
            <a:off x="1183995" y="217490"/>
            <a:ext cx="9194957" cy="81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 anchor="ctr" anchorCtr="0"/>
          <a:lstStyle/>
          <a:p>
            <a:pPr>
              <a:defRPr/>
            </a:pPr>
            <a:r>
              <a:rPr lang="ru-RU" sz="24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МИНИСТЕРСТВО</a:t>
            </a:r>
            <a:r>
              <a:rPr lang="ru-RU" sz="2400" b="1" baseline="0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ЛЕСНОГО ХОЗЯЙСТВА</a:t>
            </a:r>
            <a:br>
              <a:rPr lang="ru-RU" sz="2400" b="1" baseline="0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2400" b="1" baseline="0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ТВЕРСКОЙ </a:t>
            </a:r>
            <a:r>
              <a:rPr lang="ru-RU" sz="24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ОБЛАСТИ</a:t>
            </a:r>
            <a:endParaRPr lang="ru-RU" sz="24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 userDrawn="1"/>
        </p:nvSpPr>
        <p:spPr bwMode="auto">
          <a:xfrm>
            <a:off x="1061156" y="1284477"/>
            <a:ext cx="10386491" cy="32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12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24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36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48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4000" b="1" i="0" u="none" strike="noStrike" kern="0" cap="none" spc="-1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одзаголовок 2"/>
          <p:cNvSpPr txBox="1">
            <a:spLocks/>
          </p:cNvSpPr>
          <p:nvPr userDrawn="1"/>
        </p:nvSpPr>
        <p:spPr bwMode="auto">
          <a:xfrm>
            <a:off x="2010497" y="5386539"/>
            <a:ext cx="8534400" cy="1334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ru-RU" sz="1600" b="1" kern="1200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342824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685646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028469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371292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1714115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056937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239976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2742583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133" b="1" i="0" u="none" strike="noStrike" kern="1200" cap="none" spc="0" normalizeH="0" baseline="0" noProof="0" dirty="0">
              <a:ln>
                <a:noFill/>
              </a:ln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6403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0C3-E894-455C-BB4B-811993A7E7FD}" type="datetimeFigureOut">
              <a:rPr lang="ru-RU" smtClean="0"/>
              <a:pPr/>
              <a:t>28.10.2019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06E7-6E57-4879-9142-C55B6951CCC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91687158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0C3-E894-455C-BB4B-811993A7E7FD}" type="datetimeFigureOut">
              <a:rPr lang="ru-RU" smtClean="0"/>
              <a:pPr/>
              <a:t>28.10.2019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06E7-6E57-4879-9142-C55B6951CCC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01323833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0C3-E894-455C-BB4B-811993A7E7FD}" type="datetimeFigureOut">
              <a:rPr lang="ru-RU" smtClean="0"/>
              <a:pPr/>
              <a:t>28.10.2019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06E7-6E57-4879-9142-C55B6951CCC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10319270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0C3-E894-455C-BB4B-811993A7E7FD}" type="datetimeFigureOut">
              <a:rPr lang="ru-RU" smtClean="0"/>
              <a:pPr/>
              <a:t>28.10.2019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06E7-6E57-4879-9142-C55B6951CCC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76105243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0C3-E894-455C-BB4B-811993A7E7FD}" type="datetimeFigureOut">
              <a:rPr lang="ru-RU" smtClean="0"/>
              <a:pPr/>
              <a:t>28.10.2019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06E7-6E57-4879-9142-C55B6951CCC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18076465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0C3-E894-455C-BB4B-811993A7E7FD}" type="datetimeFigureOut">
              <a:rPr lang="ru-RU" smtClean="0"/>
              <a:pPr/>
              <a:t>28.10.2019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06E7-6E57-4879-9142-C55B6951CCC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82288610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0C3-E894-455C-BB4B-811993A7E7FD}" type="datetimeFigureOut">
              <a:rPr lang="ru-RU" smtClean="0"/>
              <a:pPr/>
              <a:t>28.10.2019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06E7-6E57-4879-9142-C55B6951CCC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3273796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0C3-E894-455C-BB4B-811993A7E7FD}" type="datetimeFigureOut">
              <a:rPr lang="ru-RU" smtClean="0"/>
              <a:pPr/>
              <a:t>28.10.2019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06E7-6E57-4879-9142-C55B6951CCC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01922947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DB0C3-E894-455C-BB4B-811993A7E7FD}" type="datetimeFigureOut">
              <a:rPr lang="ru-RU" smtClean="0"/>
              <a:pPr/>
              <a:t>28.10.2019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A06E7-6E57-4879-9142-C55B6951CCC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5878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14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sk@tverreg.r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sp>
        <p:nvSpPr>
          <p:cNvPr id="22" name="Заголовок 8"/>
          <p:cNvSpPr>
            <a:spLocks noGrp="1"/>
          </p:cNvSpPr>
          <p:nvPr>
            <p:ph type="title"/>
          </p:nvPr>
        </p:nvSpPr>
        <p:spPr>
          <a:xfrm>
            <a:off x="1337442" y="117753"/>
            <a:ext cx="10682523" cy="631223"/>
          </a:xfrm>
        </p:spPr>
        <p:txBody>
          <a:bodyPr tIns="3600" bIns="36000">
            <a:noAutofit/>
          </a:bodyPr>
          <a:lstStyle/>
          <a:p>
            <a:pPr>
              <a:lnSpc>
                <a:spcPts val="2100"/>
              </a:lnSpc>
              <a:defRPr/>
            </a:pPr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МИНИСТЕРСТВО СТРОИТЕЛЬСТВА</a:t>
            </a:r>
            <a:b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ТВЕРСКОЙ ОБЛАСТИ</a:t>
            </a: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ru-RU" sz="20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5722" y="1761621"/>
            <a:ext cx="1029131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 внесении изменений в постановление</a:t>
            </a:r>
          </a:p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Правительства  Тверской области </a:t>
            </a:r>
            <a:br>
              <a:rPr lang="ru-RU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«Об утверждении региональной программы «Адресная программа Тверской области по переселению граждан из аварийного жилищного фонда </a:t>
            </a:r>
          </a:p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на 2019 – 2025 годы» 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3439502" y="6041066"/>
            <a:ext cx="547457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</a:t>
            </a: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Тверь</a:t>
            </a:r>
          </a:p>
          <a:p>
            <a:pPr algn="ctr">
              <a:defRPr/>
            </a:pP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29 октября 2019 года</a:t>
            </a:r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7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sp>
        <p:nvSpPr>
          <p:cNvPr id="22" name="Заголовок 8"/>
          <p:cNvSpPr>
            <a:spLocks noGrp="1"/>
          </p:cNvSpPr>
          <p:nvPr>
            <p:ph type="title"/>
          </p:nvPr>
        </p:nvSpPr>
        <p:spPr>
          <a:xfrm>
            <a:off x="1113155" y="367919"/>
            <a:ext cx="10682523" cy="839779"/>
          </a:xfrm>
        </p:spPr>
        <p:txBody>
          <a:bodyPr tIns="3600" bIns="36000">
            <a:noAutofit/>
          </a:bodyPr>
          <a:lstStyle/>
          <a:p>
            <a:pPr algn="ctr"/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ИЗМЕНЕНИЕ ФИНАНСИРОВАНИЯ МЕРОПРИЯТИЙ ПРОГРАММЫ НА ВЕСЬ ПЕРИОД РЕАЛИЗАЦИИ (2019-2025 ГОДЫ)</a:t>
            </a:r>
            <a:b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						       (тыс. руб.) 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33918689"/>
              </p:ext>
            </p:extLst>
          </p:nvPr>
        </p:nvGraphicFramePr>
        <p:xfrm>
          <a:off x="1489674" y="1527414"/>
          <a:ext cx="10084279" cy="390183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{616DA210-FB5B-4158-B5E0-FEB733F419BA}</a:tableStyleId>
              </a:tblPr>
              <a:tblGrid>
                <a:gridCol w="5425476"/>
                <a:gridCol w="1600200"/>
                <a:gridCol w="1590675"/>
                <a:gridCol w="1467928"/>
              </a:tblGrid>
              <a:tr h="1157101"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/>
                      <a:endParaRPr lang="ru-RU" sz="1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indent="0" algn="ctr" defTabSz="914400" rtl="0" eaLnBrk="1" fontAlgn="ctr" latinLnBrk="0" hangingPunct="1"/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Наименование</a:t>
                      </a:r>
                    </a:p>
                  </a:txBody>
                  <a:tcPr marL="9524" marR="9524" marT="9524" marB="0" anchor="ctr"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Действующая редакция</a:t>
                      </a:r>
                    </a:p>
                  </a:txBody>
                  <a:tcPr marL="9524" marR="9524" marT="9524" marB="0" anchor="ctr"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 учетом вносимых изменений</a:t>
                      </a:r>
                    </a:p>
                  </a:txBody>
                  <a:tcPr marL="9524" marR="9524" marT="9524" marB="0" anchor="ctr"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Отклонение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(+/-)</a:t>
                      </a:r>
                    </a:p>
                  </a:txBody>
                  <a:tcPr marL="9524" marR="9524" marT="9524" marB="0" anchor="ctr">
                    <a:solidFill>
                      <a:srgbClr val="E1FFE1"/>
                    </a:solidFill>
                  </a:tcPr>
                </a:tc>
              </a:tr>
              <a:tr h="649235">
                <a:tc>
                  <a:txBody>
                    <a:bodyPr/>
                    <a:lstStyle/>
                    <a:p>
                      <a:pPr marL="0" indent="0" algn="just" defTabSz="914400" rtl="0" eaLnBrk="1" fontAlgn="ctr" latinLnBrk="0" hangingPunct="1">
                        <a:spcBef>
                          <a:spcPts val="600"/>
                        </a:spcBef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Общий объем финансирования по</a:t>
                      </a:r>
                      <a:r>
                        <a:rPr lang="ru-RU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Программе,</a:t>
                      </a:r>
                      <a:r>
                        <a:rPr lang="ru-RU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 том числе:</a:t>
                      </a:r>
                    </a:p>
                  </a:txBody>
                  <a:tcPr marL="72000" marR="9525" marT="9521" marB="0" anchor="ctr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3 780 400,5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600" marB="9600" anchor="ctr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4 020 053,0</a:t>
                      </a:r>
                      <a:endParaRPr lang="ru-RU" sz="1800" b="1" i="0" u="none" strike="noStrik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600" marB="9600" anchor="ctr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+ 239 652,5</a:t>
                      </a:r>
                      <a:r>
                        <a:rPr lang="ru-RU" sz="2800" b="0" i="0" u="none" strike="noStrike" kern="1200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</a:t>
                      </a:r>
                      <a:endParaRPr lang="ru-RU" sz="2800" b="1" i="0" u="none" strike="noStrike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600" marB="9600" anchor="ctr">
                    <a:solidFill>
                      <a:srgbClr val="FFFFE1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Средства Фонда</a:t>
                      </a:r>
                    </a:p>
                  </a:txBody>
                  <a:tcPr marL="72000" marR="36000" marT="9521" marB="0" anchor="ctr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3 258 295,8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600" marB="9600" anchor="ctr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3 450 274,0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600" marB="9600" anchor="ctr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+ 191 978,2</a:t>
                      </a:r>
                      <a:r>
                        <a:rPr lang="ru-RU" sz="2800" b="0" i="0" u="none" strike="noStrike" kern="1200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</a:t>
                      </a:r>
                      <a:endParaRPr lang="ru-RU" sz="2800" b="0" i="0" u="none" strike="noStrike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600" marB="9600" anchor="ctr">
                    <a:solidFill>
                      <a:srgbClr val="FFFFE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Средства областного бюджета Тверской области</a:t>
                      </a:r>
                    </a:p>
                  </a:txBody>
                  <a:tcPr marL="72000" marR="36000" marT="952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100 799,1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600" marB="96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106 730,6</a:t>
                      </a:r>
                    </a:p>
                  </a:txBody>
                  <a:tcPr marL="9525" marR="9525" marT="9600" marB="96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+ 5 931,5</a:t>
                      </a:r>
                      <a:r>
                        <a:rPr lang="ru-RU" sz="2800" b="0" i="0" u="none" strike="noStrike" kern="1200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</a:t>
                      </a:r>
                      <a:endParaRPr lang="ru-RU" sz="2800" b="0" i="0" u="none" strike="noStrike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600" marB="96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Средства областного бюджета Тверской области на оплату площади, превышающей площадь изымаемого помещения</a:t>
                      </a:r>
                    </a:p>
                  </a:txBody>
                  <a:tcPr marL="72000" marR="36000" marT="95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421 305,6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600" marB="96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463 048,4</a:t>
                      </a:r>
                      <a:endParaRPr lang="ru-RU" sz="28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600" marB="96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+ 41 742,8</a:t>
                      </a:r>
                      <a:r>
                        <a:rPr lang="ru-RU" sz="2800" b="0" i="0" u="none" strike="noStrike" kern="1200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</a:t>
                      </a:r>
                      <a:endParaRPr lang="ru-RU" sz="1800" b="0" i="0" u="none" strike="noStrike" kern="1200" baseline="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600" marB="96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E1"/>
                    </a:solidFill>
                  </a:tcPr>
                </a:tc>
              </a:tr>
            </a:tbl>
          </a:graphicData>
        </a:graphic>
      </p:graphicFrame>
      <p:sp>
        <p:nvSpPr>
          <p:cNvPr id="12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9237133" y="6388100"/>
            <a:ext cx="2804584" cy="287867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altLang="ru-RU" sz="19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ru-RU" altLang="ru-RU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2575" y="5819775"/>
            <a:ext cx="1009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Увеличение прогнозного объема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финансирования потребуется в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IV –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этапах программы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7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8"/>
          <p:cNvSpPr>
            <a:spLocks noGrp="1"/>
          </p:cNvSpPr>
          <p:nvPr>
            <p:ph type="title"/>
          </p:nvPr>
        </p:nvSpPr>
        <p:spPr>
          <a:xfrm>
            <a:off x="1363323" y="221271"/>
            <a:ext cx="10682523" cy="442963"/>
          </a:xfrm>
        </p:spPr>
        <p:txBody>
          <a:bodyPr tIns="3600" bIns="35999">
            <a:noAutofit/>
          </a:bodyPr>
          <a:lstStyle/>
          <a:p>
            <a:pPr algn="ctr" defTabSz="914194"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МЕРОПРИЯТИЯ ПО РЕАЛИЗАЦИИ 1 ЭТАПА (2019-2020) ПРОГРАММЫ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412874" y="1408982"/>
          <a:ext cx="10566400" cy="425098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07760"/>
                <a:gridCol w="1436209"/>
                <a:gridCol w="999232"/>
                <a:gridCol w="1320800"/>
                <a:gridCol w="1117600"/>
                <a:gridCol w="1016000"/>
                <a:gridCol w="1016000"/>
                <a:gridCol w="1219200"/>
                <a:gridCol w="1117600"/>
                <a:gridCol w="1015999"/>
              </a:tblGrid>
              <a:tr h="8613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5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№ </a:t>
                      </a:r>
                      <a:r>
                        <a:rPr lang="ru-RU" sz="1450" b="1" i="0" u="none" strike="noStrike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п</a:t>
                      </a:r>
                      <a:r>
                        <a:rPr lang="ru-RU" sz="145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/</a:t>
                      </a:r>
                      <a:r>
                        <a:rPr lang="ru-RU" sz="1450" b="1" i="0" u="none" strike="noStrike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п</a:t>
                      </a:r>
                      <a:endParaRPr lang="ru-RU" sz="145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5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МО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5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Кол-во жилых помещений  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5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Количество переселяемых человек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5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Расселяемая площадь, кв.м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5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Стоимость, </a:t>
                      </a:r>
                      <a:endParaRPr lang="ru-RU" sz="1450" b="1" i="0" u="none" strike="noStrike" dirty="0" smtClean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ctr" fontAlgn="ctr"/>
                      <a:r>
                        <a:rPr lang="ru-RU" sz="145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тыс</a:t>
                      </a:r>
                      <a:r>
                        <a:rPr lang="ru-RU" sz="145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. руб.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Кол-во жилых помещений</a:t>
                      </a:r>
                      <a:endParaRPr lang="ru-RU" sz="145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5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Количество переселяемых человек</a:t>
                      </a:r>
                      <a:endParaRPr lang="ru-RU" sz="145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Расселяемая площадь, кв.м</a:t>
                      </a:r>
                      <a:endParaRPr lang="ru-RU" sz="145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5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Стоимость, </a:t>
                      </a:r>
                    </a:p>
                    <a:p>
                      <a:pPr algn="ctr" fontAlgn="ctr"/>
                      <a:r>
                        <a:rPr lang="ru-RU" sz="145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тыс. руб.</a:t>
                      </a:r>
                      <a:endParaRPr lang="ru-RU" sz="145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1"/>
                    </a:solidFill>
                  </a:tcPr>
                </a:tc>
              </a:tr>
              <a:tr h="32058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Город</a:t>
                      </a:r>
                      <a:r>
                        <a:rPr lang="ru-RU" sz="15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ru-RU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Ржев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50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148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2 080,70 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92 201,74 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14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39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487,10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22 418, 85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60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Торопецкий</a:t>
                      </a:r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район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51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113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1 341,50 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76 180,32 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25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420,80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15 488,30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912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Конаковский район, </a:t>
                      </a:r>
                      <a:r>
                        <a:rPr lang="ru-RU" sz="15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пгт</a:t>
                      </a:r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. Редкино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28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493,90 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19 781,10 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928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Город Торжок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25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67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822,60 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37 195,00 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60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Зубцовский</a:t>
                      </a:r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район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37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353,90 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15 754,86 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08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6</a:t>
                      </a:r>
                      <a:endParaRPr lang="ru-RU" sz="15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Вышневолоцкий</a:t>
                      </a:r>
                      <a:r>
                        <a:rPr lang="ru-RU" sz="15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городской </a:t>
                      </a:r>
                      <a:r>
                        <a:rPr lang="ru-RU" sz="1500" b="0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округ</a:t>
                      </a:r>
                      <a:endParaRPr lang="ru-RU" sz="15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27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57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1 106,10 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52 329,21 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603">
                <a:tc>
                  <a:txBody>
                    <a:bodyPr/>
                    <a:lstStyle/>
                    <a:p>
                      <a:pPr algn="ctr" fontAlgn="ctr"/>
                      <a:endParaRPr lang="ru-RU" sz="15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ИТОГО </a:t>
                      </a:r>
                      <a:r>
                        <a:rPr lang="ru-RU" sz="15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по</a:t>
                      </a:r>
                    </a:p>
                    <a:p>
                      <a:pPr algn="ctr" fontAlgn="ctr"/>
                      <a:r>
                        <a:rPr lang="ru-RU" sz="15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 </a:t>
                      </a:r>
                      <a:r>
                        <a:rPr lang="ru-RU" sz="15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этапу: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172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450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6 198,70 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293 442,22 </a:t>
                      </a: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22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64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907,90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37 907,15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563" marR="8563" marT="8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22431" y="672861"/>
            <a:ext cx="8126083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ru-RU" sz="19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ПРИОБРЕТЕНИЕ ЖИЛЫХ ПОМЕЩЕНИЙ</a:t>
            </a:r>
            <a:endParaRPr lang="ru-RU" sz="19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08150" y="1050925"/>
            <a:ext cx="1130061" cy="33855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eaLnBrk="1" hangingPunct="1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ПЛАН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1" y="1041400"/>
            <a:ext cx="3876137" cy="33855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ФАКТ (по состоянию на 29.10.2019)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10475" y="5730876"/>
            <a:ext cx="4155056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Процент исполнения – 14,6%*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00" y="188386"/>
            <a:ext cx="865717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9237133" y="6388100"/>
            <a:ext cx="2804584" cy="287867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altLang="ru-RU" sz="19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ru-RU" altLang="ru-RU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4449" y="6165505"/>
            <a:ext cx="9972676" cy="6924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* Плановый показатель 2019 года – 15 % от общего объема расселяемой площади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этапа </a:t>
            </a:r>
          </a:p>
          <a:p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в соответствии с п. 2.6.4 </a:t>
            </a:r>
            <a:r>
              <a:rPr lang="ru-RU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приказа Минстроя РФ от 31.01.2019 № 65/</a:t>
            </a:r>
            <a:r>
              <a:rPr lang="ru-RU" sz="19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</a:t>
            </a:r>
            <a:endParaRPr lang="ru-RU" sz="19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7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sp>
        <p:nvSpPr>
          <p:cNvPr id="22" name="Заголовок 8"/>
          <p:cNvSpPr>
            <a:spLocks noGrp="1"/>
          </p:cNvSpPr>
          <p:nvPr>
            <p:ph type="title"/>
          </p:nvPr>
        </p:nvSpPr>
        <p:spPr>
          <a:xfrm>
            <a:off x="1028701" y="367919"/>
            <a:ext cx="10906124" cy="839779"/>
          </a:xfrm>
        </p:spPr>
        <p:txBody>
          <a:bodyPr tIns="3600" bIns="36000">
            <a:noAutofit/>
          </a:bodyPr>
          <a:lstStyle/>
          <a:p>
            <a:pPr algn="ctr"/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ГРАФИК ЗАКЛЮЧЕНИЯ КОНТРАКТОВ НА ПРИОБРЕТЕНИЕ ЖИЛЫХ ПОМЕЩЕНИЙ, ОБЕСПЕЧИВАЮЩИХ РЕАЛИЗАЦИЮ 1 ЭТАПА (2019-2020) ПРОГРАММЫ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						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1155699" y="1085853"/>
          <a:ext cx="10512425" cy="5210170"/>
        </p:xfrm>
        <a:graphic>
          <a:graphicData uri="http://schemas.openxmlformats.org/drawingml/2006/table">
            <a:tbl>
              <a:tblPr/>
              <a:tblGrid>
                <a:gridCol w="559172"/>
                <a:gridCol w="1775370"/>
                <a:gridCol w="824778"/>
                <a:gridCol w="1272115"/>
                <a:gridCol w="1523742"/>
                <a:gridCol w="1146302"/>
                <a:gridCol w="1202218"/>
                <a:gridCol w="1188239"/>
                <a:gridCol w="1020489"/>
              </a:tblGrid>
              <a:tr h="8338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№ </a:t>
                      </a:r>
                      <a:r>
                        <a:rPr lang="ru-RU" sz="1400" b="1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п</a:t>
                      </a: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/</a:t>
                      </a:r>
                      <a:r>
                        <a:rPr lang="ru-RU" sz="1400" b="1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п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Наименование муниципального образования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Кол-во квартир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Расселяемая площадь, кв.м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Приобретаемая площадь, кв.м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Стоимость, тыс. руб.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Дата размещения извещения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Дата заключения контракта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Дата оплаты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</a:tr>
              <a:tr h="337331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ЗАКЛЮЧЕНИЕ КОНТРАКТОВ В 2019 ГОДУ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373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 algn="just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город Ржев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423,3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436,0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17 346,3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10.11.2019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30.11.2019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20.12.2019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</a:tr>
              <a:tr h="3373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 algn="just" fontAlgn="ctr"/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Торопецкий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район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41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878,2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1  420,0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56 494,7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10.11.2019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30.11.2019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20.12.2019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</a:tr>
              <a:tr h="3373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 algn="just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Конаковский район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493,9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497,20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19 781,1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10.11.2019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30.11.2019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20.12.2019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</a:tr>
              <a:tr h="3373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 algn="just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город Ржев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29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1 170,3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1 302,0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51 800,1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10.11.2019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30.11.2019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20.12.2019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</a:tr>
              <a:tr h="3373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 algn="just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город Торжок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25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822,6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934,9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37 195,0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10.11.2019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30.11.2019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20.12.2019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</a:tr>
              <a:tr h="66568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just" fontAlgn="ctr"/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Вышневолоцкий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городской округ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27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1 106,1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1 315,30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52 329,2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10.11.2019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30.11.2019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20.12.2019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</a:tr>
              <a:tr h="33733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ВСЕГО ПО 2019 ГОДУ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139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4 894,4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5 905,40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234 946,40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331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ЗАКЛЮЧЕНИЕ КОНТРАКТОВ В 2020 ГОДУ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373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 algn="just" fontAlgn="ctr"/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Торопецкий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район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42,5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72,0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2 864,5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01.06.2020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01.07.2020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01.08.2020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</a:tr>
              <a:tr h="3373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 algn="just" fontAlgn="ctr"/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Зубцовский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район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353,9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396,0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15 754,86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01.08.2020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01.09.2020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01.10.2020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</a:tr>
              <a:tr h="33733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ВСЕГО ПО 2020 ГОДУ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396,4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468,0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18 619,36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9237133" y="6388100"/>
            <a:ext cx="2804584" cy="287867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altLang="ru-RU" sz="19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ru-RU" altLang="ru-RU" sz="1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743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sp>
        <p:nvSpPr>
          <p:cNvPr id="22" name="Заголовок 8"/>
          <p:cNvSpPr>
            <a:spLocks noGrp="1"/>
          </p:cNvSpPr>
          <p:nvPr>
            <p:ph type="title"/>
          </p:nvPr>
        </p:nvSpPr>
        <p:spPr>
          <a:xfrm>
            <a:off x="1104528" y="143632"/>
            <a:ext cx="10682523" cy="632745"/>
          </a:xfrm>
        </p:spPr>
        <p:txBody>
          <a:bodyPr tIns="3600" bIns="36000">
            <a:noAutofit/>
          </a:bodyPr>
          <a:lstStyle/>
          <a:p>
            <a:pPr algn="ctr"/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РЕЗУЛЬТАТ ПРИНЯТИЯ ПРАВОВОГО АКТА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9237133" y="6388100"/>
            <a:ext cx="2804584" cy="287867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altLang="ru-RU" sz="1900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ru-RU" altLang="ru-RU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138687" y="1101305"/>
            <a:ext cx="10653622" cy="102942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A37"/>
            </a:solidFill>
            <a:prstDash val="sysDash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4000" algn="ctr" defTabSz="685663" fontAlgn="b"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Ликвидация 89 405,67 кв. м аварийного жилищного фонда в 29 муниципальных образованиях Тверской области. Это 362 аварийных многоквартирных дома (2 341 жилое помещение), в котором проживает 5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113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человек</a:t>
            </a:r>
            <a:endParaRPr lang="ru-RU" altLang="ru-RU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135813" y="2406769"/>
            <a:ext cx="10653622" cy="125945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A37"/>
            </a:solidFill>
            <a:prstDash val="sysDash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4000" algn="ctr" defTabSz="685663" fontAlgn="b"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Обеспечение благоустроенными жилыми помещениями граждан, переселяемых из многоквартирных домов, признанных в установленном порядке аварийными и подлежащими сносу или реконструкции в связи с физическим износом в процессе их эксплуатации до 1 января 2017 года</a:t>
            </a: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124311" y="3933645"/>
            <a:ext cx="10653622" cy="98341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A37"/>
            </a:solidFill>
            <a:prstDash val="sysDash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4000" algn="ctr" defTabSz="685663" fontAlgn="b"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Сокращение доли ветхого и аварийного жилищного фонда в общем объеме жилищного фонда</a:t>
            </a:r>
          </a:p>
          <a:p>
            <a:pPr marL="54000" algn="ctr" defTabSz="685663" fontAlgn="b"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Тверской области</a:t>
            </a: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112810" y="5201727"/>
            <a:ext cx="10653622" cy="10179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A37"/>
            </a:solidFill>
            <a:prstDash val="sysDash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4000" algn="ctr" defTabSz="685663" fontAlgn="b"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Увеличение объемов строительства многоквартирных домов, в том числе малоэтажного строительства на территории Тверской области</a:t>
            </a: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7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sp>
        <p:nvSpPr>
          <p:cNvPr id="12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9237133" y="6388100"/>
            <a:ext cx="2804584" cy="287867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endParaRPr lang="ru-RU" altLang="ru-RU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Объект 2"/>
          <p:cNvSpPr>
            <a:spLocks noGrp="1"/>
          </p:cNvSpPr>
          <p:nvPr>
            <p:ph idx="4294967295"/>
          </p:nvPr>
        </p:nvSpPr>
        <p:spPr>
          <a:xfrm>
            <a:off x="1084983" y="5100009"/>
            <a:ext cx="4103687" cy="1292662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lang="ru-RU" altLang="ru-RU" sz="1400" dirty="0" smtClean="0">
                <a:latin typeface="Times New Roman" pitchFamily="18" charset="0"/>
                <a:cs typeface="Times New Roman" pitchFamily="18" charset="0"/>
              </a:rPr>
              <a:t>Министерство строительства Тверской области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altLang="ru-RU" sz="1400" dirty="0" smtClean="0">
                <a:latin typeface="Times New Roman" pitchFamily="18" charset="0"/>
                <a:cs typeface="Times New Roman" pitchFamily="18" charset="0"/>
              </a:rPr>
              <a:t>Юридический адрес: г. Тверь, ул. Советская, д.23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altLang="ru-RU" sz="1400" dirty="0" smtClean="0">
                <a:latin typeface="Times New Roman" pitchFamily="18" charset="0"/>
                <a:cs typeface="Times New Roman" pitchFamily="18" charset="0"/>
              </a:rPr>
              <a:t>Телефон: 8(4822) </a:t>
            </a:r>
            <a:r>
              <a:rPr lang="en-US" altLang="ru-RU" sz="1400" dirty="0" smtClean="0">
                <a:latin typeface="Times New Roman" pitchFamily="18" charset="0"/>
                <a:cs typeface="Times New Roman" pitchFamily="18" charset="0"/>
              </a:rPr>
              <a:t>35</a:t>
            </a:r>
            <a:r>
              <a:rPr lang="ru-RU" alt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1400" dirty="0" smtClean="0">
                <a:latin typeface="Times New Roman" pitchFamily="18" charset="0"/>
                <a:cs typeface="Times New Roman" pitchFamily="18" charset="0"/>
              </a:rPr>
              <a:t>68</a:t>
            </a:r>
            <a:r>
              <a:rPr lang="ru-RU" alt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1400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ru-RU" alt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ru-RU" sz="1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altLang="ru-RU" sz="1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ru-RU" sz="1400" dirty="0" smtClean="0">
                <a:latin typeface="Times New Roman" pitchFamily="18" charset="0"/>
                <a:cs typeface="Times New Roman" pitchFamily="18" charset="0"/>
              </a:rPr>
              <a:t>mail</a:t>
            </a:r>
            <a:r>
              <a:rPr lang="ru-RU" altLang="ru-RU" sz="1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ru-RU" sz="1400" dirty="0" smtClean="0">
                <a:latin typeface="Times New Roman" pitchFamily="18" charset="0"/>
                <a:cs typeface="Times New Roman" pitchFamily="18" charset="0"/>
                <a:hlinkClick r:id="rId4"/>
              </a:rPr>
              <a:t>dsk@tverreg.ru</a:t>
            </a:r>
            <a:endParaRPr lang="ru-RU" altLang="ru-RU" sz="1400" u="sng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ru-RU" altLang="ru-RU" sz="1400" dirty="0" smtClean="0">
                <a:latin typeface="Times New Roman" pitchFamily="18" charset="0"/>
                <a:cs typeface="Times New Roman" pitchFamily="18" charset="0"/>
              </a:rPr>
              <a:t>Министр строительства Тверской области: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altLang="ru-RU" sz="1400" dirty="0" smtClean="0">
                <a:latin typeface="Times New Roman" pitchFamily="18" charset="0"/>
                <a:cs typeface="Times New Roman" pitchFamily="18" charset="0"/>
              </a:rPr>
              <a:t>Тарасов Сергей Валерьевич</a:t>
            </a:r>
          </a:p>
        </p:txBody>
      </p:sp>
    </p:spTree>
    <p:extLst>
      <p:ext uri="{BB962C8B-B14F-4D97-AF65-F5344CB8AC3E}">
        <p14:creationId xmlns:p14="http://schemas.microsoft.com/office/powerpoint/2010/main" xmlns="" val="41037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sp>
        <p:nvSpPr>
          <p:cNvPr id="22" name="Заголовок 8"/>
          <p:cNvSpPr>
            <a:spLocks noGrp="1"/>
          </p:cNvSpPr>
          <p:nvPr>
            <p:ph type="title"/>
          </p:nvPr>
        </p:nvSpPr>
        <p:spPr>
          <a:xfrm>
            <a:off x="1363322" y="350667"/>
            <a:ext cx="10682523" cy="529228"/>
          </a:xfrm>
        </p:spPr>
        <p:txBody>
          <a:bodyPr tIns="3600" bIns="36000">
            <a:noAutofit/>
          </a:bodyPr>
          <a:lstStyle/>
          <a:p>
            <a:pPr algn="ctr"/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ЦЕЛИ РАЗРАБОТКИ ПРАВОВОГО АКТА</a:t>
            </a:r>
            <a:b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0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9237133" y="6388100"/>
            <a:ext cx="2804584" cy="287867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EB9F36A-A763-4D1A-8B42-347E4FDEC515}" type="slidenum">
              <a:rPr lang="ru-RU" altLang="ru-RU" sz="190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altLang="ru-RU" sz="1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3576" y="819150"/>
            <a:ext cx="10412083" cy="5566499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  <a:ln>
            <a:solidFill>
              <a:srgbClr val="FFFFD9"/>
            </a:solidFill>
          </a:ln>
          <a:effectLst>
            <a:softEdge rad="112500"/>
          </a:effectLst>
          <a:extLst/>
        </p:spPr>
      </p:pic>
      <p:sp>
        <p:nvSpPr>
          <p:cNvPr id="13" name="Прямоугольник 12"/>
          <p:cNvSpPr/>
          <p:nvPr/>
        </p:nvSpPr>
        <p:spPr>
          <a:xfrm>
            <a:off x="1207698" y="1277035"/>
            <a:ext cx="101274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1. Уточнение общего объема аварийного жилищного фонда Тверской области, признанного таковым до1 января 2017 года</a:t>
            </a:r>
          </a:p>
          <a:p>
            <a:endParaRPr lang="ru-RU" sz="2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2. Увеличение объема средств Федерального бюджета, привлекаемого в целях переселения граждан из аварийного жилищного фонда Тверской области</a:t>
            </a:r>
          </a:p>
          <a:p>
            <a:endParaRPr lang="ru-RU" sz="2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3. Уточнение объема финансирования Программы по этапам реализации</a:t>
            </a:r>
          </a:p>
          <a:p>
            <a:endParaRPr lang="ru-RU" sz="23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4. Уточнение механизма реализации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(2019-2020 годы) и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 (2020-2021 годы) этапов Программы</a:t>
            </a:r>
          </a:p>
          <a:p>
            <a:pPr>
              <a:buFontTx/>
              <a:buChar char="-"/>
            </a:pP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73328" y="4632385"/>
            <a:ext cx="4993116" cy="166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037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sp>
        <p:nvSpPr>
          <p:cNvPr id="22" name="Заголовок 8"/>
          <p:cNvSpPr>
            <a:spLocks noGrp="1"/>
          </p:cNvSpPr>
          <p:nvPr>
            <p:ph type="title"/>
          </p:nvPr>
        </p:nvSpPr>
        <p:spPr>
          <a:xfrm>
            <a:off x="1354695" y="333415"/>
            <a:ext cx="10682523" cy="529228"/>
          </a:xfrm>
        </p:spPr>
        <p:txBody>
          <a:bodyPr tIns="3600" bIns="36000">
            <a:noAutofit/>
          </a:bodyPr>
          <a:lstStyle/>
          <a:p>
            <a:pPr algn="ctr"/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ИЗМЕНЕНИЕ ПОКАЗАТЕЛЕЙ  ПРОГРАММЫ</a:t>
            </a:r>
            <a:b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0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9237133" y="6388100"/>
            <a:ext cx="2804584" cy="287867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EB9F36A-A763-4D1A-8B42-347E4FDEC515}" type="slidenum">
              <a:rPr lang="ru-RU" altLang="ru-RU" sz="190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ru-RU" altLang="ru-RU" sz="19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33918689"/>
              </p:ext>
            </p:extLst>
          </p:nvPr>
        </p:nvGraphicFramePr>
        <p:xfrm>
          <a:off x="1475117" y="1345721"/>
          <a:ext cx="9903126" cy="355482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{616DA210-FB5B-4158-B5E0-FEB733F419BA}</a:tableStyleId>
              </a:tblPr>
              <a:tblGrid>
                <a:gridCol w="4464525"/>
                <a:gridCol w="1739372"/>
                <a:gridCol w="1927192"/>
                <a:gridCol w="1772037"/>
              </a:tblGrid>
              <a:tr h="808500">
                <a:tc>
                  <a:txBody>
                    <a:bodyPr/>
                    <a:lstStyle/>
                    <a:p>
                      <a:pPr algn="ctr"/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Показатели</a:t>
                      </a:r>
                    </a:p>
                  </a:txBody>
                  <a:tcPr marL="6985" marR="6985" marT="6985" marB="0" anchor="ctr"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latin typeface="Times New Roman"/>
                          <a:ea typeface="Calibri"/>
                          <a:cs typeface="Times New Roman"/>
                        </a:rPr>
                        <a:t>Действующая редакция</a:t>
                      </a:r>
                      <a:endParaRPr lang="ru-RU" sz="20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985" marR="6985" marT="6985" marB="0" anchor="ctr"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latin typeface="Times New Roman"/>
                          <a:ea typeface="Calibri"/>
                          <a:cs typeface="Times New Roman"/>
                        </a:rPr>
                        <a:t>С учетом вносимых изменений</a:t>
                      </a:r>
                      <a:endParaRPr lang="ru-RU" sz="20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985" marR="6985" marT="6985" marB="0" anchor="ctr"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latin typeface="Times New Roman"/>
                          <a:ea typeface="Calibri"/>
                          <a:cs typeface="Times New Roman"/>
                        </a:rPr>
                        <a:t>Отклонение (+/-)</a:t>
                      </a:r>
                      <a:endParaRPr lang="ru-RU" sz="20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985" marR="6985" marT="6985" marB="0" anchor="ctr">
                    <a:solidFill>
                      <a:srgbClr val="E7FFE7"/>
                    </a:solidFill>
                  </a:tcPr>
                </a:tc>
              </a:tr>
              <a:tr h="8347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Calibri"/>
                          <a:cs typeface="Times New Roman"/>
                        </a:rPr>
                        <a:t>Расселяемая площадь, (тыс. кв.м)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4290" marR="34290" marT="34290" marB="34290" anchor="ctr"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Calibri"/>
                          <a:cs typeface="Times New Roman"/>
                        </a:rPr>
                        <a:t>84,43</a:t>
                      </a:r>
                    </a:p>
                  </a:txBody>
                  <a:tcPr marL="34290" marR="34290" marT="34290" marB="34290" anchor="ctr"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/>
                          <a:ea typeface="Calibri"/>
                          <a:cs typeface="Times New Roman"/>
                        </a:rPr>
                        <a:t>89,41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4290" marR="34290" marT="34290" marB="34290" anchor="ctr"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latin typeface="Times New Roman"/>
                          <a:ea typeface="Calibri"/>
                          <a:cs typeface="Times New Roman"/>
                        </a:rPr>
                        <a:t>+ 4,98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4290" marR="34290" marT="34290" marB="34290" anchor="ctr">
                    <a:solidFill>
                      <a:srgbClr val="FFFFE7"/>
                    </a:solidFill>
                  </a:tcPr>
                </a:tc>
              </a:tr>
              <a:tr h="851100"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Предоставляемая площадь,</a:t>
                      </a:r>
                      <a:r>
                        <a:rPr lang="ru-RU" sz="2000" b="1" kern="1200" baseline="0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b="1" dirty="0" smtClean="0">
                          <a:latin typeface="Times New Roman"/>
                          <a:ea typeface="Calibri"/>
                          <a:cs typeface="Times New Roman"/>
                        </a:rPr>
                        <a:t>(тыс. кв.м)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7620" marB="0" anchor="ctr"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/>
                          <a:ea typeface="Calibri"/>
                          <a:cs typeface="Times New Roman"/>
                        </a:rPr>
                        <a:t>95,02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4290" marR="34290" marT="34290" marB="34290" anchor="ctr"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/>
                          <a:ea typeface="Calibri"/>
                          <a:cs typeface="Times New Roman"/>
                        </a:rPr>
                        <a:t>101,04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4290" marR="34290" marT="34290" marB="34290" anchor="ctr"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latin typeface="Times New Roman"/>
                          <a:ea typeface="Calibri"/>
                          <a:cs typeface="Times New Roman"/>
                        </a:rPr>
                        <a:t>+6,02</a:t>
                      </a:r>
                      <a:endParaRPr lang="ru-RU" sz="20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7620" marB="0" anchor="ctr">
                    <a:solidFill>
                      <a:srgbClr val="FFFFE7"/>
                    </a:solidFill>
                  </a:tcPr>
                </a:tc>
              </a:tr>
              <a:tr h="947627"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latin typeface="Times New Roman"/>
                          <a:ea typeface="Calibri"/>
                          <a:cs typeface="Times New Roman"/>
                        </a:rPr>
                        <a:t>Количество граждан, подлежащих расселению, (человек)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7620" marB="0" anchor="ctr"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/>
                          <a:ea typeface="Calibri"/>
                          <a:cs typeface="Times New Roman"/>
                        </a:rPr>
                        <a:t>4 752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4290" marR="34290" marT="34290" marB="34290" anchor="ctr"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/>
                          <a:ea typeface="Calibri"/>
                          <a:cs typeface="Times New Roman"/>
                        </a:rPr>
                        <a:t>5 113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4290" marR="34290" marT="34290" marB="34290" anchor="ctr"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latin typeface="Times New Roman"/>
                          <a:ea typeface="Calibri"/>
                          <a:cs typeface="Times New Roman"/>
                        </a:rPr>
                        <a:t>+ 361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7620" marB="0" anchor="ctr">
                    <a:solidFill>
                      <a:srgbClr val="FFFFE7"/>
                    </a:solidFill>
                  </a:tcPr>
                </a:tc>
              </a:tr>
            </a:tbl>
          </a:graphicData>
        </a:graphic>
      </p:graphicFrame>
      <p:sp>
        <p:nvSpPr>
          <p:cNvPr id="12" name="Заголовок 8"/>
          <p:cNvSpPr txBox="1">
            <a:spLocks/>
          </p:cNvSpPr>
          <p:nvPr/>
        </p:nvSpPr>
        <p:spPr>
          <a:xfrm>
            <a:off x="1363322" y="350667"/>
            <a:ext cx="10682523" cy="529228"/>
          </a:xfrm>
          <a:prstGeom prst="rect">
            <a:avLst/>
          </a:prstGeom>
        </p:spPr>
        <p:txBody>
          <a:bodyPr vert="horz" lIns="91440" tIns="3600" rIns="91440" bIns="36000" rtlCol="0" anchor="ctr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88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88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A88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7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sp>
        <p:nvSpPr>
          <p:cNvPr id="13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9237133" y="6388100"/>
            <a:ext cx="2804584" cy="287867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EB9F36A-A763-4D1A-8B42-347E4FDEC515}" type="slidenum">
              <a:rPr lang="ru-RU" altLang="ru-RU" sz="190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ru-RU" altLang="ru-RU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8466" y="1104180"/>
            <a:ext cx="4779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latin typeface="Times New Roman"/>
                <a:ea typeface="Calibri"/>
                <a:cs typeface="Times New Roman"/>
              </a:rPr>
              <a:t>ИЗМЕНЕНИЕ РАССЕЛЯЕМОЙ ПЛОЩАДИ </a:t>
            </a:r>
          </a:p>
          <a:p>
            <a:pPr algn="ctr"/>
            <a:r>
              <a:rPr lang="ru-RU" sz="1600" b="1" dirty="0" smtClean="0">
                <a:latin typeface="Times New Roman"/>
                <a:ea typeface="Calibri"/>
                <a:cs typeface="Times New Roman"/>
              </a:rPr>
              <a:t>ПО ЭТАПАМ РЕАЛИЗАЦИИ ПРОГРАММЫ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91223" y="1084052"/>
            <a:ext cx="4779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latin typeface="Times New Roman"/>
                <a:ea typeface="Calibri"/>
                <a:cs typeface="Times New Roman"/>
              </a:rPr>
              <a:t>ИЗМЕНЕНИЕ КОЛИЧЕСТВА ГРАЖДАН, ПОДЛЕЖАЩИХ РАССЕЛЕНИЮ, </a:t>
            </a:r>
          </a:p>
          <a:p>
            <a:pPr algn="ctr"/>
            <a:r>
              <a:rPr lang="ru-RU" sz="1600" b="1" dirty="0" smtClean="0">
                <a:latin typeface="Times New Roman"/>
                <a:ea typeface="Calibri"/>
                <a:cs typeface="Times New Roman"/>
              </a:rPr>
              <a:t>ПО ЭТАПАМ РЕАЛИЗАЦИИ ПРОГРАММЫ</a:t>
            </a:r>
          </a:p>
        </p:txBody>
      </p:sp>
      <p:graphicFrame>
        <p:nvGraphicFramePr>
          <p:cNvPr id="10" name="Диаграмма 9"/>
          <p:cNvGraphicFramePr/>
          <p:nvPr/>
        </p:nvGraphicFramePr>
        <p:xfrm>
          <a:off x="1009721" y="2510285"/>
          <a:ext cx="5537728" cy="4347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Диаграмма 13"/>
          <p:cNvGraphicFramePr/>
          <p:nvPr/>
        </p:nvGraphicFramePr>
        <p:xfrm>
          <a:off x="6219645" y="2579297"/>
          <a:ext cx="5684807" cy="4278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311216" y="2191110"/>
            <a:ext cx="1466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/>
                <a:ea typeface="Calibri"/>
                <a:cs typeface="Times New Roman"/>
              </a:rPr>
              <a:t>тыс. кв.м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556075" y="2320504"/>
            <a:ext cx="1354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/>
                <a:ea typeface="Calibri"/>
                <a:cs typeface="Times New Roman"/>
              </a:rPr>
              <a:t>человек</a:t>
            </a:r>
            <a:endParaRPr lang="ru-RU" dirty="0"/>
          </a:p>
        </p:txBody>
      </p:sp>
      <p:sp>
        <p:nvSpPr>
          <p:cNvPr id="12" name="Заголовок 8"/>
          <p:cNvSpPr txBox="1">
            <a:spLocks/>
          </p:cNvSpPr>
          <p:nvPr/>
        </p:nvSpPr>
        <p:spPr>
          <a:xfrm>
            <a:off x="1354695" y="333415"/>
            <a:ext cx="10682523" cy="529228"/>
          </a:xfrm>
          <a:prstGeom prst="rect">
            <a:avLst/>
          </a:prstGeom>
        </p:spPr>
        <p:txBody>
          <a:bodyPr vert="horz" lIns="91440" tIns="3600" rIns="91440" bIns="36000" rtlCol="0" anchor="ctr">
            <a:noAutofit/>
          </a:bodyPr>
          <a:lstStyle/>
          <a:p>
            <a:pPr lvl="0" algn="ctr" defTabSz="1219170">
              <a:lnSpc>
                <a:spcPct val="90000"/>
              </a:lnSpc>
              <a:spcBef>
                <a:spcPct val="0"/>
              </a:spcBef>
            </a:pPr>
            <a:r>
              <a:rPr kumimoji="0" lang="ru-RU" alt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88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ru-RU" alt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88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88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ИЗМЕНЕНИЕ ПОКАЗАТЕЛЕЙ  ПРОГРАММЫ </a:t>
            </a:r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(продолжение) </a:t>
            </a:r>
            <a:r>
              <a:rPr kumimoji="0" lang="ru-RU" alt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88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ru-RU" alt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88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A88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7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20"/>
          <p:cNvSpPr>
            <a:spLocks noGrp="1"/>
          </p:cNvSpPr>
          <p:nvPr>
            <p:ph type="title"/>
          </p:nvPr>
        </p:nvSpPr>
        <p:spPr>
          <a:xfrm>
            <a:off x="1253066" y="116255"/>
            <a:ext cx="7857067" cy="956407"/>
          </a:xfrm>
        </p:spPr>
        <p:txBody>
          <a:bodyPr>
            <a:normAutofit/>
          </a:bodyPr>
          <a:lstStyle/>
          <a:p>
            <a:pPr algn="ctr"/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СВЕДЕНИЯ О ЖИЛИЩНОМ ФОНДЕ, ПРИЗНАННОМ АВАРИЙНЫМ С 01.01.2012 ПО 01.01.2017</a:t>
            </a:r>
            <a:endParaRPr lang="ru-RU" altLang="ru-RU" b="1" dirty="0" smtClean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235200" y="137584"/>
            <a:ext cx="1735667" cy="203200"/>
          </a:xfrm>
          <a:prstGeom prst="rect">
            <a:avLst/>
          </a:prstGeom>
        </p:spPr>
        <p:txBody>
          <a:bodyPr lIns="58643" tIns="29321" rIns="58643" bIns="29321">
            <a:spAutoFit/>
          </a:bodyPr>
          <a:lstStyle/>
          <a:p>
            <a:pPr>
              <a:defRPr/>
            </a:pPr>
            <a:endParaRPr lang="ru-RU" sz="900" b="1" dirty="0">
              <a:solidFill>
                <a:srgbClr val="A88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1682262" y="353484"/>
            <a:ext cx="11658600" cy="6504516"/>
            <a:chOff x="90" y="900"/>
            <a:chExt cx="5535" cy="3420"/>
          </a:xfrm>
        </p:grpSpPr>
        <p:sp>
          <p:nvSpPr>
            <p:cNvPr id="11311" name="AutoShape 4"/>
            <p:cNvSpPr>
              <a:spLocks noChangeAspect="1" noChangeArrowheads="1" noTextEdit="1"/>
            </p:cNvSpPr>
            <p:nvPr/>
          </p:nvSpPr>
          <p:spPr bwMode="auto">
            <a:xfrm>
              <a:off x="90" y="900"/>
              <a:ext cx="5535" cy="342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ru-RU" sz="1900" dirty="0"/>
            </a:p>
          </p:txBody>
        </p:sp>
        <p:grpSp>
          <p:nvGrpSpPr>
            <p:cNvPr id="3" name="Group 206"/>
            <p:cNvGrpSpPr>
              <a:grpSpLocks/>
            </p:cNvGrpSpPr>
            <p:nvPr/>
          </p:nvGrpSpPr>
          <p:grpSpPr bwMode="auto">
            <a:xfrm>
              <a:off x="387" y="928"/>
              <a:ext cx="4667" cy="3340"/>
              <a:chOff x="387" y="928"/>
              <a:chExt cx="4667" cy="3340"/>
            </a:xfrm>
          </p:grpSpPr>
          <p:sp>
            <p:nvSpPr>
              <p:cNvPr id="12340" name="Rectangle 16"/>
              <p:cNvSpPr>
                <a:spLocks noChangeArrowheads="1"/>
              </p:cNvSpPr>
              <p:nvPr/>
            </p:nvSpPr>
            <p:spPr bwMode="auto">
              <a:xfrm>
                <a:off x="4547" y="3231"/>
                <a:ext cx="507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ru-RU" alt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41" name="Rectangle 20"/>
              <p:cNvSpPr>
                <a:spLocks noChangeArrowheads="1"/>
              </p:cNvSpPr>
              <p:nvPr/>
            </p:nvSpPr>
            <p:spPr bwMode="auto">
              <a:xfrm>
                <a:off x="3752" y="2968"/>
                <a:ext cx="26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ru-RU" alt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42" name="Rectangle 22"/>
              <p:cNvSpPr>
                <a:spLocks noChangeArrowheads="1"/>
              </p:cNvSpPr>
              <p:nvPr/>
            </p:nvSpPr>
            <p:spPr bwMode="auto">
              <a:xfrm>
                <a:off x="4535" y="3849"/>
                <a:ext cx="474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ru-RU" alt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43" name="Rectangle 24"/>
              <p:cNvSpPr>
                <a:spLocks noChangeArrowheads="1"/>
              </p:cNvSpPr>
              <p:nvPr/>
            </p:nvSpPr>
            <p:spPr bwMode="auto">
              <a:xfrm>
                <a:off x="4535" y="4048"/>
                <a:ext cx="485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ru-RU" alt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Freeform 26"/>
              <p:cNvSpPr>
                <a:spLocks/>
              </p:cNvSpPr>
              <p:nvPr/>
            </p:nvSpPr>
            <p:spPr bwMode="auto">
              <a:xfrm>
                <a:off x="3424" y="1702"/>
                <a:ext cx="473" cy="770"/>
              </a:xfrm>
              <a:custGeom>
                <a:avLst/>
                <a:gdLst/>
                <a:ahLst/>
                <a:cxnLst>
                  <a:cxn ang="0">
                    <a:pos x="51" y="28"/>
                  </a:cxn>
                  <a:cxn ang="0">
                    <a:pos x="102" y="0"/>
                  </a:cxn>
                  <a:cxn ang="0">
                    <a:pos x="125" y="17"/>
                  </a:cxn>
                  <a:cxn ang="0">
                    <a:pos x="125" y="57"/>
                  </a:cxn>
                  <a:cxn ang="0">
                    <a:pos x="148" y="68"/>
                  </a:cxn>
                  <a:cxn ang="0">
                    <a:pos x="199" y="142"/>
                  </a:cxn>
                  <a:cxn ang="0">
                    <a:pos x="211" y="170"/>
                  </a:cxn>
                  <a:cxn ang="0">
                    <a:pos x="359" y="119"/>
                  </a:cxn>
                  <a:cxn ang="0">
                    <a:pos x="382" y="176"/>
                  </a:cxn>
                  <a:cxn ang="0">
                    <a:pos x="416" y="187"/>
                  </a:cxn>
                  <a:cxn ang="0">
                    <a:pos x="439" y="238"/>
                  </a:cxn>
                  <a:cxn ang="0">
                    <a:pos x="411" y="272"/>
                  </a:cxn>
                  <a:cxn ang="0">
                    <a:pos x="405" y="318"/>
                  </a:cxn>
                  <a:cxn ang="0">
                    <a:pos x="433" y="346"/>
                  </a:cxn>
                  <a:cxn ang="0">
                    <a:pos x="416" y="369"/>
                  </a:cxn>
                  <a:cxn ang="0">
                    <a:pos x="433" y="391"/>
                  </a:cxn>
                  <a:cxn ang="0">
                    <a:pos x="411" y="442"/>
                  </a:cxn>
                  <a:cxn ang="0">
                    <a:pos x="439" y="510"/>
                  </a:cxn>
                  <a:cxn ang="0">
                    <a:pos x="473" y="550"/>
                  </a:cxn>
                  <a:cxn ang="0">
                    <a:pos x="439" y="590"/>
                  </a:cxn>
                  <a:cxn ang="0">
                    <a:pos x="445" y="635"/>
                  </a:cxn>
                  <a:cxn ang="0">
                    <a:pos x="411" y="652"/>
                  </a:cxn>
                  <a:cxn ang="0">
                    <a:pos x="416" y="675"/>
                  </a:cxn>
                  <a:cxn ang="0">
                    <a:pos x="399" y="737"/>
                  </a:cxn>
                  <a:cxn ang="0">
                    <a:pos x="365" y="771"/>
                  </a:cxn>
                  <a:cxn ang="0">
                    <a:pos x="302" y="737"/>
                  </a:cxn>
                  <a:cxn ang="0">
                    <a:pos x="165" y="743"/>
                  </a:cxn>
                  <a:cxn ang="0">
                    <a:pos x="120" y="675"/>
                  </a:cxn>
                  <a:cxn ang="0">
                    <a:pos x="68" y="675"/>
                  </a:cxn>
                  <a:cxn ang="0">
                    <a:pos x="0" y="630"/>
                  </a:cxn>
                  <a:cxn ang="0">
                    <a:pos x="45" y="539"/>
                  </a:cxn>
                  <a:cxn ang="0">
                    <a:pos x="45" y="488"/>
                  </a:cxn>
                  <a:cxn ang="0">
                    <a:pos x="74" y="459"/>
                  </a:cxn>
                  <a:cxn ang="0">
                    <a:pos x="28" y="420"/>
                  </a:cxn>
                  <a:cxn ang="0">
                    <a:pos x="51" y="363"/>
                  </a:cxn>
                  <a:cxn ang="0">
                    <a:pos x="40" y="323"/>
                  </a:cxn>
                  <a:cxn ang="0">
                    <a:pos x="68" y="272"/>
                  </a:cxn>
                  <a:cxn ang="0">
                    <a:pos x="74" y="204"/>
                  </a:cxn>
                  <a:cxn ang="0">
                    <a:pos x="40" y="182"/>
                  </a:cxn>
                  <a:cxn ang="0">
                    <a:pos x="68" y="165"/>
                  </a:cxn>
                  <a:cxn ang="0">
                    <a:pos x="28" y="125"/>
                  </a:cxn>
                  <a:cxn ang="0">
                    <a:pos x="40" y="91"/>
                  </a:cxn>
                  <a:cxn ang="0">
                    <a:pos x="28" y="62"/>
                  </a:cxn>
                  <a:cxn ang="0">
                    <a:pos x="51" y="28"/>
                  </a:cxn>
                </a:cxnLst>
                <a:rect l="0" t="0" r="r" b="b"/>
                <a:pathLst>
                  <a:path w="473" h="771">
                    <a:moveTo>
                      <a:pt x="51" y="28"/>
                    </a:moveTo>
                    <a:lnTo>
                      <a:pt x="102" y="0"/>
                    </a:lnTo>
                    <a:lnTo>
                      <a:pt x="125" y="17"/>
                    </a:lnTo>
                    <a:lnTo>
                      <a:pt x="125" y="57"/>
                    </a:lnTo>
                    <a:lnTo>
                      <a:pt x="148" y="68"/>
                    </a:lnTo>
                    <a:lnTo>
                      <a:pt x="199" y="142"/>
                    </a:lnTo>
                    <a:lnTo>
                      <a:pt x="211" y="170"/>
                    </a:lnTo>
                    <a:lnTo>
                      <a:pt x="359" y="119"/>
                    </a:lnTo>
                    <a:lnTo>
                      <a:pt x="382" y="176"/>
                    </a:lnTo>
                    <a:lnTo>
                      <a:pt x="416" y="187"/>
                    </a:lnTo>
                    <a:lnTo>
                      <a:pt x="439" y="238"/>
                    </a:lnTo>
                    <a:lnTo>
                      <a:pt x="411" y="272"/>
                    </a:lnTo>
                    <a:lnTo>
                      <a:pt x="405" y="318"/>
                    </a:lnTo>
                    <a:lnTo>
                      <a:pt x="433" y="346"/>
                    </a:lnTo>
                    <a:lnTo>
                      <a:pt x="416" y="369"/>
                    </a:lnTo>
                    <a:lnTo>
                      <a:pt x="433" y="391"/>
                    </a:lnTo>
                    <a:lnTo>
                      <a:pt x="411" y="442"/>
                    </a:lnTo>
                    <a:lnTo>
                      <a:pt x="439" y="510"/>
                    </a:lnTo>
                    <a:lnTo>
                      <a:pt x="473" y="550"/>
                    </a:lnTo>
                    <a:lnTo>
                      <a:pt x="439" y="590"/>
                    </a:lnTo>
                    <a:lnTo>
                      <a:pt x="445" y="635"/>
                    </a:lnTo>
                    <a:lnTo>
                      <a:pt x="411" y="652"/>
                    </a:lnTo>
                    <a:lnTo>
                      <a:pt x="416" y="675"/>
                    </a:lnTo>
                    <a:lnTo>
                      <a:pt x="399" y="737"/>
                    </a:lnTo>
                    <a:lnTo>
                      <a:pt x="365" y="771"/>
                    </a:lnTo>
                    <a:lnTo>
                      <a:pt x="302" y="737"/>
                    </a:lnTo>
                    <a:lnTo>
                      <a:pt x="165" y="743"/>
                    </a:lnTo>
                    <a:lnTo>
                      <a:pt x="120" y="675"/>
                    </a:lnTo>
                    <a:lnTo>
                      <a:pt x="68" y="675"/>
                    </a:lnTo>
                    <a:lnTo>
                      <a:pt x="0" y="630"/>
                    </a:lnTo>
                    <a:lnTo>
                      <a:pt x="45" y="539"/>
                    </a:lnTo>
                    <a:lnTo>
                      <a:pt x="45" y="488"/>
                    </a:lnTo>
                    <a:lnTo>
                      <a:pt x="74" y="459"/>
                    </a:lnTo>
                    <a:lnTo>
                      <a:pt x="28" y="420"/>
                    </a:lnTo>
                    <a:lnTo>
                      <a:pt x="51" y="363"/>
                    </a:lnTo>
                    <a:lnTo>
                      <a:pt x="40" y="323"/>
                    </a:lnTo>
                    <a:lnTo>
                      <a:pt x="68" y="272"/>
                    </a:lnTo>
                    <a:lnTo>
                      <a:pt x="74" y="204"/>
                    </a:lnTo>
                    <a:lnTo>
                      <a:pt x="40" y="182"/>
                    </a:lnTo>
                    <a:lnTo>
                      <a:pt x="68" y="165"/>
                    </a:lnTo>
                    <a:lnTo>
                      <a:pt x="28" y="125"/>
                    </a:lnTo>
                    <a:lnTo>
                      <a:pt x="40" y="91"/>
                    </a:lnTo>
                    <a:lnTo>
                      <a:pt x="28" y="62"/>
                    </a:lnTo>
                    <a:lnTo>
                      <a:pt x="51" y="28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21" name="Freeform 27"/>
              <p:cNvSpPr>
                <a:spLocks/>
              </p:cNvSpPr>
              <p:nvPr/>
            </p:nvSpPr>
            <p:spPr bwMode="auto">
              <a:xfrm>
                <a:off x="3417" y="1694"/>
                <a:ext cx="473" cy="771"/>
              </a:xfrm>
              <a:custGeom>
                <a:avLst/>
                <a:gdLst>
                  <a:gd name="T0" fmla="*/ 51 w 473"/>
                  <a:gd name="T1" fmla="*/ 28 h 771"/>
                  <a:gd name="T2" fmla="*/ 102 w 473"/>
                  <a:gd name="T3" fmla="*/ 0 h 771"/>
                  <a:gd name="T4" fmla="*/ 125 w 473"/>
                  <a:gd name="T5" fmla="*/ 17 h 771"/>
                  <a:gd name="T6" fmla="*/ 125 w 473"/>
                  <a:gd name="T7" fmla="*/ 57 h 771"/>
                  <a:gd name="T8" fmla="*/ 148 w 473"/>
                  <a:gd name="T9" fmla="*/ 68 h 771"/>
                  <a:gd name="T10" fmla="*/ 199 w 473"/>
                  <a:gd name="T11" fmla="*/ 142 h 771"/>
                  <a:gd name="T12" fmla="*/ 211 w 473"/>
                  <a:gd name="T13" fmla="*/ 170 h 771"/>
                  <a:gd name="T14" fmla="*/ 359 w 473"/>
                  <a:gd name="T15" fmla="*/ 119 h 771"/>
                  <a:gd name="T16" fmla="*/ 382 w 473"/>
                  <a:gd name="T17" fmla="*/ 176 h 771"/>
                  <a:gd name="T18" fmla="*/ 416 w 473"/>
                  <a:gd name="T19" fmla="*/ 187 h 771"/>
                  <a:gd name="T20" fmla="*/ 439 w 473"/>
                  <a:gd name="T21" fmla="*/ 238 h 771"/>
                  <a:gd name="T22" fmla="*/ 411 w 473"/>
                  <a:gd name="T23" fmla="*/ 272 h 771"/>
                  <a:gd name="T24" fmla="*/ 405 w 473"/>
                  <a:gd name="T25" fmla="*/ 318 h 771"/>
                  <a:gd name="T26" fmla="*/ 433 w 473"/>
                  <a:gd name="T27" fmla="*/ 346 h 771"/>
                  <a:gd name="T28" fmla="*/ 416 w 473"/>
                  <a:gd name="T29" fmla="*/ 369 h 771"/>
                  <a:gd name="T30" fmla="*/ 433 w 473"/>
                  <a:gd name="T31" fmla="*/ 391 h 771"/>
                  <a:gd name="T32" fmla="*/ 411 w 473"/>
                  <a:gd name="T33" fmla="*/ 442 h 771"/>
                  <a:gd name="T34" fmla="*/ 439 w 473"/>
                  <a:gd name="T35" fmla="*/ 510 h 771"/>
                  <a:gd name="T36" fmla="*/ 473 w 473"/>
                  <a:gd name="T37" fmla="*/ 550 h 771"/>
                  <a:gd name="T38" fmla="*/ 439 w 473"/>
                  <a:gd name="T39" fmla="*/ 590 h 771"/>
                  <a:gd name="T40" fmla="*/ 445 w 473"/>
                  <a:gd name="T41" fmla="*/ 635 h 771"/>
                  <a:gd name="T42" fmla="*/ 411 w 473"/>
                  <a:gd name="T43" fmla="*/ 652 h 771"/>
                  <a:gd name="T44" fmla="*/ 416 w 473"/>
                  <a:gd name="T45" fmla="*/ 675 h 771"/>
                  <a:gd name="T46" fmla="*/ 399 w 473"/>
                  <a:gd name="T47" fmla="*/ 737 h 771"/>
                  <a:gd name="T48" fmla="*/ 365 w 473"/>
                  <a:gd name="T49" fmla="*/ 771 h 771"/>
                  <a:gd name="T50" fmla="*/ 302 w 473"/>
                  <a:gd name="T51" fmla="*/ 737 h 771"/>
                  <a:gd name="T52" fmla="*/ 165 w 473"/>
                  <a:gd name="T53" fmla="*/ 743 h 771"/>
                  <a:gd name="T54" fmla="*/ 120 w 473"/>
                  <a:gd name="T55" fmla="*/ 675 h 771"/>
                  <a:gd name="T56" fmla="*/ 68 w 473"/>
                  <a:gd name="T57" fmla="*/ 675 h 771"/>
                  <a:gd name="T58" fmla="*/ 0 w 473"/>
                  <a:gd name="T59" fmla="*/ 630 h 771"/>
                  <a:gd name="T60" fmla="*/ 45 w 473"/>
                  <a:gd name="T61" fmla="*/ 539 h 771"/>
                  <a:gd name="T62" fmla="*/ 45 w 473"/>
                  <a:gd name="T63" fmla="*/ 488 h 771"/>
                  <a:gd name="T64" fmla="*/ 74 w 473"/>
                  <a:gd name="T65" fmla="*/ 459 h 771"/>
                  <a:gd name="T66" fmla="*/ 28 w 473"/>
                  <a:gd name="T67" fmla="*/ 420 h 771"/>
                  <a:gd name="T68" fmla="*/ 51 w 473"/>
                  <a:gd name="T69" fmla="*/ 363 h 771"/>
                  <a:gd name="T70" fmla="*/ 40 w 473"/>
                  <a:gd name="T71" fmla="*/ 323 h 771"/>
                  <a:gd name="T72" fmla="*/ 68 w 473"/>
                  <a:gd name="T73" fmla="*/ 272 h 771"/>
                  <a:gd name="T74" fmla="*/ 74 w 473"/>
                  <a:gd name="T75" fmla="*/ 204 h 771"/>
                  <a:gd name="T76" fmla="*/ 40 w 473"/>
                  <a:gd name="T77" fmla="*/ 182 h 771"/>
                  <a:gd name="T78" fmla="*/ 68 w 473"/>
                  <a:gd name="T79" fmla="*/ 165 h 771"/>
                  <a:gd name="T80" fmla="*/ 28 w 473"/>
                  <a:gd name="T81" fmla="*/ 125 h 771"/>
                  <a:gd name="T82" fmla="*/ 40 w 473"/>
                  <a:gd name="T83" fmla="*/ 91 h 771"/>
                  <a:gd name="T84" fmla="*/ 28 w 473"/>
                  <a:gd name="T85" fmla="*/ 62 h 771"/>
                  <a:gd name="T86" fmla="*/ 51 w 473"/>
                  <a:gd name="T87" fmla="*/ 28 h 77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73"/>
                  <a:gd name="T133" fmla="*/ 0 h 771"/>
                  <a:gd name="T134" fmla="*/ 473 w 473"/>
                  <a:gd name="T135" fmla="*/ 771 h 771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73" h="771">
                    <a:moveTo>
                      <a:pt x="51" y="28"/>
                    </a:moveTo>
                    <a:lnTo>
                      <a:pt x="102" y="0"/>
                    </a:lnTo>
                    <a:lnTo>
                      <a:pt x="125" y="17"/>
                    </a:lnTo>
                    <a:lnTo>
                      <a:pt x="125" y="57"/>
                    </a:lnTo>
                    <a:lnTo>
                      <a:pt x="148" y="68"/>
                    </a:lnTo>
                    <a:lnTo>
                      <a:pt x="199" y="142"/>
                    </a:lnTo>
                    <a:lnTo>
                      <a:pt x="211" y="170"/>
                    </a:lnTo>
                    <a:lnTo>
                      <a:pt x="359" y="119"/>
                    </a:lnTo>
                    <a:lnTo>
                      <a:pt x="382" y="176"/>
                    </a:lnTo>
                    <a:lnTo>
                      <a:pt x="416" y="187"/>
                    </a:lnTo>
                    <a:lnTo>
                      <a:pt x="439" y="238"/>
                    </a:lnTo>
                    <a:lnTo>
                      <a:pt x="411" y="272"/>
                    </a:lnTo>
                    <a:lnTo>
                      <a:pt x="405" y="318"/>
                    </a:lnTo>
                    <a:lnTo>
                      <a:pt x="433" y="346"/>
                    </a:lnTo>
                    <a:lnTo>
                      <a:pt x="416" y="369"/>
                    </a:lnTo>
                    <a:lnTo>
                      <a:pt x="433" y="391"/>
                    </a:lnTo>
                    <a:lnTo>
                      <a:pt x="411" y="442"/>
                    </a:lnTo>
                    <a:lnTo>
                      <a:pt x="439" y="510"/>
                    </a:lnTo>
                    <a:lnTo>
                      <a:pt x="473" y="550"/>
                    </a:lnTo>
                    <a:lnTo>
                      <a:pt x="439" y="590"/>
                    </a:lnTo>
                    <a:lnTo>
                      <a:pt x="445" y="635"/>
                    </a:lnTo>
                    <a:lnTo>
                      <a:pt x="411" y="652"/>
                    </a:lnTo>
                    <a:lnTo>
                      <a:pt x="416" y="675"/>
                    </a:lnTo>
                    <a:lnTo>
                      <a:pt x="399" y="737"/>
                    </a:lnTo>
                    <a:lnTo>
                      <a:pt x="365" y="771"/>
                    </a:lnTo>
                    <a:lnTo>
                      <a:pt x="302" y="737"/>
                    </a:lnTo>
                    <a:lnTo>
                      <a:pt x="165" y="743"/>
                    </a:lnTo>
                    <a:lnTo>
                      <a:pt x="120" y="675"/>
                    </a:lnTo>
                    <a:lnTo>
                      <a:pt x="68" y="675"/>
                    </a:lnTo>
                    <a:lnTo>
                      <a:pt x="0" y="630"/>
                    </a:lnTo>
                    <a:lnTo>
                      <a:pt x="45" y="539"/>
                    </a:lnTo>
                    <a:lnTo>
                      <a:pt x="45" y="488"/>
                    </a:lnTo>
                    <a:lnTo>
                      <a:pt x="74" y="459"/>
                    </a:lnTo>
                    <a:lnTo>
                      <a:pt x="28" y="420"/>
                    </a:lnTo>
                    <a:lnTo>
                      <a:pt x="51" y="363"/>
                    </a:lnTo>
                    <a:lnTo>
                      <a:pt x="40" y="323"/>
                    </a:lnTo>
                    <a:lnTo>
                      <a:pt x="68" y="272"/>
                    </a:lnTo>
                    <a:lnTo>
                      <a:pt x="74" y="204"/>
                    </a:lnTo>
                    <a:lnTo>
                      <a:pt x="40" y="182"/>
                    </a:lnTo>
                    <a:lnTo>
                      <a:pt x="68" y="165"/>
                    </a:lnTo>
                    <a:lnTo>
                      <a:pt x="28" y="125"/>
                    </a:lnTo>
                    <a:lnTo>
                      <a:pt x="40" y="91"/>
                    </a:lnTo>
                    <a:lnTo>
                      <a:pt x="28" y="62"/>
                    </a:lnTo>
                    <a:lnTo>
                      <a:pt x="51" y="28"/>
                    </a:lnTo>
                    <a:close/>
                  </a:path>
                </a:pathLst>
              </a:cu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11322" name="Freeform 29"/>
              <p:cNvSpPr>
                <a:spLocks/>
              </p:cNvSpPr>
              <p:nvPr/>
            </p:nvSpPr>
            <p:spPr bwMode="auto">
              <a:xfrm>
                <a:off x="3721" y="2528"/>
                <a:ext cx="623" cy="585"/>
              </a:xfrm>
              <a:custGeom>
                <a:avLst/>
                <a:gdLst>
                  <a:gd name="T0" fmla="*/ 86 w 645"/>
                  <a:gd name="T1" fmla="*/ 5 h 584"/>
                  <a:gd name="T2" fmla="*/ 120 w 645"/>
                  <a:gd name="T3" fmla="*/ 0 h 584"/>
                  <a:gd name="T4" fmla="*/ 189 w 645"/>
                  <a:gd name="T5" fmla="*/ 11 h 584"/>
                  <a:gd name="T6" fmla="*/ 206 w 645"/>
                  <a:gd name="T7" fmla="*/ 28 h 584"/>
                  <a:gd name="T8" fmla="*/ 234 w 645"/>
                  <a:gd name="T9" fmla="*/ 34 h 584"/>
                  <a:gd name="T10" fmla="*/ 251 w 645"/>
                  <a:gd name="T11" fmla="*/ 45 h 584"/>
                  <a:gd name="T12" fmla="*/ 263 w 645"/>
                  <a:gd name="T13" fmla="*/ 102 h 584"/>
                  <a:gd name="T14" fmla="*/ 303 w 645"/>
                  <a:gd name="T15" fmla="*/ 147 h 584"/>
                  <a:gd name="T16" fmla="*/ 297 w 645"/>
                  <a:gd name="T17" fmla="*/ 181 h 584"/>
                  <a:gd name="T18" fmla="*/ 343 w 645"/>
                  <a:gd name="T19" fmla="*/ 170 h 584"/>
                  <a:gd name="T20" fmla="*/ 440 w 645"/>
                  <a:gd name="T21" fmla="*/ 102 h 584"/>
                  <a:gd name="T22" fmla="*/ 445 w 645"/>
                  <a:gd name="T23" fmla="*/ 142 h 584"/>
                  <a:gd name="T24" fmla="*/ 474 w 645"/>
                  <a:gd name="T25" fmla="*/ 176 h 584"/>
                  <a:gd name="T26" fmla="*/ 514 w 645"/>
                  <a:gd name="T27" fmla="*/ 159 h 584"/>
                  <a:gd name="T28" fmla="*/ 582 w 645"/>
                  <a:gd name="T29" fmla="*/ 204 h 584"/>
                  <a:gd name="T30" fmla="*/ 571 w 645"/>
                  <a:gd name="T31" fmla="*/ 244 h 584"/>
                  <a:gd name="T32" fmla="*/ 622 w 645"/>
                  <a:gd name="T33" fmla="*/ 261 h 584"/>
                  <a:gd name="T34" fmla="*/ 628 w 645"/>
                  <a:gd name="T35" fmla="*/ 317 h 584"/>
                  <a:gd name="T36" fmla="*/ 645 w 645"/>
                  <a:gd name="T37" fmla="*/ 323 h 584"/>
                  <a:gd name="T38" fmla="*/ 639 w 645"/>
                  <a:gd name="T39" fmla="*/ 380 h 584"/>
                  <a:gd name="T40" fmla="*/ 605 w 645"/>
                  <a:gd name="T41" fmla="*/ 368 h 584"/>
                  <a:gd name="T42" fmla="*/ 565 w 645"/>
                  <a:gd name="T43" fmla="*/ 414 h 584"/>
                  <a:gd name="T44" fmla="*/ 537 w 645"/>
                  <a:gd name="T45" fmla="*/ 414 h 584"/>
                  <a:gd name="T46" fmla="*/ 548 w 645"/>
                  <a:gd name="T47" fmla="*/ 459 h 584"/>
                  <a:gd name="T48" fmla="*/ 508 w 645"/>
                  <a:gd name="T49" fmla="*/ 544 h 584"/>
                  <a:gd name="T50" fmla="*/ 468 w 645"/>
                  <a:gd name="T51" fmla="*/ 533 h 584"/>
                  <a:gd name="T52" fmla="*/ 411 w 645"/>
                  <a:gd name="T53" fmla="*/ 567 h 584"/>
                  <a:gd name="T54" fmla="*/ 366 w 645"/>
                  <a:gd name="T55" fmla="*/ 539 h 584"/>
                  <a:gd name="T56" fmla="*/ 297 w 645"/>
                  <a:gd name="T57" fmla="*/ 561 h 584"/>
                  <a:gd name="T58" fmla="*/ 274 w 645"/>
                  <a:gd name="T59" fmla="*/ 584 h 584"/>
                  <a:gd name="T60" fmla="*/ 189 w 645"/>
                  <a:gd name="T61" fmla="*/ 493 h 584"/>
                  <a:gd name="T62" fmla="*/ 166 w 645"/>
                  <a:gd name="T63" fmla="*/ 436 h 584"/>
                  <a:gd name="T64" fmla="*/ 69 w 645"/>
                  <a:gd name="T65" fmla="*/ 414 h 584"/>
                  <a:gd name="T66" fmla="*/ 86 w 645"/>
                  <a:gd name="T67" fmla="*/ 340 h 584"/>
                  <a:gd name="T68" fmla="*/ 35 w 645"/>
                  <a:gd name="T69" fmla="*/ 334 h 584"/>
                  <a:gd name="T70" fmla="*/ 35 w 645"/>
                  <a:gd name="T71" fmla="*/ 272 h 584"/>
                  <a:gd name="T72" fmla="*/ 46 w 645"/>
                  <a:gd name="T73" fmla="*/ 255 h 584"/>
                  <a:gd name="T74" fmla="*/ 46 w 645"/>
                  <a:gd name="T75" fmla="*/ 238 h 584"/>
                  <a:gd name="T76" fmla="*/ 40 w 645"/>
                  <a:gd name="T77" fmla="*/ 221 h 584"/>
                  <a:gd name="T78" fmla="*/ 40 w 645"/>
                  <a:gd name="T79" fmla="*/ 210 h 584"/>
                  <a:gd name="T80" fmla="*/ 35 w 645"/>
                  <a:gd name="T81" fmla="*/ 198 h 584"/>
                  <a:gd name="T82" fmla="*/ 29 w 645"/>
                  <a:gd name="T83" fmla="*/ 193 h 584"/>
                  <a:gd name="T84" fmla="*/ 23 w 645"/>
                  <a:gd name="T85" fmla="*/ 193 h 584"/>
                  <a:gd name="T86" fmla="*/ 12 w 645"/>
                  <a:gd name="T87" fmla="*/ 193 h 584"/>
                  <a:gd name="T88" fmla="*/ 6 w 645"/>
                  <a:gd name="T89" fmla="*/ 193 h 584"/>
                  <a:gd name="T90" fmla="*/ 0 w 645"/>
                  <a:gd name="T91" fmla="*/ 153 h 584"/>
                  <a:gd name="T92" fmla="*/ 80 w 645"/>
                  <a:gd name="T93" fmla="*/ 56 h 584"/>
                  <a:gd name="T94" fmla="*/ 86 w 645"/>
                  <a:gd name="T95" fmla="*/ 5 h 584"/>
                  <a:gd name="T96" fmla="*/ 86 w 645"/>
                  <a:gd name="T97" fmla="*/ 5 h 58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45"/>
                  <a:gd name="T148" fmla="*/ 0 h 584"/>
                  <a:gd name="T149" fmla="*/ 645 w 645"/>
                  <a:gd name="T150" fmla="*/ 584 h 58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45" h="584">
                    <a:moveTo>
                      <a:pt x="86" y="5"/>
                    </a:moveTo>
                    <a:lnTo>
                      <a:pt x="120" y="0"/>
                    </a:lnTo>
                    <a:lnTo>
                      <a:pt x="189" y="11"/>
                    </a:lnTo>
                    <a:lnTo>
                      <a:pt x="206" y="28"/>
                    </a:lnTo>
                    <a:lnTo>
                      <a:pt x="234" y="34"/>
                    </a:lnTo>
                    <a:lnTo>
                      <a:pt x="251" y="45"/>
                    </a:lnTo>
                    <a:lnTo>
                      <a:pt x="263" y="102"/>
                    </a:lnTo>
                    <a:lnTo>
                      <a:pt x="303" y="147"/>
                    </a:lnTo>
                    <a:lnTo>
                      <a:pt x="297" y="181"/>
                    </a:lnTo>
                    <a:lnTo>
                      <a:pt x="343" y="170"/>
                    </a:lnTo>
                    <a:lnTo>
                      <a:pt x="440" y="102"/>
                    </a:lnTo>
                    <a:lnTo>
                      <a:pt x="445" y="142"/>
                    </a:lnTo>
                    <a:lnTo>
                      <a:pt x="474" y="176"/>
                    </a:lnTo>
                    <a:lnTo>
                      <a:pt x="514" y="159"/>
                    </a:lnTo>
                    <a:lnTo>
                      <a:pt x="582" y="204"/>
                    </a:lnTo>
                    <a:lnTo>
                      <a:pt x="571" y="244"/>
                    </a:lnTo>
                    <a:lnTo>
                      <a:pt x="622" y="261"/>
                    </a:lnTo>
                    <a:lnTo>
                      <a:pt x="628" y="317"/>
                    </a:lnTo>
                    <a:lnTo>
                      <a:pt x="645" y="323"/>
                    </a:lnTo>
                    <a:lnTo>
                      <a:pt x="639" y="380"/>
                    </a:lnTo>
                    <a:lnTo>
                      <a:pt x="605" y="368"/>
                    </a:lnTo>
                    <a:lnTo>
                      <a:pt x="565" y="414"/>
                    </a:lnTo>
                    <a:lnTo>
                      <a:pt x="537" y="414"/>
                    </a:lnTo>
                    <a:lnTo>
                      <a:pt x="548" y="459"/>
                    </a:lnTo>
                    <a:lnTo>
                      <a:pt x="508" y="544"/>
                    </a:lnTo>
                    <a:lnTo>
                      <a:pt x="468" y="533"/>
                    </a:lnTo>
                    <a:lnTo>
                      <a:pt x="411" y="567"/>
                    </a:lnTo>
                    <a:lnTo>
                      <a:pt x="366" y="539"/>
                    </a:lnTo>
                    <a:lnTo>
                      <a:pt x="297" y="561"/>
                    </a:lnTo>
                    <a:lnTo>
                      <a:pt x="274" y="584"/>
                    </a:lnTo>
                    <a:lnTo>
                      <a:pt x="189" y="493"/>
                    </a:lnTo>
                    <a:lnTo>
                      <a:pt x="166" y="436"/>
                    </a:lnTo>
                    <a:lnTo>
                      <a:pt x="69" y="414"/>
                    </a:lnTo>
                    <a:lnTo>
                      <a:pt x="86" y="340"/>
                    </a:lnTo>
                    <a:lnTo>
                      <a:pt x="35" y="334"/>
                    </a:lnTo>
                    <a:lnTo>
                      <a:pt x="35" y="272"/>
                    </a:lnTo>
                    <a:lnTo>
                      <a:pt x="46" y="255"/>
                    </a:lnTo>
                    <a:lnTo>
                      <a:pt x="46" y="238"/>
                    </a:lnTo>
                    <a:lnTo>
                      <a:pt x="40" y="221"/>
                    </a:lnTo>
                    <a:lnTo>
                      <a:pt x="40" y="210"/>
                    </a:lnTo>
                    <a:lnTo>
                      <a:pt x="35" y="198"/>
                    </a:lnTo>
                    <a:lnTo>
                      <a:pt x="29" y="193"/>
                    </a:lnTo>
                    <a:lnTo>
                      <a:pt x="23" y="193"/>
                    </a:lnTo>
                    <a:lnTo>
                      <a:pt x="12" y="193"/>
                    </a:lnTo>
                    <a:lnTo>
                      <a:pt x="6" y="193"/>
                    </a:lnTo>
                    <a:lnTo>
                      <a:pt x="0" y="153"/>
                    </a:lnTo>
                    <a:lnTo>
                      <a:pt x="80" y="56"/>
                    </a:lnTo>
                    <a:lnTo>
                      <a:pt x="86" y="5"/>
                    </a:lnTo>
                  </a:path>
                </a:pathLst>
              </a:custGeom>
              <a:solidFill>
                <a:srgbClr val="92D050"/>
              </a:solidFill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26" name="Freeform 30"/>
              <p:cNvSpPr>
                <a:spLocks/>
              </p:cNvSpPr>
              <p:nvPr/>
            </p:nvSpPr>
            <p:spPr bwMode="auto">
              <a:xfrm>
                <a:off x="3826" y="2116"/>
                <a:ext cx="529" cy="306"/>
              </a:xfrm>
              <a:custGeom>
                <a:avLst/>
                <a:gdLst/>
                <a:ahLst/>
                <a:cxnLst>
                  <a:cxn ang="0">
                    <a:pos x="120" y="40"/>
                  </a:cxn>
                  <a:cxn ang="0">
                    <a:pos x="125" y="68"/>
                  </a:cxn>
                  <a:cxn ang="0">
                    <a:pos x="165" y="63"/>
                  </a:cxn>
                  <a:cxn ang="0">
                    <a:pos x="228" y="12"/>
                  </a:cxn>
                  <a:cxn ang="0">
                    <a:pos x="297" y="68"/>
                  </a:cxn>
                  <a:cxn ang="0">
                    <a:pos x="297" y="12"/>
                  </a:cxn>
                  <a:cxn ang="0">
                    <a:pos x="314" y="0"/>
                  </a:cxn>
                  <a:cxn ang="0">
                    <a:pos x="371" y="68"/>
                  </a:cxn>
                  <a:cxn ang="0">
                    <a:pos x="399" y="23"/>
                  </a:cxn>
                  <a:cxn ang="0">
                    <a:pos x="394" y="0"/>
                  </a:cxn>
                  <a:cxn ang="0">
                    <a:pos x="434" y="12"/>
                  </a:cxn>
                  <a:cxn ang="0">
                    <a:pos x="445" y="51"/>
                  </a:cxn>
                  <a:cxn ang="0">
                    <a:pos x="531" y="97"/>
                  </a:cxn>
                  <a:cxn ang="0">
                    <a:pos x="496" y="108"/>
                  </a:cxn>
                  <a:cxn ang="0">
                    <a:pos x="456" y="102"/>
                  </a:cxn>
                  <a:cxn ang="0">
                    <a:pos x="439" y="159"/>
                  </a:cxn>
                  <a:cxn ang="0">
                    <a:pos x="382" y="199"/>
                  </a:cxn>
                  <a:cxn ang="0">
                    <a:pos x="302" y="239"/>
                  </a:cxn>
                  <a:cxn ang="0">
                    <a:pos x="268" y="233"/>
                  </a:cxn>
                  <a:cxn ang="0">
                    <a:pos x="200" y="250"/>
                  </a:cxn>
                  <a:cxn ang="0">
                    <a:pos x="148" y="295"/>
                  </a:cxn>
                  <a:cxn ang="0">
                    <a:pos x="114" y="278"/>
                  </a:cxn>
                  <a:cxn ang="0">
                    <a:pos x="68" y="307"/>
                  </a:cxn>
                  <a:cxn ang="0">
                    <a:pos x="34" y="295"/>
                  </a:cxn>
                  <a:cxn ang="0">
                    <a:pos x="0" y="307"/>
                  </a:cxn>
                  <a:cxn ang="0">
                    <a:pos x="11" y="250"/>
                  </a:cxn>
                  <a:cxn ang="0">
                    <a:pos x="6" y="222"/>
                  </a:cxn>
                  <a:cxn ang="0">
                    <a:pos x="45" y="205"/>
                  </a:cxn>
                  <a:cxn ang="0">
                    <a:pos x="40" y="165"/>
                  </a:cxn>
                  <a:cxn ang="0">
                    <a:pos x="74" y="125"/>
                  </a:cxn>
                  <a:cxn ang="0">
                    <a:pos x="40" y="85"/>
                  </a:cxn>
                  <a:cxn ang="0">
                    <a:pos x="80" y="80"/>
                  </a:cxn>
                  <a:cxn ang="0">
                    <a:pos x="120" y="40"/>
                  </a:cxn>
                </a:cxnLst>
                <a:rect l="0" t="0" r="r" b="b"/>
                <a:pathLst>
                  <a:path w="531" h="307">
                    <a:moveTo>
                      <a:pt x="120" y="40"/>
                    </a:moveTo>
                    <a:lnTo>
                      <a:pt x="125" y="68"/>
                    </a:lnTo>
                    <a:lnTo>
                      <a:pt x="165" y="63"/>
                    </a:lnTo>
                    <a:lnTo>
                      <a:pt x="228" y="12"/>
                    </a:lnTo>
                    <a:lnTo>
                      <a:pt x="297" y="68"/>
                    </a:lnTo>
                    <a:lnTo>
                      <a:pt x="297" y="12"/>
                    </a:lnTo>
                    <a:lnTo>
                      <a:pt x="314" y="0"/>
                    </a:lnTo>
                    <a:lnTo>
                      <a:pt x="371" y="68"/>
                    </a:lnTo>
                    <a:lnTo>
                      <a:pt x="399" y="23"/>
                    </a:lnTo>
                    <a:lnTo>
                      <a:pt x="394" y="0"/>
                    </a:lnTo>
                    <a:lnTo>
                      <a:pt x="434" y="12"/>
                    </a:lnTo>
                    <a:lnTo>
                      <a:pt x="445" y="51"/>
                    </a:lnTo>
                    <a:lnTo>
                      <a:pt x="531" y="97"/>
                    </a:lnTo>
                    <a:lnTo>
                      <a:pt x="496" y="108"/>
                    </a:lnTo>
                    <a:lnTo>
                      <a:pt x="456" y="102"/>
                    </a:lnTo>
                    <a:lnTo>
                      <a:pt x="439" y="159"/>
                    </a:lnTo>
                    <a:lnTo>
                      <a:pt x="382" y="199"/>
                    </a:lnTo>
                    <a:lnTo>
                      <a:pt x="302" y="239"/>
                    </a:lnTo>
                    <a:lnTo>
                      <a:pt x="268" y="233"/>
                    </a:lnTo>
                    <a:lnTo>
                      <a:pt x="200" y="250"/>
                    </a:lnTo>
                    <a:lnTo>
                      <a:pt x="148" y="295"/>
                    </a:lnTo>
                    <a:lnTo>
                      <a:pt x="114" y="278"/>
                    </a:lnTo>
                    <a:lnTo>
                      <a:pt x="68" y="307"/>
                    </a:lnTo>
                    <a:lnTo>
                      <a:pt x="34" y="295"/>
                    </a:lnTo>
                    <a:lnTo>
                      <a:pt x="0" y="307"/>
                    </a:lnTo>
                    <a:lnTo>
                      <a:pt x="11" y="250"/>
                    </a:lnTo>
                    <a:lnTo>
                      <a:pt x="6" y="222"/>
                    </a:lnTo>
                    <a:lnTo>
                      <a:pt x="45" y="205"/>
                    </a:lnTo>
                    <a:lnTo>
                      <a:pt x="40" y="165"/>
                    </a:lnTo>
                    <a:lnTo>
                      <a:pt x="74" y="125"/>
                    </a:lnTo>
                    <a:lnTo>
                      <a:pt x="40" y="85"/>
                    </a:lnTo>
                    <a:lnTo>
                      <a:pt x="80" y="80"/>
                    </a:lnTo>
                    <a:lnTo>
                      <a:pt x="120" y="4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24" name="Freeform 31"/>
              <p:cNvSpPr>
                <a:spLocks/>
              </p:cNvSpPr>
              <p:nvPr/>
            </p:nvSpPr>
            <p:spPr bwMode="auto">
              <a:xfrm>
                <a:off x="3822" y="2119"/>
                <a:ext cx="531" cy="307"/>
              </a:xfrm>
              <a:custGeom>
                <a:avLst/>
                <a:gdLst>
                  <a:gd name="T0" fmla="*/ 120 w 531"/>
                  <a:gd name="T1" fmla="*/ 40 h 307"/>
                  <a:gd name="T2" fmla="*/ 125 w 531"/>
                  <a:gd name="T3" fmla="*/ 68 h 307"/>
                  <a:gd name="T4" fmla="*/ 165 w 531"/>
                  <a:gd name="T5" fmla="*/ 63 h 307"/>
                  <a:gd name="T6" fmla="*/ 228 w 531"/>
                  <a:gd name="T7" fmla="*/ 12 h 307"/>
                  <a:gd name="T8" fmla="*/ 297 w 531"/>
                  <a:gd name="T9" fmla="*/ 68 h 307"/>
                  <a:gd name="T10" fmla="*/ 297 w 531"/>
                  <a:gd name="T11" fmla="*/ 12 h 307"/>
                  <a:gd name="T12" fmla="*/ 314 w 531"/>
                  <a:gd name="T13" fmla="*/ 0 h 307"/>
                  <a:gd name="T14" fmla="*/ 371 w 531"/>
                  <a:gd name="T15" fmla="*/ 68 h 307"/>
                  <a:gd name="T16" fmla="*/ 399 w 531"/>
                  <a:gd name="T17" fmla="*/ 23 h 307"/>
                  <a:gd name="T18" fmla="*/ 394 w 531"/>
                  <a:gd name="T19" fmla="*/ 0 h 307"/>
                  <a:gd name="T20" fmla="*/ 434 w 531"/>
                  <a:gd name="T21" fmla="*/ 12 h 307"/>
                  <a:gd name="T22" fmla="*/ 445 w 531"/>
                  <a:gd name="T23" fmla="*/ 51 h 307"/>
                  <a:gd name="T24" fmla="*/ 531 w 531"/>
                  <a:gd name="T25" fmla="*/ 97 h 307"/>
                  <a:gd name="T26" fmla="*/ 496 w 531"/>
                  <a:gd name="T27" fmla="*/ 108 h 307"/>
                  <a:gd name="T28" fmla="*/ 456 w 531"/>
                  <a:gd name="T29" fmla="*/ 102 h 307"/>
                  <a:gd name="T30" fmla="*/ 439 w 531"/>
                  <a:gd name="T31" fmla="*/ 159 h 307"/>
                  <a:gd name="T32" fmla="*/ 382 w 531"/>
                  <a:gd name="T33" fmla="*/ 199 h 307"/>
                  <a:gd name="T34" fmla="*/ 302 w 531"/>
                  <a:gd name="T35" fmla="*/ 239 h 307"/>
                  <a:gd name="T36" fmla="*/ 268 w 531"/>
                  <a:gd name="T37" fmla="*/ 233 h 307"/>
                  <a:gd name="T38" fmla="*/ 200 w 531"/>
                  <a:gd name="T39" fmla="*/ 250 h 307"/>
                  <a:gd name="T40" fmla="*/ 148 w 531"/>
                  <a:gd name="T41" fmla="*/ 295 h 307"/>
                  <a:gd name="T42" fmla="*/ 114 w 531"/>
                  <a:gd name="T43" fmla="*/ 278 h 307"/>
                  <a:gd name="T44" fmla="*/ 68 w 531"/>
                  <a:gd name="T45" fmla="*/ 307 h 307"/>
                  <a:gd name="T46" fmla="*/ 34 w 531"/>
                  <a:gd name="T47" fmla="*/ 295 h 307"/>
                  <a:gd name="T48" fmla="*/ 0 w 531"/>
                  <a:gd name="T49" fmla="*/ 307 h 307"/>
                  <a:gd name="T50" fmla="*/ 11 w 531"/>
                  <a:gd name="T51" fmla="*/ 250 h 307"/>
                  <a:gd name="T52" fmla="*/ 6 w 531"/>
                  <a:gd name="T53" fmla="*/ 222 h 307"/>
                  <a:gd name="T54" fmla="*/ 45 w 531"/>
                  <a:gd name="T55" fmla="*/ 205 h 307"/>
                  <a:gd name="T56" fmla="*/ 40 w 531"/>
                  <a:gd name="T57" fmla="*/ 165 h 307"/>
                  <a:gd name="T58" fmla="*/ 74 w 531"/>
                  <a:gd name="T59" fmla="*/ 125 h 307"/>
                  <a:gd name="T60" fmla="*/ 40 w 531"/>
                  <a:gd name="T61" fmla="*/ 85 h 307"/>
                  <a:gd name="T62" fmla="*/ 80 w 531"/>
                  <a:gd name="T63" fmla="*/ 80 h 307"/>
                  <a:gd name="T64" fmla="*/ 120 w 531"/>
                  <a:gd name="T65" fmla="*/ 40 h 30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31"/>
                  <a:gd name="T100" fmla="*/ 0 h 307"/>
                  <a:gd name="T101" fmla="*/ 531 w 531"/>
                  <a:gd name="T102" fmla="*/ 307 h 30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31" h="307">
                    <a:moveTo>
                      <a:pt x="120" y="40"/>
                    </a:moveTo>
                    <a:lnTo>
                      <a:pt x="125" y="68"/>
                    </a:lnTo>
                    <a:lnTo>
                      <a:pt x="165" y="63"/>
                    </a:lnTo>
                    <a:lnTo>
                      <a:pt x="228" y="12"/>
                    </a:lnTo>
                    <a:lnTo>
                      <a:pt x="297" y="68"/>
                    </a:lnTo>
                    <a:lnTo>
                      <a:pt x="297" y="12"/>
                    </a:lnTo>
                    <a:lnTo>
                      <a:pt x="314" y="0"/>
                    </a:lnTo>
                    <a:lnTo>
                      <a:pt x="371" y="68"/>
                    </a:lnTo>
                    <a:lnTo>
                      <a:pt x="399" y="23"/>
                    </a:lnTo>
                    <a:lnTo>
                      <a:pt x="394" y="0"/>
                    </a:lnTo>
                    <a:lnTo>
                      <a:pt x="434" y="12"/>
                    </a:lnTo>
                    <a:lnTo>
                      <a:pt x="445" y="51"/>
                    </a:lnTo>
                    <a:lnTo>
                      <a:pt x="531" y="97"/>
                    </a:lnTo>
                    <a:lnTo>
                      <a:pt x="496" y="108"/>
                    </a:lnTo>
                    <a:lnTo>
                      <a:pt x="456" y="102"/>
                    </a:lnTo>
                    <a:lnTo>
                      <a:pt x="439" y="159"/>
                    </a:lnTo>
                    <a:lnTo>
                      <a:pt x="382" y="199"/>
                    </a:lnTo>
                    <a:lnTo>
                      <a:pt x="302" y="239"/>
                    </a:lnTo>
                    <a:lnTo>
                      <a:pt x="268" y="233"/>
                    </a:lnTo>
                    <a:lnTo>
                      <a:pt x="200" y="250"/>
                    </a:lnTo>
                    <a:lnTo>
                      <a:pt x="148" y="295"/>
                    </a:lnTo>
                    <a:lnTo>
                      <a:pt x="114" y="278"/>
                    </a:lnTo>
                    <a:lnTo>
                      <a:pt x="68" y="307"/>
                    </a:lnTo>
                    <a:lnTo>
                      <a:pt x="34" y="295"/>
                    </a:lnTo>
                    <a:lnTo>
                      <a:pt x="0" y="307"/>
                    </a:lnTo>
                    <a:lnTo>
                      <a:pt x="11" y="250"/>
                    </a:lnTo>
                    <a:lnTo>
                      <a:pt x="6" y="222"/>
                    </a:lnTo>
                    <a:lnTo>
                      <a:pt x="45" y="205"/>
                    </a:lnTo>
                    <a:lnTo>
                      <a:pt x="40" y="165"/>
                    </a:lnTo>
                    <a:lnTo>
                      <a:pt x="74" y="125"/>
                    </a:lnTo>
                    <a:lnTo>
                      <a:pt x="40" y="85"/>
                    </a:lnTo>
                    <a:lnTo>
                      <a:pt x="80" y="80"/>
                    </a:lnTo>
                    <a:lnTo>
                      <a:pt x="120" y="40"/>
                    </a:lnTo>
                    <a:close/>
                  </a:path>
                </a:pathLst>
              </a:cu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28" name="Freeform 32"/>
              <p:cNvSpPr>
                <a:spLocks/>
              </p:cNvSpPr>
              <p:nvPr/>
            </p:nvSpPr>
            <p:spPr bwMode="auto">
              <a:xfrm>
                <a:off x="3792" y="2212"/>
                <a:ext cx="690" cy="516"/>
              </a:xfrm>
              <a:custGeom>
                <a:avLst/>
                <a:gdLst/>
                <a:ahLst/>
                <a:cxnLst>
                  <a:cxn ang="0">
                    <a:pos x="308" y="136"/>
                  </a:cxn>
                  <a:cxn ang="0">
                    <a:pos x="336" y="142"/>
                  </a:cxn>
                  <a:cxn ang="0">
                    <a:pos x="416" y="108"/>
                  </a:cxn>
                  <a:cxn ang="0">
                    <a:pos x="473" y="62"/>
                  </a:cxn>
                  <a:cxn ang="0">
                    <a:pos x="496" y="5"/>
                  </a:cxn>
                  <a:cxn ang="0">
                    <a:pos x="530" y="17"/>
                  </a:cxn>
                  <a:cxn ang="0">
                    <a:pos x="559" y="0"/>
                  </a:cxn>
                  <a:cxn ang="0">
                    <a:pos x="587" y="23"/>
                  </a:cxn>
                  <a:cxn ang="0">
                    <a:pos x="570" y="108"/>
                  </a:cxn>
                  <a:cxn ang="0">
                    <a:pos x="587" y="136"/>
                  </a:cxn>
                  <a:cxn ang="0">
                    <a:pos x="570" y="170"/>
                  </a:cxn>
                  <a:cxn ang="0">
                    <a:pos x="690" y="278"/>
                  </a:cxn>
                  <a:cxn ang="0">
                    <a:pos x="679" y="317"/>
                  </a:cxn>
                  <a:cxn ang="0">
                    <a:pos x="633" y="323"/>
                  </a:cxn>
                  <a:cxn ang="0">
                    <a:pos x="610" y="368"/>
                  </a:cxn>
                  <a:cxn ang="0">
                    <a:pos x="547" y="329"/>
                  </a:cxn>
                  <a:cxn ang="0">
                    <a:pos x="542" y="391"/>
                  </a:cxn>
                  <a:cxn ang="0">
                    <a:pos x="513" y="420"/>
                  </a:cxn>
                  <a:cxn ang="0">
                    <a:pos x="490" y="516"/>
                  </a:cxn>
                  <a:cxn ang="0">
                    <a:pos x="422" y="476"/>
                  </a:cxn>
                  <a:cxn ang="0">
                    <a:pos x="382" y="488"/>
                  </a:cxn>
                  <a:cxn ang="0">
                    <a:pos x="359" y="459"/>
                  </a:cxn>
                  <a:cxn ang="0">
                    <a:pos x="348" y="414"/>
                  </a:cxn>
                  <a:cxn ang="0">
                    <a:pos x="251" y="482"/>
                  </a:cxn>
                  <a:cxn ang="0">
                    <a:pos x="205" y="493"/>
                  </a:cxn>
                  <a:cxn ang="0">
                    <a:pos x="211" y="459"/>
                  </a:cxn>
                  <a:cxn ang="0">
                    <a:pos x="171" y="414"/>
                  </a:cxn>
                  <a:cxn ang="0">
                    <a:pos x="159" y="357"/>
                  </a:cxn>
                  <a:cxn ang="0">
                    <a:pos x="142" y="340"/>
                  </a:cxn>
                  <a:cxn ang="0">
                    <a:pos x="114" y="340"/>
                  </a:cxn>
                  <a:cxn ang="0">
                    <a:pos x="97" y="317"/>
                  </a:cxn>
                  <a:cxn ang="0">
                    <a:pos x="28" y="306"/>
                  </a:cxn>
                  <a:cxn ang="0">
                    <a:pos x="0" y="317"/>
                  </a:cxn>
                  <a:cxn ang="0">
                    <a:pos x="0" y="244"/>
                  </a:cxn>
                  <a:cxn ang="0">
                    <a:pos x="34" y="210"/>
                  </a:cxn>
                  <a:cxn ang="0">
                    <a:pos x="74" y="204"/>
                  </a:cxn>
                  <a:cxn ang="0">
                    <a:pos x="108" y="210"/>
                  </a:cxn>
                  <a:cxn ang="0">
                    <a:pos x="154" y="187"/>
                  </a:cxn>
                  <a:cxn ang="0">
                    <a:pos x="182" y="198"/>
                  </a:cxn>
                  <a:cxn ang="0">
                    <a:pos x="234" y="159"/>
                  </a:cxn>
                  <a:cxn ang="0">
                    <a:pos x="308" y="136"/>
                  </a:cxn>
                </a:cxnLst>
                <a:rect l="0" t="0" r="r" b="b"/>
                <a:pathLst>
                  <a:path w="690" h="516">
                    <a:moveTo>
                      <a:pt x="308" y="136"/>
                    </a:moveTo>
                    <a:lnTo>
                      <a:pt x="336" y="142"/>
                    </a:lnTo>
                    <a:lnTo>
                      <a:pt x="416" y="108"/>
                    </a:lnTo>
                    <a:lnTo>
                      <a:pt x="473" y="62"/>
                    </a:lnTo>
                    <a:lnTo>
                      <a:pt x="496" y="5"/>
                    </a:lnTo>
                    <a:lnTo>
                      <a:pt x="530" y="17"/>
                    </a:lnTo>
                    <a:lnTo>
                      <a:pt x="559" y="0"/>
                    </a:lnTo>
                    <a:lnTo>
                      <a:pt x="587" y="23"/>
                    </a:lnTo>
                    <a:lnTo>
                      <a:pt x="570" y="108"/>
                    </a:lnTo>
                    <a:lnTo>
                      <a:pt x="587" y="136"/>
                    </a:lnTo>
                    <a:lnTo>
                      <a:pt x="570" y="170"/>
                    </a:lnTo>
                    <a:lnTo>
                      <a:pt x="690" y="278"/>
                    </a:lnTo>
                    <a:lnTo>
                      <a:pt x="679" y="317"/>
                    </a:lnTo>
                    <a:lnTo>
                      <a:pt x="633" y="323"/>
                    </a:lnTo>
                    <a:lnTo>
                      <a:pt x="610" y="368"/>
                    </a:lnTo>
                    <a:lnTo>
                      <a:pt x="547" y="329"/>
                    </a:lnTo>
                    <a:lnTo>
                      <a:pt x="542" y="391"/>
                    </a:lnTo>
                    <a:lnTo>
                      <a:pt x="513" y="420"/>
                    </a:lnTo>
                    <a:lnTo>
                      <a:pt x="490" y="516"/>
                    </a:lnTo>
                    <a:lnTo>
                      <a:pt x="422" y="476"/>
                    </a:lnTo>
                    <a:lnTo>
                      <a:pt x="382" y="488"/>
                    </a:lnTo>
                    <a:lnTo>
                      <a:pt x="359" y="459"/>
                    </a:lnTo>
                    <a:lnTo>
                      <a:pt x="348" y="414"/>
                    </a:lnTo>
                    <a:lnTo>
                      <a:pt x="251" y="482"/>
                    </a:lnTo>
                    <a:lnTo>
                      <a:pt x="205" y="493"/>
                    </a:lnTo>
                    <a:lnTo>
                      <a:pt x="211" y="459"/>
                    </a:lnTo>
                    <a:lnTo>
                      <a:pt x="171" y="414"/>
                    </a:lnTo>
                    <a:lnTo>
                      <a:pt x="159" y="357"/>
                    </a:lnTo>
                    <a:lnTo>
                      <a:pt x="142" y="340"/>
                    </a:lnTo>
                    <a:lnTo>
                      <a:pt x="114" y="340"/>
                    </a:lnTo>
                    <a:lnTo>
                      <a:pt x="97" y="317"/>
                    </a:lnTo>
                    <a:lnTo>
                      <a:pt x="28" y="306"/>
                    </a:lnTo>
                    <a:lnTo>
                      <a:pt x="0" y="317"/>
                    </a:lnTo>
                    <a:lnTo>
                      <a:pt x="0" y="244"/>
                    </a:lnTo>
                    <a:lnTo>
                      <a:pt x="34" y="210"/>
                    </a:lnTo>
                    <a:lnTo>
                      <a:pt x="74" y="204"/>
                    </a:lnTo>
                    <a:lnTo>
                      <a:pt x="108" y="210"/>
                    </a:lnTo>
                    <a:lnTo>
                      <a:pt x="154" y="187"/>
                    </a:lnTo>
                    <a:lnTo>
                      <a:pt x="182" y="198"/>
                    </a:lnTo>
                    <a:lnTo>
                      <a:pt x="234" y="159"/>
                    </a:lnTo>
                    <a:lnTo>
                      <a:pt x="308" y="136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26" name="Freeform 33"/>
              <p:cNvSpPr>
                <a:spLocks/>
              </p:cNvSpPr>
              <p:nvPr/>
            </p:nvSpPr>
            <p:spPr bwMode="auto">
              <a:xfrm>
                <a:off x="3788" y="2215"/>
                <a:ext cx="690" cy="518"/>
              </a:xfrm>
              <a:custGeom>
                <a:avLst/>
                <a:gdLst>
                  <a:gd name="T0" fmla="*/ 308 w 690"/>
                  <a:gd name="T1" fmla="*/ 136 h 516"/>
                  <a:gd name="T2" fmla="*/ 336 w 690"/>
                  <a:gd name="T3" fmla="*/ 142 h 516"/>
                  <a:gd name="T4" fmla="*/ 416 w 690"/>
                  <a:gd name="T5" fmla="*/ 108 h 516"/>
                  <a:gd name="T6" fmla="*/ 473 w 690"/>
                  <a:gd name="T7" fmla="*/ 62 h 516"/>
                  <a:gd name="T8" fmla="*/ 496 w 690"/>
                  <a:gd name="T9" fmla="*/ 5 h 516"/>
                  <a:gd name="T10" fmla="*/ 530 w 690"/>
                  <a:gd name="T11" fmla="*/ 17 h 516"/>
                  <a:gd name="T12" fmla="*/ 559 w 690"/>
                  <a:gd name="T13" fmla="*/ 0 h 516"/>
                  <a:gd name="T14" fmla="*/ 587 w 690"/>
                  <a:gd name="T15" fmla="*/ 23 h 516"/>
                  <a:gd name="T16" fmla="*/ 570 w 690"/>
                  <a:gd name="T17" fmla="*/ 108 h 516"/>
                  <a:gd name="T18" fmla="*/ 587 w 690"/>
                  <a:gd name="T19" fmla="*/ 136 h 516"/>
                  <a:gd name="T20" fmla="*/ 570 w 690"/>
                  <a:gd name="T21" fmla="*/ 170 h 516"/>
                  <a:gd name="T22" fmla="*/ 690 w 690"/>
                  <a:gd name="T23" fmla="*/ 278 h 516"/>
                  <a:gd name="T24" fmla="*/ 679 w 690"/>
                  <a:gd name="T25" fmla="*/ 317 h 516"/>
                  <a:gd name="T26" fmla="*/ 633 w 690"/>
                  <a:gd name="T27" fmla="*/ 323 h 516"/>
                  <a:gd name="T28" fmla="*/ 610 w 690"/>
                  <a:gd name="T29" fmla="*/ 368 h 516"/>
                  <a:gd name="T30" fmla="*/ 547 w 690"/>
                  <a:gd name="T31" fmla="*/ 329 h 516"/>
                  <a:gd name="T32" fmla="*/ 542 w 690"/>
                  <a:gd name="T33" fmla="*/ 391 h 516"/>
                  <a:gd name="T34" fmla="*/ 513 w 690"/>
                  <a:gd name="T35" fmla="*/ 420 h 516"/>
                  <a:gd name="T36" fmla="*/ 490 w 690"/>
                  <a:gd name="T37" fmla="*/ 516 h 516"/>
                  <a:gd name="T38" fmla="*/ 422 w 690"/>
                  <a:gd name="T39" fmla="*/ 476 h 516"/>
                  <a:gd name="T40" fmla="*/ 382 w 690"/>
                  <a:gd name="T41" fmla="*/ 488 h 516"/>
                  <a:gd name="T42" fmla="*/ 359 w 690"/>
                  <a:gd name="T43" fmla="*/ 459 h 516"/>
                  <a:gd name="T44" fmla="*/ 348 w 690"/>
                  <a:gd name="T45" fmla="*/ 414 h 516"/>
                  <a:gd name="T46" fmla="*/ 251 w 690"/>
                  <a:gd name="T47" fmla="*/ 482 h 516"/>
                  <a:gd name="T48" fmla="*/ 205 w 690"/>
                  <a:gd name="T49" fmla="*/ 493 h 516"/>
                  <a:gd name="T50" fmla="*/ 211 w 690"/>
                  <a:gd name="T51" fmla="*/ 459 h 516"/>
                  <a:gd name="T52" fmla="*/ 171 w 690"/>
                  <a:gd name="T53" fmla="*/ 414 h 516"/>
                  <a:gd name="T54" fmla="*/ 159 w 690"/>
                  <a:gd name="T55" fmla="*/ 357 h 516"/>
                  <a:gd name="T56" fmla="*/ 142 w 690"/>
                  <a:gd name="T57" fmla="*/ 340 h 516"/>
                  <a:gd name="T58" fmla="*/ 114 w 690"/>
                  <a:gd name="T59" fmla="*/ 340 h 516"/>
                  <a:gd name="T60" fmla="*/ 97 w 690"/>
                  <a:gd name="T61" fmla="*/ 317 h 516"/>
                  <a:gd name="T62" fmla="*/ 28 w 690"/>
                  <a:gd name="T63" fmla="*/ 306 h 516"/>
                  <a:gd name="T64" fmla="*/ 0 w 690"/>
                  <a:gd name="T65" fmla="*/ 317 h 516"/>
                  <a:gd name="T66" fmla="*/ 0 w 690"/>
                  <a:gd name="T67" fmla="*/ 244 h 516"/>
                  <a:gd name="T68" fmla="*/ 34 w 690"/>
                  <a:gd name="T69" fmla="*/ 210 h 516"/>
                  <a:gd name="T70" fmla="*/ 74 w 690"/>
                  <a:gd name="T71" fmla="*/ 204 h 516"/>
                  <a:gd name="T72" fmla="*/ 108 w 690"/>
                  <a:gd name="T73" fmla="*/ 210 h 516"/>
                  <a:gd name="T74" fmla="*/ 154 w 690"/>
                  <a:gd name="T75" fmla="*/ 187 h 516"/>
                  <a:gd name="T76" fmla="*/ 182 w 690"/>
                  <a:gd name="T77" fmla="*/ 198 h 516"/>
                  <a:gd name="T78" fmla="*/ 234 w 690"/>
                  <a:gd name="T79" fmla="*/ 159 h 516"/>
                  <a:gd name="T80" fmla="*/ 308 w 690"/>
                  <a:gd name="T81" fmla="*/ 136 h 51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690"/>
                  <a:gd name="T124" fmla="*/ 0 h 516"/>
                  <a:gd name="T125" fmla="*/ 690 w 690"/>
                  <a:gd name="T126" fmla="*/ 516 h 51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690" h="516">
                    <a:moveTo>
                      <a:pt x="308" y="136"/>
                    </a:moveTo>
                    <a:lnTo>
                      <a:pt x="336" y="142"/>
                    </a:lnTo>
                    <a:lnTo>
                      <a:pt x="416" y="108"/>
                    </a:lnTo>
                    <a:lnTo>
                      <a:pt x="473" y="62"/>
                    </a:lnTo>
                    <a:lnTo>
                      <a:pt x="496" y="5"/>
                    </a:lnTo>
                    <a:lnTo>
                      <a:pt x="530" y="17"/>
                    </a:lnTo>
                    <a:lnTo>
                      <a:pt x="559" y="0"/>
                    </a:lnTo>
                    <a:lnTo>
                      <a:pt x="587" y="23"/>
                    </a:lnTo>
                    <a:lnTo>
                      <a:pt x="570" y="108"/>
                    </a:lnTo>
                    <a:lnTo>
                      <a:pt x="587" y="136"/>
                    </a:lnTo>
                    <a:lnTo>
                      <a:pt x="570" y="170"/>
                    </a:lnTo>
                    <a:lnTo>
                      <a:pt x="690" y="278"/>
                    </a:lnTo>
                    <a:lnTo>
                      <a:pt x="679" y="317"/>
                    </a:lnTo>
                    <a:lnTo>
                      <a:pt x="633" y="323"/>
                    </a:lnTo>
                    <a:lnTo>
                      <a:pt x="610" y="368"/>
                    </a:lnTo>
                    <a:lnTo>
                      <a:pt x="547" y="329"/>
                    </a:lnTo>
                    <a:lnTo>
                      <a:pt x="542" y="391"/>
                    </a:lnTo>
                    <a:lnTo>
                      <a:pt x="513" y="420"/>
                    </a:lnTo>
                    <a:lnTo>
                      <a:pt x="490" y="516"/>
                    </a:lnTo>
                    <a:lnTo>
                      <a:pt x="422" y="476"/>
                    </a:lnTo>
                    <a:lnTo>
                      <a:pt x="382" y="488"/>
                    </a:lnTo>
                    <a:lnTo>
                      <a:pt x="359" y="459"/>
                    </a:lnTo>
                    <a:lnTo>
                      <a:pt x="348" y="414"/>
                    </a:lnTo>
                    <a:lnTo>
                      <a:pt x="251" y="482"/>
                    </a:lnTo>
                    <a:lnTo>
                      <a:pt x="205" y="493"/>
                    </a:lnTo>
                    <a:lnTo>
                      <a:pt x="211" y="459"/>
                    </a:lnTo>
                    <a:lnTo>
                      <a:pt x="171" y="414"/>
                    </a:lnTo>
                    <a:lnTo>
                      <a:pt x="159" y="357"/>
                    </a:lnTo>
                    <a:lnTo>
                      <a:pt x="142" y="340"/>
                    </a:lnTo>
                    <a:lnTo>
                      <a:pt x="114" y="340"/>
                    </a:lnTo>
                    <a:lnTo>
                      <a:pt x="97" y="317"/>
                    </a:lnTo>
                    <a:lnTo>
                      <a:pt x="28" y="306"/>
                    </a:lnTo>
                    <a:lnTo>
                      <a:pt x="0" y="317"/>
                    </a:lnTo>
                    <a:lnTo>
                      <a:pt x="0" y="244"/>
                    </a:lnTo>
                    <a:lnTo>
                      <a:pt x="34" y="210"/>
                    </a:lnTo>
                    <a:lnTo>
                      <a:pt x="74" y="204"/>
                    </a:lnTo>
                    <a:lnTo>
                      <a:pt x="108" y="210"/>
                    </a:lnTo>
                    <a:lnTo>
                      <a:pt x="154" y="187"/>
                    </a:lnTo>
                    <a:lnTo>
                      <a:pt x="182" y="198"/>
                    </a:lnTo>
                    <a:lnTo>
                      <a:pt x="234" y="159"/>
                    </a:lnTo>
                    <a:lnTo>
                      <a:pt x="308" y="136"/>
                    </a:lnTo>
                    <a:close/>
                  </a:path>
                </a:pathLst>
              </a:custGeom>
              <a:solidFill>
                <a:srgbClr val="92D050"/>
              </a:solidFill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30" name="Freeform 34"/>
              <p:cNvSpPr>
                <a:spLocks/>
              </p:cNvSpPr>
              <p:nvPr/>
            </p:nvSpPr>
            <p:spPr bwMode="auto">
              <a:xfrm>
                <a:off x="4267" y="2460"/>
                <a:ext cx="394" cy="641"/>
              </a:xfrm>
              <a:custGeom>
                <a:avLst/>
                <a:gdLst/>
                <a:ahLst/>
                <a:cxnLst>
                  <a:cxn ang="0">
                    <a:pos x="125" y="124"/>
                  </a:cxn>
                  <a:cxn ang="0">
                    <a:pos x="160" y="79"/>
                  </a:cxn>
                  <a:cxn ang="0">
                    <a:pos x="200" y="73"/>
                  </a:cxn>
                  <a:cxn ang="0">
                    <a:pos x="205" y="45"/>
                  </a:cxn>
                  <a:cxn ang="0">
                    <a:pos x="217" y="22"/>
                  </a:cxn>
                  <a:cxn ang="0">
                    <a:pos x="234" y="5"/>
                  </a:cxn>
                  <a:cxn ang="0">
                    <a:pos x="268" y="34"/>
                  </a:cxn>
                  <a:cxn ang="0">
                    <a:pos x="297" y="22"/>
                  </a:cxn>
                  <a:cxn ang="0">
                    <a:pos x="342" y="0"/>
                  </a:cxn>
                  <a:cxn ang="0">
                    <a:pos x="365" y="0"/>
                  </a:cxn>
                  <a:cxn ang="0">
                    <a:pos x="394" y="102"/>
                  </a:cxn>
                  <a:cxn ang="0">
                    <a:pos x="297" y="153"/>
                  </a:cxn>
                  <a:cxn ang="0">
                    <a:pos x="377" y="329"/>
                  </a:cxn>
                  <a:cxn ang="0">
                    <a:pos x="314" y="402"/>
                  </a:cxn>
                  <a:cxn ang="0">
                    <a:pos x="331" y="431"/>
                  </a:cxn>
                  <a:cxn ang="0">
                    <a:pos x="331" y="482"/>
                  </a:cxn>
                  <a:cxn ang="0">
                    <a:pos x="297" y="504"/>
                  </a:cxn>
                  <a:cxn ang="0">
                    <a:pos x="319" y="533"/>
                  </a:cxn>
                  <a:cxn ang="0">
                    <a:pos x="308" y="561"/>
                  </a:cxn>
                  <a:cxn ang="0">
                    <a:pos x="337" y="544"/>
                  </a:cxn>
                  <a:cxn ang="0">
                    <a:pos x="359" y="556"/>
                  </a:cxn>
                  <a:cxn ang="0">
                    <a:pos x="377" y="612"/>
                  </a:cxn>
                  <a:cxn ang="0">
                    <a:pos x="337" y="624"/>
                  </a:cxn>
                  <a:cxn ang="0">
                    <a:pos x="319" y="618"/>
                  </a:cxn>
                  <a:cxn ang="0">
                    <a:pos x="285" y="641"/>
                  </a:cxn>
                  <a:cxn ang="0">
                    <a:pos x="234" y="624"/>
                  </a:cxn>
                  <a:cxn ang="0">
                    <a:pos x="200" y="504"/>
                  </a:cxn>
                  <a:cxn ang="0">
                    <a:pos x="165" y="499"/>
                  </a:cxn>
                  <a:cxn ang="0">
                    <a:pos x="74" y="442"/>
                  </a:cxn>
                  <a:cxn ang="0">
                    <a:pos x="74" y="391"/>
                  </a:cxn>
                  <a:cxn ang="0">
                    <a:pos x="57" y="385"/>
                  </a:cxn>
                  <a:cxn ang="0">
                    <a:pos x="51" y="329"/>
                  </a:cxn>
                  <a:cxn ang="0">
                    <a:pos x="0" y="312"/>
                  </a:cxn>
                  <a:cxn ang="0">
                    <a:pos x="11" y="266"/>
                  </a:cxn>
                  <a:cxn ang="0">
                    <a:pos x="34" y="181"/>
                  </a:cxn>
                  <a:cxn ang="0">
                    <a:pos x="63" y="147"/>
                  </a:cxn>
                  <a:cxn ang="0">
                    <a:pos x="68" y="85"/>
                  </a:cxn>
                  <a:cxn ang="0">
                    <a:pos x="125" y="124"/>
                  </a:cxn>
                </a:cxnLst>
                <a:rect l="0" t="0" r="r" b="b"/>
                <a:pathLst>
                  <a:path w="394" h="641">
                    <a:moveTo>
                      <a:pt x="125" y="124"/>
                    </a:moveTo>
                    <a:lnTo>
                      <a:pt x="160" y="79"/>
                    </a:lnTo>
                    <a:lnTo>
                      <a:pt x="200" y="73"/>
                    </a:lnTo>
                    <a:lnTo>
                      <a:pt x="205" y="45"/>
                    </a:lnTo>
                    <a:lnTo>
                      <a:pt x="217" y="22"/>
                    </a:lnTo>
                    <a:lnTo>
                      <a:pt x="234" y="5"/>
                    </a:lnTo>
                    <a:lnTo>
                      <a:pt x="268" y="34"/>
                    </a:lnTo>
                    <a:lnTo>
                      <a:pt x="297" y="22"/>
                    </a:lnTo>
                    <a:lnTo>
                      <a:pt x="342" y="0"/>
                    </a:lnTo>
                    <a:lnTo>
                      <a:pt x="365" y="0"/>
                    </a:lnTo>
                    <a:lnTo>
                      <a:pt x="394" y="102"/>
                    </a:lnTo>
                    <a:lnTo>
                      <a:pt x="297" y="153"/>
                    </a:lnTo>
                    <a:lnTo>
                      <a:pt x="377" y="329"/>
                    </a:lnTo>
                    <a:lnTo>
                      <a:pt x="314" y="402"/>
                    </a:lnTo>
                    <a:lnTo>
                      <a:pt x="331" y="431"/>
                    </a:lnTo>
                    <a:lnTo>
                      <a:pt x="331" y="482"/>
                    </a:lnTo>
                    <a:lnTo>
                      <a:pt x="297" y="504"/>
                    </a:lnTo>
                    <a:lnTo>
                      <a:pt x="319" y="533"/>
                    </a:lnTo>
                    <a:lnTo>
                      <a:pt x="308" y="561"/>
                    </a:lnTo>
                    <a:lnTo>
                      <a:pt x="337" y="544"/>
                    </a:lnTo>
                    <a:lnTo>
                      <a:pt x="359" y="556"/>
                    </a:lnTo>
                    <a:lnTo>
                      <a:pt x="377" y="612"/>
                    </a:lnTo>
                    <a:lnTo>
                      <a:pt x="337" y="624"/>
                    </a:lnTo>
                    <a:lnTo>
                      <a:pt x="319" y="618"/>
                    </a:lnTo>
                    <a:lnTo>
                      <a:pt x="285" y="641"/>
                    </a:lnTo>
                    <a:lnTo>
                      <a:pt x="234" y="624"/>
                    </a:lnTo>
                    <a:lnTo>
                      <a:pt x="200" y="504"/>
                    </a:lnTo>
                    <a:lnTo>
                      <a:pt x="165" y="499"/>
                    </a:lnTo>
                    <a:lnTo>
                      <a:pt x="74" y="442"/>
                    </a:lnTo>
                    <a:lnTo>
                      <a:pt x="74" y="391"/>
                    </a:lnTo>
                    <a:lnTo>
                      <a:pt x="57" y="385"/>
                    </a:lnTo>
                    <a:lnTo>
                      <a:pt x="51" y="329"/>
                    </a:lnTo>
                    <a:lnTo>
                      <a:pt x="0" y="312"/>
                    </a:lnTo>
                    <a:lnTo>
                      <a:pt x="11" y="266"/>
                    </a:lnTo>
                    <a:lnTo>
                      <a:pt x="34" y="181"/>
                    </a:lnTo>
                    <a:lnTo>
                      <a:pt x="63" y="147"/>
                    </a:lnTo>
                    <a:lnTo>
                      <a:pt x="68" y="85"/>
                    </a:lnTo>
                    <a:lnTo>
                      <a:pt x="125" y="124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30" name="Freeform 35"/>
              <p:cNvSpPr>
                <a:spLocks/>
              </p:cNvSpPr>
              <p:nvPr/>
            </p:nvSpPr>
            <p:spPr bwMode="auto">
              <a:xfrm>
                <a:off x="4244" y="2450"/>
                <a:ext cx="394" cy="641"/>
              </a:xfrm>
              <a:custGeom>
                <a:avLst/>
                <a:gdLst>
                  <a:gd name="T0" fmla="*/ 125 w 394"/>
                  <a:gd name="T1" fmla="*/ 124 h 641"/>
                  <a:gd name="T2" fmla="*/ 160 w 394"/>
                  <a:gd name="T3" fmla="*/ 79 h 641"/>
                  <a:gd name="T4" fmla="*/ 200 w 394"/>
                  <a:gd name="T5" fmla="*/ 73 h 641"/>
                  <a:gd name="T6" fmla="*/ 205 w 394"/>
                  <a:gd name="T7" fmla="*/ 45 h 641"/>
                  <a:gd name="T8" fmla="*/ 217 w 394"/>
                  <a:gd name="T9" fmla="*/ 22 h 641"/>
                  <a:gd name="T10" fmla="*/ 234 w 394"/>
                  <a:gd name="T11" fmla="*/ 5 h 641"/>
                  <a:gd name="T12" fmla="*/ 268 w 394"/>
                  <a:gd name="T13" fmla="*/ 34 h 641"/>
                  <a:gd name="T14" fmla="*/ 297 w 394"/>
                  <a:gd name="T15" fmla="*/ 22 h 641"/>
                  <a:gd name="T16" fmla="*/ 342 w 394"/>
                  <a:gd name="T17" fmla="*/ 0 h 641"/>
                  <a:gd name="T18" fmla="*/ 365 w 394"/>
                  <a:gd name="T19" fmla="*/ 0 h 641"/>
                  <a:gd name="T20" fmla="*/ 394 w 394"/>
                  <a:gd name="T21" fmla="*/ 102 h 641"/>
                  <a:gd name="T22" fmla="*/ 297 w 394"/>
                  <a:gd name="T23" fmla="*/ 153 h 641"/>
                  <a:gd name="T24" fmla="*/ 377 w 394"/>
                  <a:gd name="T25" fmla="*/ 329 h 641"/>
                  <a:gd name="T26" fmla="*/ 314 w 394"/>
                  <a:gd name="T27" fmla="*/ 402 h 641"/>
                  <a:gd name="T28" fmla="*/ 331 w 394"/>
                  <a:gd name="T29" fmla="*/ 431 h 641"/>
                  <a:gd name="T30" fmla="*/ 331 w 394"/>
                  <a:gd name="T31" fmla="*/ 482 h 641"/>
                  <a:gd name="T32" fmla="*/ 297 w 394"/>
                  <a:gd name="T33" fmla="*/ 504 h 641"/>
                  <a:gd name="T34" fmla="*/ 319 w 394"/>
                  <a:gd name="T35" fmla="*/ 533 h 641"/>
                  <a:gd name="T36" fmla="*/ 308 w 394"/>
                  <a:gd name="T37" fmla="*/ 561 h 641"/>
                  <a:gd name="T38" fmla="*/ 337 w 394"/>
                  <a:gd name="T39" fmla="*/ 544 h 641"/>
                  <a:gd name="T40" fmla="*/ 359 w 394"/>
                  <a:gd name="T41" fmla="*/ 556 h 641"/>
                  <a:gd name="T42" fmla="*/ 377 w 394"/>
                  <a:gd name="T43" fmla="*/ 612 h 641"/>
                  <a:gd name="T44" fmla="*/ 337 w 394"/>
                  <a:gd name="T45" fmla="*/ 624 h 641"/>
                  <a:gd name="T46" fmla="*/ 319 w 394"/>
                  <a:gd name="T47" fmla="*/ 618 h 641"/>
                  <a:gd name="T48" fmla="*/ 285 w 394"/>
                  <a:gd name="T49" fmla="*/ 641 h 641"/>
                  <a:gd name="T50" fmla="*/ 234 w 394"/>
                  <a:gd name="T51" fmla="*/ 624 h 641"/>
                  <a:gd name="T52" fmla="*/ 200 w 394"/>
                  <a:gd name="T53" fmla="*/ 504 h 641"/>
                  <a:gd name="T54" fmla="*/ 165 w 394"/>
                  <a:gd name="T55" fmla="*/ 499 h 641"/>
                  <a:gd name="T56" fmla="*/ 74 w 394"/>
                  <a:gd name="T57" fmla="*/ 442 h 641"/>
                  <a:gd name="T58" fmla="*/ 74 w 394"/>
                  <a:gd name="T59" fmla="*/ 391 h 641"/>
                  <a:gd name="T60" fmla="*/ 57 w 394"/>
                  <a:gd name="T61" fmla="*/ 385 h 641"/>
                  <a:gd name="T62" fmla="*/ 51 w 394"/>
                  <a:gd name="T63" fmla="*/ 329 h 641"/>
                  <a:gd name="T64" fmla="*/ 0 w 394"/>
                  <a:gd name="T65" fmla="*/ 312 h 641"/>
                  <a:gd name="T66" fmla="*/ 11 w 394"/>
                  <a:gd name="T67" fmla="*/ 266 h 641"/>
                  <a:gd name="T68" fmla="*/ 34 w 394"/>
                  <a:gd name="T69" fmla="*/ 181 h 641"/>
                  <a:gd name="T70" fmla="*/ 63 w 394"/>
                  <a:gd name="T71" fmla="*/ 147 h 641"/>
                  <a:gd name="T72" fmla="*/ 68 w 394"/>
                  <a:gd name="T73" fmla="*/ 85 h 641"/>
                  <a:gd name="T74" fmla="*/ 125 w 394"/>
                  <a:gd name="T75" fmla="*/ 124 h 641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94"/>
                  <a:gd name="T115" fmla="*/ 0 h 641"/>
                  <a:gd name="T116" fmla="*/ 394 w 394"/>
                  <a:gd name="T117" fmla="*/ 641 h 641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94" h="641">
                    <a:moveTo>
                      <a:pt x="125" y="124"/>
                    </a:moveTo>
                    <a:lnTo>
                      <a:pt x="160" y="79"/>
                    </a:lnTo>
                    <a:lnTo>
                      <a:pt x="200" y="73"/>
                    </a:lnTo>
                    <a:lnTo>
                      <a:pt x="205" y="45"/>
                    </a:lnTo>
                    <a:lnTo>
                      <a:pt x="217" y="22"/>
                    </a:lnTo>
                    <a:lnTo>
                      <a:pt x="234" y="5"/>
                    </a:lnTo>
                    <a:lnTo>
                      <a:pt x="268" y="34"/>
                    </a:lnTo>
                    <a:lnTo>
                      <a:pt x="297" y="22"/>
                    </a:lnTo>
                    <a:lnTo>
                      <a:pt x="342" y="0"/>
                    </a:lnTo>
                    <a:lnTo>
                      <a:pt x="365" y="0"/>
                    </a:lnTo>
                    <a:lnTo>
                      <a:pt x="394" y="102"/>
                    </a:lnTo>
                    <a:lnTo>
                      <a:pt x="297" y="153"/>
                    </a:lnTo>
                    <a:lnTo>
                      <a:pt x="377" y="329"/>
                    </a:lnTo>
                    <a:lnTo>
                      <a:pt x="314" y="402"/>
                    </a:lnTo>
                    <a:lnTo>
                      <a:pt x="331" y="431"/>
                    </a:lnTo>
                    <a:lnTo>
                      <a:pt x="331" y="482"/>
                    </a:lnTo>
                    <a:lnTo>
                      <a:pt x="297" y="504"/>
                    </a:lnTo>
                    <a:lnTo>
                      <a:pt x="319" y="533"/>
                    </a:lnTo>
                    <a:lnTo>
                      <a:pt x="308" y="561"/>
                    </a:lnTo>
                    <a:lnTo>
                      <a:pt x="337" y="544"/>
                    </a:lnTo>
                    <a:lnTo>
                      <a:pt x="359" y="556"/>
                    </a:lnTo>
                    <a:lnTo>
                      <a:pt x="377" y="612"/>
                    </a:lnTo>
                    <a:lnTo>
                      <a:pt x="337" y="624"/>
                    </a:lnTo>
                    <a:lnTo>
                      <a:pt x="319" y="618"/>
                    </a:lnTo>
                    <a:lnTo>
                      <a:pt x="285" y="641"/>
                    </a:lnTo>
                    <a:lnTo>
                      <a:pt x="234" y="624"/>
                    </a:lnTo>
                    <a:lnTo>
                      <a:pt x="200" y="504"/>
                    </a:lnTo>
                    <a:lnTo>
                      <a:pt x="165" y="499"/>
                    </a:lnTo>
                    <a:lnTo>
                      <a:pt x="74" y="442"/>
                    </a:lnTo>
                    <a:lnTo>
                      <a:pt x="74" y="391"/>
                    </a:lnTo>
                    <a:lnTo>
                      <a:pt x="57" y="385"/>
                    </a:lnTo>
                    <a:lnTo>
                      <a:pt x="51" y="329"/>
                    </a:lnTo>
                    <a:lnTo>
                      <a:pt x="0" y="312"/>
                    </a:lnTo>
                    <a:lnTo>
                      <a:pt x="11" y="266"/>
                    </a:lnTo>
                    <a:lnTo>
                      <a:pt x="34" y="181"/>
                    </a:lnTo>
                    <a:lnTo>
                      <a:pt x="63" y="147"/>
                    </a:lnTo>
                    <a:lnTo>
                      <a:pt x="68" y="85"/>
                    </a:lnTo>
                    <a:lnTo>
                      <a:pt x="125" y="124"/>
                    </a:lnTo>
                    <a:close/>
                  </a:path>
                </a:pathLst>
              </a:custGeom>
              <a:solidFill>
                <a:srgbClr val="92D050"/>
              </a:solidFill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32" name="Freeform 36"/>
              <p:cNvSpPr>
                <a:spLocks/>
              </p:cNvSpPr>
              <p:nvPr/>
            </p:nvSpPr>
            <p:spPr bwMode="auto">
              <a:xfrm>
                <a:off x="3822" y="1836"/>
                <a:ext cx="451" cy="368"/>
              </a:xfrm>
              <a:custGeom>
                <a:avLst/>
                <a:gdLst/>
                <a:ahLst/>
                <a:cxnLst>
                  <a:cxn ang="0">
                    <a:pos x="40" y="96"/>
                  </a:cxn>
                  <a:cxn ang="0">
                    <a:pos x="97" y="142"/>
                  </a:cxn>
                  <a:cxn ang="0">
                    <a:pos x="131" y="119"/>
                  </a:cxn>
                  <a:cxn ang="0">
                    <a:pos x="171" y="113"/>
                  </a:cxn>
                  <a:cxn ang="0">
                    <a:pos x="217" y="57"/>
                  </a:cxn>
                  <a:cxn ang="0">
                    <a:pos x="205" y="28"/>
                  </a:cxn>
                  <a:cxn ang="0">
                    <a:pos x="251" y="0"/>
                  </a:cxn>
                  <a:cxn ang="0">
                    <a:pos x="268" y="57"/>
                  </a:cxn>
                  <a:cxn ang="0">
                    <a:pos x="314" y="68"/>
                  </a:cxn>
                  <a:cxn ang="0">
                    <a:pos x="337" y="85"/>
                  </a:cxn>
                  <a:cxn ang="0">
                    <a:pos x="262" y="96"/>
                  </a:cxn>
                  <a:cxn ang="0">
                    <a:pos x="251" y="119"/>
                  </a:cxn>
                  <a:cxn ang="0">
                    <a:pos x="262" y="142"/>
                  </a:cxn>
                  <a:cxn ang="0">
                    <a:pos x="291" y="125"/>
                  </a:cxn>
                  <a:cxn ang="0">
                    <a:pos x="279" y="181"/>
                  </a:cxn>
                  <a:cxn ang="0">
                    <a:pos x="359" y="181"/>
                  </a:cxn>
                  <a:cxn ang="0">
                    <a:pos x="451" y="289"/>
                  </a:cxn>
                  <a:cxn ang="0">
                    <a:pos x="439" y="295"/>
                  </a:cxn>
                  <a:cxn ang="0">
                    <a:pos x="399" y="278"/>
                  </a:cxn>
                  <a:cxn ang="0">
                    <a:pos x="405" y="300"/>
                  </a:cxn>
                  <a:cxn ang="0">
                    <a:pos x="376" y="346"/>
                  </a:cxn>
                  <a:cxn ang="0">
                    <a:pos x="314" y="283"/>
                  </a:cxn>
                  <a:cxn ang="0">
                    <a:pos x="297" y="295"/>
                  </a:cxn>
                  <a:cxn ang="0">
                    <a:pos x="297" y="351"/>
                  </a:cxn>
                  <a:cxn ang="0">
                    <a:pos x="228" y="289"/>
                  </a:cxn>
                  <a:cxn ang="0">
                    <a:pos x="165" y="346"/>
                  </a:cxn>
                  <a:cxn ang="0">
                    <a:pos x="125" y="351"/>
                  </a:cxn>
                  <a:cxn ang="0">
                    <a:pos x="120" y="323"/>
                  </a:cxn>
                  <a:cxn ang="0">
                    <a:pos x="74" y="363"/>
                  </a:cxn>
                  <a:cxn ang="0">
                    <a:pos x="40" y="368"/>
                  </a:cxn>
                  <a:cxn ang="0">
                    <a:pos x="11" y="295"/>
                  </a:cxn>
                  <a:cxn ang="0">
                    <a:pos x="34" y="255"/>
                  </a:cxn>
                  <a:cxn ang="0">
                    <a:pos x="17" y="227"/>
                  </a:cxn>
                  <a:cxn ang="0">
                    <a:pos x="28" y="210"/>
                  </a:cxn>
                  <a:cxn ang="0">
                    <a:pos x="0" y="176"/>
                  </a:cxn>
                  <a:cxn ang="0">
                    <a:pos x="6" y="130"/>
                  </a:cxn>
                  <a:cxn ang="0">
                    <a:pos x="40" y="96"/>
                  </a:cxn>
                </a:cxnLst>
                <a:rect l="0" t="0" r="r" b="b"/>
                <a:pathLst>
                  <a:path w="451" h="368">
                    <a:moveTo>
                      <a:pt x="40" y="96"/>
                    </a:moveTo>
                    <a:lnTo>
                      <a:pt x="97" y="142"/>
                    </a:lnTo>
                    <a:lnTo>
                      <a:pt x="131" y="119"/>
                    </a:lnTo>
                    <a:lnTo>
                      <a:pt x="171" y="113"/>
                    </a:lnTo>
                    <a:lnTo>
                      <a:pt x="217" y="57"/>
                    </a:lnTo>
                    <a:lnTo>
                      <a:pt x="205" y="28"/>
                    </a:lnTo>
                    <a:lnTo>
                      <a:pt x="251" y="0"/>
                    </a:lnTo>
                    <a:lnTo>
                      <a:pt x="268" y="57"/>
                    </a:lnTo>
                    <a:lnTo>
                      <a:pt x="314" y="68"/>
                    </a:lnTo>
                    <a:lnTo>
                      <a:pt x="337" y="85"/>
                    </a:lnTo>
                    <a:lnTo>
                      <a:pt x="262" y="96"/>
                    </a:lnTo>
                    <a:lnTo>
                      <a:pt x="251" y="119"/>
                    </a:lnTo>
                    <a:lnTo>
                      <a:pt x="262" y="142"/>
                    </a:lnTo>
                    <a:lnTo>
                      <a:pt x="291" y="125"/>
                    </a:lnTo>
                    <a:lnTo>
                      <a:pt x="279" y="181"/>
                    </a:lnTo>
                    <a:lnTo>
                      <a:pt x="359" y="181"/>
                    </a:lnTo>
                    <a:lnTo>
                      <a:pt x="451" y="289"/>
                    </a:lnTo>
                    <a:lnTo>
                      <a:pt x="439" y="295"/>
                    </a:lnTo>
                    <a:lnTo>
                      <a:pt x="399" y="278"/>
                    </a:lnTo>
                    <a:lnTo>
                      <a:pt x="405" y="300"/>
                    </a:lnTo>
                    <a:lnTo>
                      <a:pt x="376" y="346"/>
                    </a:lnTo>
                    <a:lnTo>
                      <a:pt x="314" y="283"/>
                    </a:lnTo>
                    <a:lnTo>
                      <a:pt x="297" y="295"/>
                    </a:lnTo>
                    <a:lnTo>
                      <a:pt x="297" y="351"/>
                    </a:lnTo>
                    <a:lnTo>
                      <a:pt x="228" y="289"/>
                    </a:lnTo>
                    <a:lnTo>
                      <a:pt x="165" y="346"/>
                    </a:lnTo>
                    <a:lnTo>
                      <a:pt x="125" y="351"/>
                    </a:lnTo>
                    <a:lnTo>
                      <a:pt x="120" y="323"/>
                    </a:lnTo>
                    <a:lnTo>
                      <a:pt x="74" y="363"/>
                    </a:lnTo>
                    <a:lnTo>
                      <a:pt x="40" y="368"/>
                    </a:lnTo>
                    <a:lnTo>
                      <a:pt x="11" y="295"/>
                    </a:lnTo>
                    <a:lnTo>
                      <a:pt x="34" y="255"/>
                    </a:lnTo>
                    <a:lnTo>
                      <a:pt x="17" y="227"/>
                    </a:lnTo>
                    <a:lnTo>
                      <a:pt x="28" y="210"/>
                    </a:lnTo>
                    <a:lnTo>
                      <a:pt x="0" y="176"/>
                    </a:lnTo>
                    <a:lnTo>
                      <a:pt x="6" y="130"/>
                    </a:lnTo>
                    <a:lnTo>
                      <a:pt x="40" y="96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32" name="Freeform 37"/>
              <p:cNvSpPr>
                <a:spLocks/>
              </p:cNvSpPr>
              <p:nvPr/>
            </p:nvSpPr>
            <p:spPr bwMode="auto">
              <a:xfrm>
                <a:off x="3822" y="1836"/>
                <a:ext cx="451" cy="368"/>
              </a:xfrm>
              <a:custGeom>
                <a:avLst/>
                <a:gdLst>
                  <a:gd name="T0" fmla="*/ 40 w 451"/>
                  <a:gd name="T1" fmla="*/ 96 h 368"/>
                  <a:gd name="T2" fmla="*/ 97 w 451"/>
                  <a:gd name="T3" fmla="*/ 142 h 368"/>
                  <a:gd name="T4" fmla="*/ 131 w 451"/>
                  <a:gd name="T5" fmla="*/ 119 h 368"/>
                  <a:gd name="T6" fmla="*/ 171 w 451"/>
                  <a:gd name="T7" fmla="*/ 113 h 368"/>
                  <a:gd name="T8" fmla="*/ 217 w 451"/>
                  <a:gd name="T9" fmla="*/ 57 h 368"/>
                  <a:gd name="T10" fmla="*/ 205 w 451"/>
                  <a:gd name="T11" fmla="*/ 28 h 368"/>
                  <a:gd name="T12" fmla="*/ 251 w 451"/>
                  <a:gd name="T13" fmla="*/ 0 h 368"/>
                  <a:gd name="T14" fmla="*/ 268 w 451"/>
                  <a:gd name="T15" fmla="*/ 57 h 368"/>
                  <a:gd name="T16" fmla="*/ 314 w 451"/>
                  <a:gd name="T17" fmla="*/ 68 h 368"/>
                  <a:gd name="T18" fmla="*/ 337 w 451"/>
                  <a:gd name="T19" fmla="*/ 85 h 368"/>
                  <a:gd name="T20" fmla="*/ 262 w 451"/>
                  <a:gd name="T21" fmla="*/ 96 h 368"/>
                  <a:gd name="T22" fmla="*/ 251 w 451"/>
                  <a:gd name="T23" fmla="*/ 119 h 368"/>
                  <a:gd name="T24" fmla="*/ 262 w 451"/>
                  <a:gd name="T25" fmla="*/ 142 h 368"/>
                  <a:gd name="T26" fmla="*/ 291 w 451"/>
                  <a:gd name="T27" fmla="*/ 125 h 368"/>
                  <a:gd name="T28" fmla="*/ 279 w 451"/>
                  <a:gd name="T29" fmla="*/ 181 h 368"/>
                  <a:gd name="T30" fmla="*/ 359 w 451"/>
                  <a:gd name="T31" fmla="*/ 181 h 368"/>
                  <a:gd name="T32" fmla="*/ 451 w 451"/>
                  <a:gd name="T33" fmla="*/ 289 h 368"/>
                  <a:gd name="T34" fmla="*/ 439 w 451"/>
                  <a:gd name="T35" fmla="*/ 295 h 368"/>
                  <a:gd name="T36" fmla="*/ 399 w 451"/>
                  <a:gd name="T37" fmla="*/ 278 h 368"/>
                  <a:gd name="T38" fmla="*/ 405 w 451"/>
                  <a:gd name="T39" fmla="*/ 300 h 368"/>
                  <a:gd name="T40" fmla="*/ 376 w 451"/>
                  <a:gd name="T41" fmla="*/ 346 h 368"/>
                  <a:gd name="T42" fmla="*/ 314 w 451"/>
                  <a:gd name="T43" fmla="*/ 283 h 368"/>
                  <a:gd name="T44" fmla="*/ 297 w 451"/>
                  <a:gd name="T45" fmla="*/ 295 h 368"/>
                  <a:gd name="T46" fmla="*/ 297 w 451"/>
                  <a:gd name="T47" fmla="*/ 351 h 368"/>
                  <a:gd name="T48" fmla="*/ 228 w 451"/>
                  <a:gd name="T49" fmla="*/ 289 h 368"/>
                  <a:gd name="T50" fmla="*/ 165 w 451"/>
                  <a:gd name="T51" fmla="*/ 346 h 368"/>
                  <a:gd name="T52" fmla="*/ 125 w 451"/>
                  <a:gd name="T53" fmla="*/ 351 h 368"/>
                  <a:gd name="T54" fmla="*/ 120 w 451"/>
                  <a:gd name="T55" fmla="*/ 323 h 368"/>
                  <a:gd name="T56" fmla="*/ 74 w 451"/>
                  <a:gd name="T57" fmla="*/ 363 h 368"/>
                  <a:gd name="T58" fmla="*/ 40 w 451"/>
                  <a:gd name="T59" fmla="*/ 368 h 368"/>
                  <a:gd name="T60" fmla="*/ 11 w 451"/>
                  <a:gd name="T61" fmla="*/ 295 h 368"/>
                  <a:gd name="T62" fmla="*/ 34 w 451"/>
                  <a:gd name="T63" fmla="*/ 255 h 368"/>
                  <a:gd name="T64" fmla="*/ 17 w 451"/>
                  <a:gd name="T65" fmla="*/ 227 h 368"/>
                  <a:gd name="T66" fmla="*/ 28 w 451"/>
                  <a:gd name="T67" fmla="*/ 210 h 368"/>
                  <a:gd name="T68" fmla="*/ 0 w 451"/>
                  <a:gd name="T69" fmla="*/ 176 h 368"/>
                  <a:gd name="T70" fmla="*/ 6 w 451"/>
                  <a:gd name="T71" fmla="*/ 130 h 368"/>
                  <a:gd name="T72" fmla="*/ 40 w 451"/>
                  <a:gd name="T73" fmla="*/ 96 h 3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51"/>
                  <a:gd name="T112" fmla="*/ 0 h 368"/>
                  <a:gd name="T113" fmla="*/ 451 w 451"/>
                  <a:gd name="T114" fmla="*/ 368 h 36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51" h="368">
                    <a:moveTo>
                      <a:pt x="40" y="96"/>
                    </a:moveTo>
                    <a:lnTo>
                      <a:pt x="97" y="142"/>
                    </a:lnTo>
                    <a:lnTo>
                      <a:pt x="131" y="119"/>
                    </a:lnTo>
                    <a:lnTo>
                      <a:pt x="171" y="113"/>
                    </a:lnTo>
                    <a:lnTo>
                      <a:pt x="217" y="57"/>
                    </a:lnTo>
                    <a:lnTo>
                      <a:pt x="205" y="28"/>
                    </a:lnTo>
                    <a:lnTo>
                      <a:pt x="251" y="0"/>
                    </a:lnTo>
                    <a:lnTo>
                      <a:pt x="268" y="57"/>
                    </a:lnTo>
                    <a:lnTo>
                      <a:pt x="314" y="68"/>
                    </a:lnTo>
                    <a:lnTo>
                      <a:pt x="337" y="85"/>
                    </a:lnTo>
                    <a:lnTo>
                      <a:pt x="262" y="96"/>
                    </a:lnTo>
                    <a:lnTo>
                      <a:pt x="251" y="119"/>
                    </a:lnTo>
                    <a:lnTo>
                      <a:pt x="262" y="142"/>
                    </a:lnTo>
                    <a:lnTo>
                      <a:pt x="291" y="125"/>
                    </a:lnTo>
                    <a:lnTo>
                      <a:pt x="279" y="181"/>
                    </a:lnTo>
                    <a:lnTo>
                      <a:pt x="359" y="181"/>
                    </a:lnTo>
                    <a:lnTo>
                      <a:pt x="451" y="289"/>
                    </a:lnTo>
                    <a:lnTo>
                      <a:pt x="439" y="295"/>
                    </a:lnTo>
                    <a:lnTo>
                      <a:pt x="399" y="278"/>
                    </a:lnTo>
                    <a:lnTo>
                      <a:pt x="405" y="300"/>
                    </a:lnTo>
                    <a:lnTo>
                      <a:pt x="376" y="346"/>
                    </a:lnTo>
                    <a:lnTo>
                      <a:pt x="314" y="283"/>
                    </a:lnTo>
                    <a:lnTo>
                      <a:pt x="297" y="295"/>
                    </a:lnTo>
                    <a:lnTo>
                      <a:pt x="297" y="351"/>
                    </a:lnTo>
                    <a:lnTo>
                      <a:pt x="228" y="289"/>
                    </a:lnTo>
                    <a:lnTo>
                      <a:pt x="165" y="346"/>
                    </a:lnTo>
                    <a:lnTo>
                      <a:pt x="125" y="351"/>
                    </a:lnTo>
                    <a:lnTo>
                      <a:pt x="120" y="323"/>
                    </a:lnTo>
                    <a:lnTo>
                      <a:pt x="74" y="363"/>
                    </a:lnTo>
                    <a:lnTo>
                      <a:pt x="40" y="368"/>
                    </a:lnTo>
                    <a:lnTo>
                      <a:pt x="11" y="295"/>
                    </a:lnTo>
                    <a:lnTo>
                      <a:pt x="34" y="255"/>
                    </a:lnTo>
                    <a:lnTo>
                      <a:pt x="17" y="227"/>
                    </a:lnTo>
                    <a:lnTo>
                      <a:pt x="28" y="210"/>
                    </a:lnTo>
                    <a:lnTo>
                      <a:pt x="0" y="176"/>
                    </a:lnTo>
                    <a:lnTo>
                      <a:pt x="6" y="130"/>
                    </a:lnTo>
                    <a:lnTo>
                      <a:pt x="40" y="96"/>
                    </a:lnTo>
                    <a:close/>
                  </a:path>
                </a:pathLst>
              </a:custGeom>
              <a:solidFill>
                <a:srgbClr val="92D050"/>
              </a:solidFill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34" name="Freeform 38"/>
              <p:cNvSpPr>
                <a:spLocks/>
              </p:cNvSpPr>
              <p:nvPr/>
            </p:nvSpPr>
            <p:spPr bwMode="auto">
              <a:xfrm>
                <a:off x="3788" y="1426"/>
                <a:ext cx="502" cy="552"/>
              </a:xfrm>
              <a:custGeom>
                <a:avLst/>
                <a:gdLst/>
                <a:ahLst/>
                <a:cxnLst>
                  <a:cxn ang="0">
                    <a:pos x="114" y="86"/>
                  </a:cxn>
                  <a:cxn ang="0">
                    <a:pos x="199" y="86"/>
                  </a:cxn>
                  <a:cxn ang="0">
                    <a:pos x="222" y="46"/>
                  </a:cxn>
                  <a:cxn ang="0">
                    <a:pos x="188" y="34"/>
                  </a:cxn>
                  <a:cxn ang="0">
                    <a:pos x="205" y="0"/>
                  </a:cxn>
                  <a:cxn ang="0">
                    <a:pos x="251" y="23"/>
                  </a:cxn>
                  <a:cxn ang="0">
                    <a:pos x="279" y="12"/>
                  </a:cxn>
                  <a:cxn ang="0">
                    <a:pos x="296" y="29"/>
                  </a:cxn>
                  <a:cxn ang="0">
                    <a:pos x="313" y="69"/>
                  </a:cxn>
                  <a:cxn ang="0">
                    <a:pos x="331" y="80"/>
                  </a:cxn>
                  <a:cxn ang="0">
                    <a:pos x="336" y="114"/>
                  </a:cxn>
                  <a:cxn ang="0">
                    <a:pos x="285" y="154"/>
                  </a:cxn>
                  <a:cxn ang="0">
                    <a:pos x="365" y="216"/>
                  </a:cxn>
                  <a:cxn ang="0">
                    <a:pos x="405" y="216"/>
                  </a:cxn>
                  <a:cxn ang="0">
                    <a:pos x="439" y="261"/>
                  </a:cxn>
                  <a:cxn ang="0">
                    <a:pos x="502" y="307"/>
                  </a:cxn>
                  <a:cxn ang="0">
                    <a:pos x="456" y="318"/>
                  </a:cxn>
                  <a:cxn ang="0">
                    <a:pos x="393" y="358"/>
                  </a:cxn>
                  <a:cxn ang="0">
                    <a:pos x="405" y="392"/>
                  </a:cxn>
                  <a:cxn ang="0">
                    <a:pos x="376" y="432"/>
                  </a:cxn>
                  <a:cxn ang="0">
                    <a:pos x="336" y="409"/>
                  </a:cxn>
                  <a:cxn ang="0">
                    <a:pos x="291" y="403"/>
                  </a:cxn>
                  <a:cxn ang="0">
                    <a:pos x="245" y="432"/>
                  </a:cxn>
                  <a:cxn ang="0">
                    <a:pos x="256" y="460"/>
                  </a:cxn>
                  <a:cxn ang="0">
                    <a:pos x="211" y="522"/>
                  </a:cxn>
                  <a:cxn ang="0">
                    <a:pos x="165" y="522"/>
                  </a:cxn>
                  <a:cxn ang="0">
                    <a:pos x="137" y="551"/>
                  </a:cxn>
                  <a:cxn ang="0">
                    <a:pos x="79" y="505"/>
                  </a:cxn>
                  <a:cxn ang="0">
                    <a:pos x="57" y="454"/>
                  </a:cxn>
                  <a:cxn ang="0">
                    <a:pos x="22" y="437"/>
                  </a:cxn>
                  <a:cxn ang="0">
                    <a:pos x="0" y="380"/>
                  </a:cxn>
                  <a:cxn ang="0">
                    <a:pos x="5" y="341"/>
                  </a:cxn>
                  <a:cxn ang="0">
                    <a:pos x="57" y="301"/>
                  </a:cxn>
                  <a:cxn ang="0">
                    <a:pos x="91" y="301"/>
                  </a:cxn>
                  <a:cxn ang="0">
                    <a:pos x="91" y="210"/>
                  </a:cxn>
                  <a:cxn ang="0">
                    <a:pos x="114" y="171"/>
                  </a:cxn>
                  <a:cxn ang="0">
                    <a:pos x="108" y="120"/>
                  </a:cxn>
                  <a:cxn ang="0">
                    <a:pos x="114" y="86"/>
                  </a:cxn>
                </a:cxnLst>
                <a:rect l="0" t="0" r="r" b="b"/>
                <a:pathLst>
                  <a:path w="502" h="551">
                    <a:moveTo>
                      <a:pt x="114" y="86"/>
                    </a:moveTo>
                    <a:lnTo>
                      <a:pt x="199" y="86"/>
                    </a:lnTo>
                    <a:lnTo>
                      <a:pt x="222" y="46"/>
                    </a:lnTo>
                    <a:lnTo>
                      <a:pt x="188" y="34"/>
                    </a:lnTo>
                    <a:lnTo>
                      <a:pt x="205" y="0"/>
                    </a:lnTo>
                    <a:lnTo>
                      <a:pt x="251" y="23"/>
                    </a:lnTo>
                    <a:lnTo>
                      <a:pt x="279" y="12"/>
                    </a:lnTo>
                    <a:lnTo>
                      <a:pt x="296" y="29"/>
                    </a:lnTo>
                    <a:lnTo>
                      <a:pt x="313" y="69"/>
                    </a:lnTo>
                    <a:lnTo>
                      <a:pt x="331" y="80"/>
                    </a:lnTo>
                    <a:lnTo>
                      <a:pt x="336" y="114"/>
                    </a:lnTo>
                    <a:lnTo>
                      <a:pt x="285" y="154"/>
                    </a:lnTo>
                    <a:lnTo>
                      <a:pt x="365" y="216"/>
                    </a:lnTo>
                    <a:lnTo>
                      <a:pt x="405" y="216"/>
                    </a:lnTo>
                    <a:lnTo>
                      <a:pt x="439" y="261"/>
                    </a:lnTo>
                    <a:lnTo>
                      <a:pt x="502" y="307"/>
                    </a:lnTo>
                    <a:lnTo>
                      <a:pt x="456" y="318"/>
                    </a:lnTo>
                    <a:lnTo>
                      <a:pt x="393" y="358"/>
                    </a:lnTo>
                    <a:lnTo>
                      <a:pt x="405" y="392"/>
                    </a:lnTo>
                    <a:lnTo>
                      <a:pt x="376" y="432"/>
                    </a:lnTo>
                    <a:lnTo>
                      <a:pt x="336" y="409"/>
                    </a:lnTo>
                    <a:lnTo>
                      <a:pt x="291" y="403"/>
                    </a:lnTo>
                    <a:lnTo>
                      <a:pt x="245" y="432"/>
                    </a:lnTo>
                    <a:lnTo>
                      <a:pt x="256" y="460"/>
                    </a:lnTo>
                    <a:lnTo>
                      <a:pt x="211" y="522"/>
                    </a:lnTo>
                    <a:lnTo>
                      <a:pt x="165" y="522"/>
                    </a:lnTo>
                    <a:lnTo>
                      <a:pt x="137" y="551"/>
                    </a:lnTo>
                    <a:lnTo>
                      <a:pt x="79" y="505"/>
                    </a:lnTo>
                    <a:lnTo>
                      <a:pt x="57" y="454"/>
                    </a:lnTo>
                    <a:lnTo>
                      <a:pt x="22" y="437"/>
                    </a:lnTo>
                    <a:lnTo>
                      <a:pt x="0" y="380"/>
                    </a:lnTo>
                    <a:lnTo>
                      <a:pt x="5" y="341"/>
                    </a:lnTo>
                    <a:lnTo>
                      <a:pt x="57" y="301"/>
                    </a:lnTo>
                    <a:lnTo>
                      <a:pt x="91" y="301"/>
                    </a:lnTo>
                    <a:lnTo>
                      <a:pt x="91" y="210"/>
                    </a:lnTo>
                    <a:lnTo>
                      <a:pt x="114" y="171"/>
                    </a:lnTo>
                    <a:lnTo>
                      <a:pt x="108" y="120"/>
                    </a:lnTo>
                    <a:lnTo>
                      <a:pt x="114" y="86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34" name="Freeform 39"/>
              <p:cNvSpPr>
                <a:spLocks/>
              </p:cNvSpPr>
              <p:nvPr/>
            </p:nvSpPr>
            <p:spPr bwMode="auto">
              <a:xfrm>
                <a:off x="3788" y="1426"/>
                <a:ext cx="502" cy="552"/>
              </a:xfrm>
              <a:custGeom>
                <a:avLst/>
                <a:gdLst>
                  <a:gd name="T0" fmla="*/ 114 w 502"/>
                  <a:gd name="T1" fmla="*/ 86 h 551"/>
                  <a:gd name="T2" fmla="*/ 199 w 502"/>
                  <a:gd name="T3" fmla="*/ 86 h 551"/>
                  <a:gd name="T4" fmla="*/ 222 w 502"/>
                  <a:gd name="T5" fmla="*/ 46 h 551"/>
                  <a:gd name="T6" fmla="*/ 188 w 502"/>
                  <a:gd name="T7" fmla="*/ 34 h 551"/>
                  <a:gd name="T8" fmla="*/ 205 w 502"/>
                  <a:gd name="T9" fmla="*/ 0 h 551"/>
                  <a:gd name="T10" fmla="*/ 251 w 502"/>
                  <a:gd name="T11" fmla="*/ 23 h 551"/>
                  <a:gd name="T12" fmla="*/ 279 w 502"/>
                  <a:gd name="T13" fmla="*/ 12 h 551"/>
                  <a:gd name="T14" fmla="*/ 296 w 502"/>
                  <a:gd name="T15" fmla="*/ 29 h 551"/>
                  <a:gd name="T16" fmla="*/ 313 w 502"/>
                  <a:gd name="T17" fmla="*/ 69 h 551"/>
                  <a:gd name="T18" fmla="*/ 331 w 502"/>
                  <a:gd name="T19" fmla="*/ 80 h 551"/>
                  <a:gd name="T20" fmla="*/ 336 w 502"/>
                  <a:gd name="T21" fmla="*/ 114 h 551"/>
                  <a:gd name="T22" fmla="*/ 285 w 502"/>
                  <a:gd name="T23" fmla="*/ 154 h 551"/>
                  <a:gd name="T24" fmla="*/ 365 w 502"/>
                  <a:gd name="T25" fmla="*/ 216 h 551"/>
                  <a:gd name="T26" fmla="*/ 405 w 502"/>
                  <a:gd name="T27" fmla="*/ 216 h 551"/>
                  <a:gd name="T28" fmla="*/ 439 w 502"/>
                  <a:gd name="T29" fmla="*/ 261 h 551"/>
                  <a:gd name="T30" fmla="*/ 502 w 502"/>
                  <a:gd name="T31" fmla="*/ 307 h 551"/>
                  <a:gd name="T32" fmla="*/ 456 w 502"/>
                  <a:gd name="T33" fmla="*/ 318 h 551"/>
                  <a:gd name="T34" fmla="*/ 393 w 502"/>
                  <a:gd name="T35" fmla="*/ 358 h 551"/>
                  <a:gd name="T36" fmla="*/ 405 w 502"/>
                  <a:gd name="T37" fmla="*/ 392 h 551"/>
                  <a:gd name="T38" fmla="*/ 376 w 502"/>
                  <a:gd name="T39" fmla="*/ 432 h 551"/>
                  <a:gd name="T40" fmla="*/ 336 w 502"/>
                  <a:gd name="T41" fmla="*/ 409 h 551"/>
                  <a:gd name="T42" fmla="*/ 291 w 502"/>
                  <a:gd name="T43" fmla="*/ 403 h 551"/>
                  <a:gd name="T44" fmla="*/ 245 w 502"/>
                  <a:gd name="T45" fmla="*/ 432 h 551"/>
                  <a:gd name="T46" fmla="*/ 256 w 502"/>
                  <a:gd name="T47" fmla="*/ 460 h 551"/>
                  <a:gd name="T48" fmla="*/ 211 w 502"/>
                  <a:gd name="T49" fmla="*/ 522 h 551"/>
                  <a:gd name="T50" fmla="*/ 165 w 502"/>
                  <a:gd name="T51" fmla="*/ 522 h 551"/>
                  <a:gd name="T52" fmla="*/ 137 w 502"/>
                  <a:gd name="T53" fmla="*/ 551 h 551"/>
                  <a:gd name="T54" fmla="*/ 79 w 502"/>
                  <a:gd name="T55" fmla="*/ 505 h 551"/>
                  <a:gd name="T56" fmla="*/ 57 w 502"/>
                  <a:gd name="T57" fmla="*/ 454 h 551"/>
                  <a:gd name="T58" fmla="*/ 22 w 502"/>
                  <a:gd name="T59" fmla="*/ 437 h 551"/>
                  <a:gd name="T60" fmla="*/ 0 w 502"/>
                  <a:gd name="T61" fmla="*/ 380 h 551"/>
                  <a:gd name="T62" fmla="*/ 5 w 502"/>
                  <a:gd name="T63" fmla="*/ 341 h 551"/>
                  <a:gd name="T64" fmla="*/ 57 w 502"/>
                  <a:gd name="T65" fmla="*/ 301 h 551"/>
                  <a:gd name="T66" fmla="*/ 91 w 502"/>
                  <a:gd name="T67" fmla="*/ 301 h 551"/>
                  <a:gd name="T68" fmla="*/ 91 w 502"/>
                  <a:gd name="T69" fmla="*/ 210 h 551"/>
                  <a:gd name="T70" fmla="*/ 114 w 502"/>
                  <a:gd name="T71" fmla="*/ 171 h 551"/>
                  <a:gd name="T72" fmla="*/ 108 w 502"/>
                  <a:gd name="T73" fmla="*/ 120 h 551"/>
                  <a:gd name="T74" fmla="*/ 114 w 502"/>
                  <a:gd name="T75" fmla="*/ 86 h 551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02"/>
                  <a:gd name="T115" fmla="*/ 0 h 551"/>
                  <a:gd name="T116" fmla="*/ 502 w 502"/>
                  <a:gd name="T117" fmla="*/ 551 h 551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02" h="551">
                    <a:moveTo>
                      <a:pt x="114" y="86"/>
                    </a:moveTo>
                    <a:lnTo>
                      <a:pt x="199" y="86"/>
                    </a:lnTo>
                    <a:lnTo>
                      <a:pt x="222" y="46"/>
                    </a:lnTo>
                    <a:lnTo>
                      <a:pt x="188" y="34"/>
                    </a:lnTo>
                    <a:lnTo>
                      <a:pt x="205" y="0"/>
                    </a:lnTo>
                    <a:lnTo>
                      <a:pt x="251" y="23"/>
                    </a:lnTo>
                    <a:lnTo>
                      <a:pt x="279" y="12"/>
                    </a:lnTo>
                    <a:lnTo>
                      <a:pt x="296" y="29"/>
                    </a:lnTo>
                    <a:lnTo>
                      <a:pt x="313" y="69"/>
                    </a:lnTo>
                    <a:lnTo>
                      <a:pt x="331" y="80"/>
                    </a:lnTo>
                    <a:lnTo>
                      <a:pt x="336" y="114"/>
                    </a:lnTo>
                    <a:lnTo>
                      <a:pt x="285" y="154"/>
                    </a:lnTo>
                    <a:lnTo>
                      <a:pt x="365" y="216"/>
                    </a:lnTo>
                    <a:lnTo>
                      <a:pt x="405" y="216"/>
                    </a:lnTo>
                    <a:lnTo>
                      <a:pt x="439" y="261"/>
                    </a:lnTo>
                    <a:lnTo>
                      <a:pt x="502" y="307"/>
                    </a:lnTo>
                    <a:lnTo>
                      <a:pt x="456" y="318"/>
                    </a:lnTo>
                    <a:lnTo>
                      <a:pt x="393" y="358"/>
                    </a:lnTo>
                    <a:lnTo>
                      <a:pt x="405" y="392"/>
                    </a:lnTo>
                    <a:lnTo>
                      <a:pt x="376" y="432"/>
                    </a:lnTo>
                    <a:lnTo>
                      <a:pt x="336" y="409"/>
                    </a:lnTo>
                    <a:lnTo>
                      <a:pt x="291" y="403"/>
                    </a:lnTo>
                    <a:lnTo>
                      <a:pt x="245" y="432"/>
                    </a:lnTo>
                    <a:lnTo>
                      <a:pt x="256" y="460"/>
                    </a:lnTo>
                    <a:lnTo>
                      <a:pt x="211" y="522"/>
                    </a:lnTo>
                    <a:lnTo>
                      <a:pt x="165" y="522"/>
                    </a:lnTo>
                    <a:lnTo>
                      <a:pt x="137" y="551"/>
                    </a:lnTo>
                    <a:lnTo>
                      <a:pt x="79" y="505"/>
                    </a:lnTo>
                    <a:lnTo>
                      <a:pt x="57" y="454"/>
                    </a:lnTo>
                    <a:lnTo>
                      <a:pt x="22" y="437"/>
                    </a:lnTo>
                    <a:lnTo>
                      <a:pt x="0" y="380"/>
                    </a:lnTo>
                    <a:lnTo>
                      <a:pt x="5" y="341"/>
                    </a:lnTo>
                    <a:lnTo>
                      <a:pt x="57" y="301"/>
                    </a:lnTo>
                    <a:lnTo>
                      <a:pt x="91" y="301"/>
                    </a:lnTo>
                    <a:lnTo>
                      <a:pt x="91" y="210"/>
                    </a:lnTo>
                    <a:lnTo>
                      <a:pt x="114" y="171"/>
                    </a:lnTo>
                    <a:lnTo>
                      <a:pt x="108" y="120"/>
                    </a:lnTo>
                    <a:lnTo>
                      <a:pt x="114" y="86"/>
                    </a:lnTo>
                    <a:close/>
                  </a:path>
                </a:pathLst>
              </a:cu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36" name="Freeform 40"/>
              <p:cNvSpPr>
                <a:spLocks/>
              </p:cNvSpPr>
              <p:nvPr/>
            </p:nvSpPr>
            <p:spPr bwMode="auto">
              <a:xfrm>
                <a:off x="3210" y="1206"/>
                <a:ext cx="619" cy="460"/>
              </a:xfrm>
              <a:custGeom>
                <a:avLst/>
                <a:gdLst/>
                <a:ahLst/>
                <a:cxnLst>
                  <a:cxn ang="0">
                    <a:pos x="263" y="102"/>
                  </a:cxn>
                  <a:cxn ang="0">
                    <a:pos x="308" y="131"/>
                  </a:cxn>
                  <a:cxn ang="0">
                    <a:pos x="331" y="102"/>
                  </a:cxn>
                  <a:cxn ang="0">
                    <a:pos x="405" y="85"/>
                  </a:cxn>
                  <a:cxn ang="0">
                    <a:pos x="405" y="23"/>
                  </a:cxn>
                  <a:cxn ang="0">
                    <a:pos x="440" y="0"/>
                  </a:cxn>
                  <a:cxn ang="0">
                    <a:pos x="468" y="40"/>
                  </a:cxn>
                  <a:cxn ang="0">
                    <a:pos x="491" y="40"/>
                  </a:cxn>
                  <a:cxn ang="0">
                    <a:pos x="525" y="85"/>
                  </a:cxn>
                  <a:cxn ang="0">
                    <a:pos x="565" y="80"/>
                  </a:cxn>
                  <a:cxn ang="0">
                    <a:pos x="542" y="148"/>
                  </a:cxn>
                  <a:cxn ang="0">
                    <a:pos x="571" y="216"/>
                  </a:cxn>
                  <a:cxn ang="0">
                    <a:pos x="599" y="238"/>
                  </a:cxn>
                  <a:cxn ang="0">
                    <a:pos x="617" y="278"/>
                  </a:cxn>
                  <a:cxn ang="0">
                    <a:pos x="571" y="324"/>
                  </a:cxn>
                  <a:cxn ang="0">
                    <a:pos x="537" y="290"/>
                  </a:cxn>
                  <a:cxn ang="0">
                    <a:pos x="502" y="301"/>
                  </a:cxn>
                  <a:cxn ang="0">
                    <a:pos x="502" y="341"/>
                  </a:cxn>
                  <a:cxn ang="0">
                    <a:pos x="440" y="380"/>
                  </a:cxn>
                  <a:cxn ang="0">
                    <a:pos x="417" y="363"/>
                  </a:cxn>
                  <a:cxn ang="0">
                    <a:pos x="371" y="363"/>
                  </a:cxn>
                  <a:cxn ang="0">
                    <a:pos x="360" y="341"/>
                  </a:cxn>
                  <a:cxn ang="0">
                    <a:pos x="320" y="363"/>
                  </a:cxn>
                  <a:cxn ang="0">
                    <a:pos x="263" y="369"/>
                  </a:cxn>
                  <a:cxn ang="0">
                    <a:pos x="263" y="403"/>
                  </a:cxn>
                  <a:cxn ang="0">
                    <a:pos x="280" y="414"/>
                  </a:cxn>
                  <a:cxn ang="0">
                    <a:pos x="217" y="460"/>
                  </a:cxn>
                  <a:cxn ang="0">
                    <a:pos x="183" y="443"/>
                  </a:cxn>
                  <a:cxn ang="0">
                    <a:pos x="154" y="363"/>
                  </a:cxn>
                  <a:cxn ang="0">
                    <a:pos x="109" y="358"/>
                  </a:cxn>
                  <a:cxn ang="0">
                    <a:pos x="92" y="312"/>
                  </a:cxn>
                  <a:cxn ang="0">
                    <a:pos x="69" y="278"/>
                  </a:cxn>
                  <a:cxn ang="0">
                    <a:pos x="35" y="273"/>
                  </a:cxn>
                  <a:cxn ang="0">
                    <a:pos x="35" y="244"/>
                  </a:cxn>
                  <a:cxn ang="0">
                    <a:pos x="0" y="216"/>
                  </a:cxn>
                  <a:cxn ang="0">
                    <a:pos x="0" y="193"/>
                  </a:cxn>
                  <a:cxn ang="0">
                    <a:pos x="40" y="204"/>
                  </a:cxn>
                  <a:cxn ang="0">
                    <a:pos x="57" y="187"/>
                  </a:cxn>
                  <a:cxn ang="0">
                    <a:pos x="92" y="199"/>
                  </a:cxn>
                  <a:cxn ang="0">
                    <a:pos x="92" y="159"/>
                  </a:cxn>
                  <a:cxn ang="0">
                    <a:pos x="132" y="159"/>
                  </a:cxn>
                  <a:cxn ang="0">
                    <a:pos x="177" y="114"/>
                  </a:cxn>
                  <a:cxn ang="0">
                    <a:pos x="234" y="119"/>
                  </a:cxn>
                  <a:cxn ang="0">
                    <a:pos x="263" y="102"/>
                  </a:cxn>
                </a:cxnLst>
                <a:rect l="0" t="0" r="r" b="b"/>
                <a:pathLst>
                  <a:path w="617" h="460">
                    <a:moveTo>
                      <a:pt x="263" y="102"/>
                    </a:moveTo>
                    <a:lnTo>
                      <a:pt x="308" y="131"/>
                    </a:lnTo>
                    <a:lnTo>
                      <a:pt x="331" y="102"/>
                    </a:lnTo>
                    <a:lnTo>
                      <a:pt x="405" y="85"/>
                    </a:lnTo>
                    <a:lnTo>
                      <a:pt x="405" y="23"/>
                    </a:lnTo>
                    <a:lnTo>
                      <a:pt x="440" y="0"/>
                    </a:lnTo>
                    <a:lnTo>
                      <a:pt x="468" y="40"/>
                    </a:lnTo>
                    <a:lnTo>
                      <a:pt x="491" y="40"/>
                    </a:lnTo>
                    <a:lnTo>
                      <a:pt x="525" y="85"/>
                    </a:lnTo>
                    <a:lnTo>
                      <a:pt x="565" y="80"/>
                    </a:lnTo>
                    <a:lnTo>
                      <a:pt x="542" y="148"/>
                    </a:lnTo>
                    <a:lnTo>
                      <a:pt x="571" y="216"/>
                    </a:lnTo>
                    <a:lnTo>
                      <a:pt x="599" y="238"/>
                    </a:lnTo>
                    <a:lnTo>
                      <a:pt x="617" y="278"/>
                    </a:lnTo>
                    <a:lnTo>
                      <a:pt x="571" y="324"/>
                    </a:lnTo>
                    <a:lnTo>
                      <a:pt x="537" y="290"/>
                    </a:lnTo>
                    <a:lnTo>
                      <a:pt x="502" y="301"/>
                    </a:lnTo>
                    <a:lnTo>
                      <a:pt x="502" y="341"/>
                    </a:lnTo>
                    <a:lnTo>
                      <a:pt x="440" y="380"/>
                    </a:lnTo>
                    <a:lnTo>
                      <a:pt x="417" y="363"/>
                    </a:lnTo>
                    <a:lnTo>
                      <a:pt x="371" y="363"/>
                    </a:lnTo>
                    <a:lnTo>
                      <a:pt x="360" y="341"/>
                    </a:lnTo>
                    <a:lnTo>
                      <a:pt x="320" y="363"/>
                    </a:lnTo>
                    <a:lnTo>
                      <a:pt x="263" y="369"/>
                    </a:lnTo>
                    <a:lnTo>
                      <a:pt x="263" y="403"/>
                    </a:lnTo>
                    <a:lnTo>
                      <a:pt x="280" y="414"/>
                    </a:lnTo>
                    <a:lnTo>
                      <a:pt x="217" y="460"/>
                    </a:lnTo>
                    <a:lnTo>
                      <a:pt x="183" y="443"/>
                    </a:lnTo>
                    <a:lnTo>
                      <a:pt x="154" y="363"/>
                    </a:lnTo>
                    <a:lnTo>
                      <a:pt x="109" y="358"/>
                    </a:lnTo>
                    <a:lnTo>
                      <a:pt x="92" y="312"/>
                    </a:lnTo>
                    <a:lnTo>
                      <a:pt x="69" y="278"/>
                    </a:lnTo>
                    <a:lnTo>
                      <a:pt x="35" y="273"/>
                    </a:lnTo>
                    <a:lnTo>
                      <a:pt x="35" y="244"/>
                    </a:lnTo>
                    <a:lnTo>
                      <a:pt x="0" y="216"/>
                    </a:lnTo>
                    <a:lnTo>
                      <a:pt x="0" y="193"/>
                    </a:lnTo>
                    <a:lnTo>
                      <a:pt x="40" y="204"/>
                    </a:lnTo>
                    <a:lnTo>
                      <a:pt x="57" y="187"/>
                    </a:lnTo>
                    <a:lnTo>
                      <a:pt x="92" y="199"/>
                    </a:lnTo>
                    <a:lnTo>
                      <a:pt x="92" y="159"/>
                    </a:lnTo>
                    <a:lnTo>
                      <a:pt x="132" y="159"/>
                    </a:lnTo>
                    <a:lnTo>
                      <a:pt x="177" y="114"/>
                    </a:lnTo>
                    <a:lnTo>
                      <a:pt x="234" y="119"/>
                    </a:lnTo>
                    <a:lnTo>
                      <a:pt x="263" y="102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36" name="Freeform 41"/>
              <p:cNvSpPr>
                <a:spLocks/>
              </p:cNvSpPr>
              <p:nvPr/>
            </p:nvSpPr>
            <p:spPr bwMode="auto">
              <a:xfrm>
                <a:off x="3211" y="1206"/>
                <a:ext cx="617" cy="460"/>
              </a:xfrm>
              <a:custGeom>
                <a:avLst/>
                <a:gdLst>
                  <a:gd name="T0" fmla="*/ 263 w 617"/>
                  <a:gd name="T1" fmla="*/ 102 h 460"/>
                  <a:gd name="T2" fmla="*/ 308 w 617"/>
                  <a:gd name="T3" fmla="*/ 131 h 460"/>
                  <a:gd name="T4" fmla="*/ 331 w 617"/>
                  <a:gd name="T5" fmla="*/ 102 h 460"/>
                  <a:gd name="T6" fmla="*/ 405 w 617"/>
                  <a:gd name="T7" fmla="*/ 85 h 460"/>
                  <a:gd name="T8" fmla="*/ 405 w 617"/>
                  <a:gd name="T9" fmla="*/ 23 h 460"/>
                  <a:gd name="T10" fmla="*/ 440 w 617"/>
                  <a:gd name="T11" fmla="*/ 0 h 460"/>
                  <a:gd name="T12" fmla="*/ 468 w 617"/>
                  <a:gd name="T13" fmla="*/ 40 h 460"/>
                  <a:gd name="T14" fmla="*/ 491 w 617"/>
                  <a:gd name="T15" fmla="*/ 40 h 460"/>
                  <a:gd name="T16" fmla="*/ 525 w 617"/>
                  <a:gd name="T17" fmla="*/ 85 h 460"/>
                  <a:gd name="T18" fmla="*/ 565 w 617"/>
                  <a:gd name="T19" fmla="*/ 80 h 460"/>
                  <a:gd name="T20" fmla="*/ 542 w 617"/>
                  <a:gd name="T21" fmla="*/ 148 h 460"/>
                  <a:gd name="T22" fmla="*/ 571 w 617"/>
                  <a:gd name="T23" fmla="*/ 216 h 460"/>
                  <a:gd name="T24" fmla="*/ 599 w 617"/>
                  <a:gd name="T25" fmla="*/ 238 h 460"/>
                  <a:gd name="T26" fmla="*/ 617 w 617"/>
                  <a:gd name="T27" fmla="*/ 278 h 460"/>
                  <a:gd name="T28" fmla="*/ 571 w 617"/>
                  <a:gd name="T29" fmla="*/ 324 h 460"/>
                  <a:gd name="T30" fmla="*/ 537 w 617"/>
                  <a:gd name="T31" fmla="*/ 290 h 460"/>
                  <a:gd name="T32" fmla="*/ 502 w 617"/>
                  <a:gd name="T33" fmla="*/ 301 h 460"/>
                  <a:gd name="T34" fmla="*/ 502 w 617"/>
                  <a:gd name="T35" fmla="*/ 341 h 460"/>
                  <a:gd name="T36" fmla="*/ 440 w 617"/>
                  <a:gd name="T37" fmla="*/ 380 h 460"/>
                  <a:gd name="T38" fmla="*/ 417 w 617"/>
                  <a:gd name="T39" fmla="*/ 363 h 460"/>
                  <a:gd name="T40" fmla="*/ 371 w 617"/>
                  <a:gd name="T41" fmla="*/ 363 h 460"/>
                  <a:gd name="T42" fmla="*/ 360 w 617"/>
                  <a:gd name="T43" fmla="*/ 341 h 460"/>
                  <a:gd name="T44" fmla="*/ 320 w 617"/>
                  <a:gd name="T45" fmla="*/ 363 h 460"/>
                  <a:gd name="T46" fmla="*/ 263 w 617"/>
                  <a:gd name="T47" fmla="*/ 369 h 460"/>
                  <a:gd name="T48" fmla="*/ 263 w 617"/>
                  <a:gd name="T49" fmla="*/ 403 h 460"/>
                  <a:gd name="T50" fmla="*/ 280 w 617"/>
                  <a:gd name="T51" fmla="*/ 414 h 460"/>
                  <a:gd name="T52" fmla="*/ 217 w 617"/>
                  <a:gd name="T53" fmla="*/ 460 h 460"/>
                  <a:gd name="T54" fmla="*/ 183 w 617"/>
                  <a:gd name="T55" fmla="*/ 443 h 460"/>
                  <a:gd name="T56" fmla="*/ 154 w 617"/>
                  <a:gd name="T57" fmla="*/ 363 h 460"/>
                  <a:gd name="T58" fmla="*/ 109 w 617"/>
                  <a:gd name="T59" fmla="*/ 358 h 460"/>
                  <a:gd name="T60" fmla="*/ 92 w 617"/>
                  <a:gd name="T61" fmla="*/ 312 h 460"/>
                  <a:gd name="T62" fmla="*/ 69 w 617"/>
                  <a:gd name="T63" fmla="*/ 278 h 460"/>
                  <a:gd name="T64" fmla="*/ 35 w 617"/>
                  <a:gd name="T65" fmla="*/ 273 h 460"/>
                  <a:gd name="T66" fmla="*/ 35 w 617"/>
                  <a:gd name="T67" fmla="*/ 244 h 460"/>
                  <a:gd name="T68" fmla="*/ 0 w 617"/>
                  <a:gd name="T69" fmla="*/ 216 h 460"/>
                  <a:gd name="T70" fmla="*/ 0 w 617"/>
                  <a:gd name="T71" fmla="*/ 193 h 460"/>
                  <a:gd name="T72" fmla="*/ 40 w 617"/>
                  <a:gd name="T73" fmla="*/ 204 h 460"/>
                  <a:gd name="T74" fmla="*/ 57 w 617"/>
                  <a:gd name="T75" fmla="*/ 187 h 460"/>
                  <a:gd name="T76" fmla="*/ 92 w 617"/>
                  <a:gd name="T77" fmla="*/ 199 h 460"/>
                  <a:gd name="T78" fmla="*/ 92 w 617"/>
                  <a:gd name="T79" fmla="*/ 159 h 460"/>
                  <a:gd name="T80" fmla="*/ 132 w 617"/>
                  <a:gd name="T81" fmla="*/ 159 h 460"/>
                  <a:gd name="T82" fmla="*/ 177 w 617"/>
                  <a:gd name="T83" fmla="*/ 114 h 460"/>
                  <a:gd name="T84" fmla="*/ 234 w 617"/>
                  <a:gd name="T85" fmla="*/ 119 h 460"/>
                  <a:gd name="T86" fmla="*/ 263 w 617"/>
                  <a:gd name="T87" fmla="*/ 102 h 4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17"/>
                  <a:gd name="T133" fmla="*/ 0 h 460"/>
                  <a:gd name="T134" fmla="*/ 617 w 617"/>
                  <a:gd name="T135" fmla="*/ 460 h 4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17" h="460">
                    <a:moveTo>
                      <a:pt x="263" y="102"/>
                    </a:moveTo>
                    <a:lnTo>
                      <a:pt x="308" y="131"/>
                    </a:lnTo>
                    <a:lnTo>
                      <a:pt x="331" y="102"/>
                    </a:lnTo>
                    <a:lnTo>
                      <a:pt x="405" y="85"/>
                    </a:lnTo>
                    <a:lnTo>
                      <a:pt x="405" y="23"/>
                    </a:lnTo>
                    <a:lnTo>
                      <a:pt x="440" y="0"/>
                    </a:lnTo>
                    <a:lnTo>
                      <a:pt x="468" y="40"/>
                    </a:lnTo>
                    <a:lnTo>
                      <a:pt x="491" y="40"/>
                    </a:lnTo>
                    <a:lnTo>
                      <a:pt x="525" y="85"/>
                    </a:lnTo>
                    <a:lnTo>
                      <a:pt x="565" y="80"/>
                    </a:lnTo>
                    <a:lnTo>
                      <a:pt x="542" y="148"/>
                    </a:lnTo>
                    <a:lnTo>
                      <a:pt x="571" y="216"/>
                    </a:lnTo>
                    <a:lnTo>
                      <a:pt x="599" y="238"/>
                    </a:lnTo>
                    <a:lnTo>
                      <a:pt x="617" y="278"/>
                    </a:lnTo>
                    <a:lnTo>
                      <a:pt x="571" y="324"/>
                    </a:lnTo>
                    <a:lnTo>
                      <a:pt x="537" y="290"/>
                    </a:lnTo>
                    <a:lnTo>
                      <a:pt x="502" y="301"/>
                    </a:lnTo>
                    <a:lnTo>
                      <a:pt x="502" y="341"/>
                    </a:lnTo>
                    <a:lnTo>
                      <a:pt x="440" y="380"/>
                    </a:lnTo>
                    <a:lnTo>
                      <a:pt x="417" y="363"/>
                    </a:lnTo>
                    <a:lnTo>
                      <a:pt x="371" y="363"/>
                    </a:lnTo>
                    <a:lnTo>
                      <a:pt x="360" y="341"/>
                    </a:lnTo>
                    <a:lnTo>
                      <a:pt x="320" y="363"/>
                    </a:lnTo>
                    <a:lnTo>
                      <a:pt x="263" y="369"/>
                    </a:lnTo>
                    <a:lnTo>
                      <a:pt x="263" y="403"/>
                    </a:lnTo>
                    <a:lnTo>
                      <a:pt x="280" y="414"/>
                    </a:lnTo>
                    <a:lnTo>
                      <a:pt x="217" y="460"/>
                    </a:lnTo>
                    <a:lnTo>
                      <a:pt x="183" y="443"/>
                    </a:lnTo>
                    <a:lnTo>
                      <a:pt x="154" y="363"/>
                    </a:lnTo>
                    <a:lnTo>
                      <a:pt x="109" y="358"/>
                    </a:lnTo>
                    <a:lnTo>
                      <a:pt x="92" y="312"/>
                    </a:lnTo>
                    <a:lnTo>
                      <a:pt x="69" y="278"/>
                    </a:lnTo>
                    <a:lnTo>
                      <a:pt x="35" y="273"/>
                    </a:lnTo>
                    <a:lnTo>
                      <a:pt x="35" y="244"/>
                    </a:lnTo>
                    <a:lnTo>
                      <a:pt x="0" y="216"/>
                    </a:lnTo>
                    <a:lnTo>
                      <a:pt x="0" y="193"/>
                    </a:lnTo>
                    <a:lnTo>
                      <a:pt x="40" y="204"/>
                    </a:lnTo>
                    <a:lnTo>
                      <a:pt x="57" y="187"/>
                    </a:lnTo>
                    <a:lnTo>
                      <a:pt x="92" y="199"/>
                    </a:lnTo>
                    <a:lnTo>
                      <a:pt x="92" y="159"/>
                    </a:lnTo>
                    <a:lnTo>
                      <a:pt x="132" y="159"/>
                    </a:lnTo>
                    <a:lnTo>
                      <a:pt x="177" y="114"/>
                    </a:lnTo>
                    <a:lnTo>
                      <a:pt x="234" y="119"/>
                    </a:lnTo>
                    <a:lnTo>
                      <a:pt x="263" y="102"/>
                    </a:lnTo>
                    <a:close/>
                  </a:path>
                </a:pathLst>
              </a:custGeom>
              <a:solidFill>
                <a:srgbClr val="92D050"/>
              </a:solidFill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38" name="Freeform 42"/>
              <p:cNvSpPr>
                <a:spLocks/>
              </p:cNvSpPr>
              <p:nvPr/>
            </p:nvSpPr>
            <p:spPr bwMode="auto">
              <a:xfrm>
                <a:off x="3651" y="928"/>
                <a:ext cx="599" cy="590"/>
              </a:xfrm>
              <a:custGeom>
                <a:avLst/>
                <a:gdLst/>
                <a:ahLst/>
                <a:cxnLst>
                  <a:cxn ang="0">
                    <a:pos x="108" y="148"/>
                  </a:cxn>
                  <a:cxn ang="0">
                    <a:pos x="80" y="80"/>
                  </a:cxn>
                  <a:cxn ang="0">
                    <a:pos x="142" y="40"/>
                  </a:cxn>
                  <a:cxn ang="0">
                    <a:pos x="182" y="46"/>
                  </a:cxn>
                  <a:cxn ang="0">
                    <a:pos x="222" y="34"/>
                  </a:cxn>
                  <a:cxn ang="0">
                    <a:pos x="239" y="6"/>
                  </a:cxn>
                  <a:cxn ang="0">
                    <a:pos x="262" y="0"/>
                  </a:cxn>
                  <a:cxn ang="0">
                    <a:pos x="314" y="57"/>
                  </a:cxn>
                  <a:cxn ang="0">
                    <a:pos x="314" y="91"/>
                  </a:cxn>
                  <a:cxn ang="0">
                    <a:pos x="388" y="199"/>
                  </a:cxn>
                  <a:cxn ang="0">
                    <a:pos x="388" y="216"/>
                  </a:cxn>
                  <a:cxn ang="0">
                    <a:pos x="422" y="222"/>
                  </a:cxn>
                  <a:cxn ang="0">
                    <a:pos x="450" y="284"/>
                  </a:cxn>
                  <a:cxn ang="0">
                    <a:pos x="508" y="335"/>
                  </a:cxn>
                  <a:cxn ang="0">
                    <a:pos x="513" y="358"/>
                  </a:cxn>
                  <a:cxn ang="0">
                    <a:pos x="559" y="380"/>
                  </a:cxn>
                  <a:cxn ang="0">
                    <a:pos x="599" y="431"/>
                  </a:cxn>
                  <a:cxn ang="0">
                    <a:pos x="508" y="505"/>
                  </a:cxn>
                  <a:cxn ang="0">
                    <a:pos x="490" y="482"/>
                  </a:cxn>
                  <a:cxn ang="0">
                    <a:pos x="433" y="528"/>
                  </a:cxn>
                  <a:cxn ang="0">
                    <a:pos x="411" y="511"/>
                  </a:cxn>
                  <a:cxn ang="0">
                    <a:pos x="388" y="522"/>
                  </a:cxn>
                  <a:cxn ang="0">
                    <a:pos x="336" y="494"/>
                  </a:cxn>
                  <a:cxn ang="0">
                    <a:pos x="325" y="528"/>
                  </a:cxn>
                  <a:cxn ang="0">
                    <a:pos x="353" y="545"/>
                  </a:cxn>
                  <a:cxn ang="0">
                    <a:pos x="336" y="579"/>
                  </a:cxn>
                  <a:cxn ang="0">
                    <a:pos x="251" y="590"/>
                  </a:cxn>
                  <a:cxn ang="0">
                    <a:pos x="216" y="562"/>
                  </a:cxn>
                  <a:cxn ang="0">
                    <a:pos x="177" y="556"/>
                  </a:cxn>
                  <a:cxn ang="0">
                    <a:pos x="159" y="516"/>
                  </a:cxn>
                  <a:cxn ang="0">
                    <a:pos x="131" y="488"/>
                  </a:cxn>
                  <a:cxn ang="0">
                    <a:pos x="102" y="431"/>
                  </a:cxn>
                  <a:cxn ang="0">
                    <a:pos x="125" y="358"/>
                  </a:cxn>
                  <a:cxn ang="0">
                    <a:pos x="85" y="358"/>
                  </a:cxn>
                  <a:cxn ang="0">
                    <a:pos x="51" y="318"/>
                  </a:cxn>
                  <a:cxn ang="0">
                    <a:pos x="28" y="318"/>
                  </a:cxn>
                  <a:cxn ang="0">
                    <a:pos x="0" y="278"/>
                  </a:cxn>
                  <a:cxn ang="0">
                    <a:pos x="0" y="256"/>
                  </a:cxn>
                  <a:cxn ang="0">
                    <a:pos x="17" y="267"/>
                  </a:cxn>
                  <a:cxn ang="0">
                    <a:pos x="17" y="227"/>
                  </a:cxn>
                  <a:cxn ang="0">
                    <a:pos x="45" y="176"/>
                  </a:cxn>
                  <a:cxn ang="0">
                    <a:pos x="108" y="148"/>
                  </a:cxn>
                </a:cxnLst>
                <a:rect l="0" t="0" r="r" b="b"/>
                <a:pathLst>
                  <a:path w="599" h="590">
                    <a:moveTo>
                      <a:pt x="108" y="148"/>
                    </a:moveTo>
                    <a:lnTo>
                      <a:pt x="80" y="80"/>
                    </a:lnTo>
                    <a:lnTo>
                      <a:pt x="142" y="40"/>
                    </a:lnTo>
                    <a:lnTo>
                      <a:pt x="182" y="46"/>
                    </a:lnTo>
                    <a:lnTo>
                      <a:pt x="222" y="34"/>
                    </a:lnTo>
                    <a:lnTo>
                      <a:pt x="239" y="6"/>
                    </a:lnTo>
                    <a:lnTo>
                      <a:pt x="262" y="0"/>
                    </a:lnTo>
                    <a:lnTo>
                      <a:pt x="314" y="57"/>
                    </a:lnTo>
                    <a:lnTo>
                      <a:pt x="314" y="91"/>
                    </a:lnTo>
                    <a:lnTo>
                      <a:pt x="388" y="199"/>
                    </a:lnTo>
                    <a:lnTo>
                      <a:pt x="388" y="216"/>
                    </a:lnTo>
                    <a:lnTo>
                      <a:pt x="422" y="222"/>
                    </a:lnTo>
                    <a:lnTo>
                      <a:pt x="450" y="284"/>
                    </a:lnTo>
                    <a:lnTo>
                      <a:pt x="508" y="335"/>
                    </a:lnTo>
                    <a:lnTo>
                      <a:pt x="513" y="358"/>
                    </a:lnTo>
                    <a:lnTo>
                      <a:pt x="559" y="380"/>
                    </a:lnTo>
                    <a:lnTo>
                      <a:pt x="599" y="431"/>
                    </a:lnTo>
                    <a:lnTo>
                      <a:pt x="508" y="505"/>
                    </a:lnTo>
                    <a:lnTo>
                      <a:pt x="490" y="482"/>
                    </a:lnTo>
                    <a:lnTo>
                      <a:pt x="433" y="528"/>
                    </a:lnTo>
                    <a:lnTo>
                      <a:pt x="411" y="511"/>
                    </a:lnTo>
                    <a:lnTo>
                      <a:pt x="388" y="522"/>
                    </a:lnTo>
                    <a:lnTo>
                      <a:pt x="336" y="494"/>
                    </a:lnTo>
                    <a:lnTo>
                      <a:pt x="325" y="528"/>
                    </a:lnTo>
                    <a:lnTo>
                      <a:pt x="353" y="545"/>
                    </a:lnTo>
                    <a:lnTo>
                      <a:pt x="336" y="579"/>
                    </a:lnTo>
                    <a:lnTo>
                      <a:pt x="251" y="590"/>
                    </a:lnTo>
                    <a:lnTo>
                      <a:pt x="216" y="562"/>
                    </a:lnTo>
                    <a:lnTo>
                      <a:pt x="177" y="556"/>
                    </a:lnTo>
                    <a:lnTo>
                      <a:pt x="159" y="516"/>
                    </a:lnTo>
                    <a:lnTo>
                      <a:pt x="131" y="488"/>
                    </a:lnTo>
                    <a:lnTo>
                      <a:pt x="102" y="431"/>
                    </a:lnTo>
                    <a:lnTo>
                      <a:pt x="125" y="358"/>
                    </a:lnTo>
                    <a:lnTo>
                      <a:pt x="85" y="358"/>
                    </a:lnTo>
                    <a:lnTo>
                      <a:pt x="51" y="318"/>
                    </a:lnTo>
                    <a:lnTo>
                      <a:pt x="28" y="318"/>
                    </a:lnTo>
                    <a:lnTo>
                      <a:pt x="0" y="278"/>
                    </a:lnTo>
                    <a:lnTo>
                      <a:pt x="0" y="256"/>
                    </a:lnTo>
                    <a:lnTo>
                      <a:pt x="17" y="267"/>
                    </a:lnTo>
                    <a:lnTo>
                      <a:pt x="17" y="227"/>
                    </a:lnTo>
                    <a:lnTo>
                      <a:pt x="45" y="176"/>
                    </a:lnTo>
                    <a:lnTo>
                      <a:pt x="108" y="148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38" name="Freeform 43"/>
              <p:cNvSpPr>
                <a:spLocks/>
              </p:cNvSpPr>
              <p:nvPr/>
            </p:nvSpPr>
            <p:spPr bwMode="auto">
              <a:xfrm>
                <a:off x="3651" y="928"/>
                <a:ext cx="599" cy="590"/>
              </a:xfrm>
              <a:custGeom>
                <a:avLst/>
                <a:gdLst>
                  <a:gd name="T0" fmla="*/ 108 w 599"/>
                  <a:gd name="T1" fmla="*/ 148 h 590"/>
                  <a:gd name="T2" fmla="*/ 80 w 599"/>
                  <a:gd name="T3" fmla="*/ 80 h 590"/>
                  <a:gd name="T4" fmla="*/ 142 w 599"/>
                  <a:gd name="T5" fmla="*/ 40 h 590"/>
                  <a:gd name="T6" fmla="*/ 182 w 599"/>
                  <a:gd name="T7" fmla="*/ 46 h 590"/>
                  <a:gd name="T8" fmla="*/ 222 w 599"/>
                  <a:gd name="T9" fmla="*/ 34 h 590"/>
                  <a:gd name="T10" fmla="*/ 239 w 599"/>
                  <a:gd name="T11" fmla="*/ 6 h 590"/>
                  <a:gd name="T12" fmla="*/ 262 w 599"/>
                  <a:gd name="T13" fmla="*/ 0 h 590"/>
                  <a:gd name="T14" fmla="*/ 314 w 599"/>
                  <a:gd name="T15" fmla="*/ 57 h 590"/>
                  <a:gd name="T16" fmla="*/ 314 w 599"/>
                  <a:gd name="T17" fmla="*/ 91 h 590"/>
                  <a:gd name="T18" fmla="*/ 388 w 599"/>
                  <a:gd name="T19" fmla="*/ 199 h 590"/>
                  <a:gd name="T20" fmla="*/ 388 w 599"/>
                  <a:gd name="T21" fmla="*/ 216 h 590"/>
                  <a:gd name="T22" fmla="*/ 422 w 599"/>
                  <a:gd name="T23" fmla="*/ 222 h 590"/>
                  <a:gd name="T24" fmla="*/ 450 w 599"/>
                  <a:gd name="T25" fmla="*/ 284 h 590"/>
                  <a:gd name="T26" fmla="*/ 508 w 599"/>
                  <a:gd name="T27" fmla="*/ 335 h 590"/>
                  <a:gd name="T28" fmla="*/ 513 w 599"/>
                  <a:gd name="T29" fmla="*/ 358 h 590"/>
                  <a:gd name="T30" fmla="*/ 559 w 599"/>
                  <a:gd name="T31" fmla="*/ 380 h 590"/>
                  <a:gd name="T32" fmla="*/ 599 w 599"/>
                  <a:gd name="T33" fmla="*/ 431 h 590"/>
                  <a:gd name="T34" fmla="*/ 508 w 599"/>
                  <a:gd name="T35" fmla="*/ 505 h 590"/>
                  <a:gd name="T36" fmla="*/ 490 w 599"/>
                  <a:gd name="T37" fmla="*/ 482 h 590"/>
                  <a:gd name="T38" fmla="*/ 433 w 599"/>
                  <a:gd name="T39" fmla="*/ 528 h 590"/>
                  <a:gd name="T40" fmla="*/ 411 w 599"/>
                  <a:gd name="T41" fmla="*/ 511 h 590"/>
                  <a:gd name="T42" fmla="*/ 388 w 599"/>
                  <a:gd name="T43" fmla="*/ 522 h 590"/>
                  <a:gd name="T44" fmla="*/ 336 w 599"/>
                  <a:gd name="T45" fmla="*/ 494 h 590"/>
                  <a:gd name="T46" fmla="*/ 325 w 599"/>
                  <a:gd name="T47" fmla="*/ 528 h 590"/>
                  <a:gd name="T48" fmla="*/ 353 w 599"/>
                  <a:gd name="T49" fmla="*/ 545 h 590"/>
                  <a:gd name="T50" fmla="*/ 336 w 599"/>
                  <a:gd name="T51" fmla="*/ 579 h 590"/>
                  <a:gd name="T52" fmla="*/ 251 w 599"/>
                  <a:gd name="T53" fmla="*/ 590 h 590"/>
                  <a:gd name="T54" fmla="*/ 216 w 599"/>
                  <a:gd name="T55" fmla="*/ 562 h 590"/>
                  <a:gd name="T56" fmla="*/ 177 w 599"/>
                  <a:gd name="T57" fmla="*/ 556 h 590"/>
                  <a:gd name="T58" fmla="*/ 159 w 599"/>
                  <a:gd name="T59" fmla="*/ 516 h 590"/>
                  <a:gd name="T60" fmla="*/ 131 w 599"/>
                  <a:gd name="T61" fmla="*/ 488 h 590"/>
                  <a:gd name="T62" fmla="*/ 102 w 599"/>
                  <a:gd name="T63" fmla="*/ 431 h 590"/>
                  <a:gd name="T64" fmla="*/ 125 w 599"/>
                  <a:gd name="T65" fmla="*/ 358 h 590"/>
                  <a:gd name="T66" fmla="*/ 85 w 599"/>
                  <a:gd name="T67" fmla="*/ 358 h 590"/>
                  <a:gd name="T68" fmla="*/ 51 w 599"/>
                  <a:gd name="T69" fmla="*/ 318 h 590"/>
                  <a:gd name="T70" fmla="*/ 28 w 599"/>
                  <a:gd name="T71" fmla="*/ 318 h 590"/>
                  <a:gd name="T72" fmla="*/ 0 w 599"/>
                  <a:gd name="T73" fmla="*/ 278 h 590"/>
                  <a:gd name="T74" fmla="*/ 0 w 599"/>
                  <a:gd name="T75" fmla="*/ 256 h 590"/>
                  <a:gd name="T76" fmla="*/ 17 w 599"/>
                  <a:gd name="T77" fmla="*/ 267 h 590"/>
                  <a:gd name="T78" fmla="*/ 17 w 599"/>
                  <a:gd name="T79" fmla="*/ 227 h 590"/>
                  <a:gd name="T80" fmla="*/ 45 w 599"/>
                  <a:gd name="T81" fmla="*/ 176 h 590"/>
                  <a:gd name="T82" fmla="*/ 108 w 599"/>
                  <a:gd name="T83" fmla="*/ 148 h 59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99"/>
                  <a:gd name="T127" fmla="*/ 0 h 590"/>
                  <a:gd name="T128" fmla="*/ 599 w 599"/>
                  <a:gd name="T129" fmla="*/ 590 h 59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99" h="590">
                    <a:moveTo>
                      <a:pt x="108" y="148"/>
                    </a:moveTo>
                    <a:lnTo>
                      <a:pt x="80" y="80"/>
                    </a:lnTo>
                    <a:lnTo>
                      <a:pt x="142" y="40"/>
                    </a:lnTo>
                    <a:lnTo>
                      <a:pt x="182" y="46"/>
                    </a:lnTo>
                    <a:lnTo>
                      <a:pt x="222" y="34"/>
                    </a:lnTo>
                    <a:lnTo>
                      <a:pt x="239" y="6"/>
                    </a:lnTo>
                    <a:lnTo>
                      <a:pt x="262" y="0"/>
                    </a:lnTo>
                    <a:lnTo>
                      <a:pt x="314" y="57"/>
                    </a:lnTo>
                    <a:lnTo>
                      <a:pt x="314" y="91"/>
                    </a:lnTo>
                    <a:lnTo>
                      <a:pt x="388" y="199"/>
                    </a:lnTo>
                    <a:lnTo>
                      <a:pt x="388" y="216"/>
                    </a:lnTo>
                    <a:lnTo>
                      <a:pt x="422" y="222"/>
                    </a:lnTo>
                    <a:lnTo>
                      <a:pt x="450" y="284"/>
                    </a:lnTo>
                    <a:lnTo>
                      <a:pt x="508" y="335"/>
                    </a:lnTo>
                    <a:lnTo>
                      <a:pt x="513" y="358"/>
                    </a:lnTo>
                    <a:lnTo>
                      <a:pt x="559" y="380"/>
                    </a:lnTo>
                    <a:lnTo>
                      <a:pt x="599" y="431"/>
                    </a:lnTo>
                    <a:lnTo>
                      <a:pt x="508" y="505"/>
                    </a:lnTo>
                    <a:lnTo>
                      <a:pt x="490" y="482"/>
                    </a:lnTo>
                    <a:lnTo>
                      <a:pt x="433" y="528"/>
                    </a:lnTo>
                    <a:lnTo>
                      <a:pt x="411" y="511"/>
                    </a:lnTo>
                    <a:lnTo>
                      <a:pt x="388" y="522"/>
                    </a:lnTo>
                    <a:lnTo>
                      <a:pt x="336" y="494"/>
                    </a:lnTo>
                    <a:lnTo>
                      <a:pt x="325" y="528"/>
                    </a:lnTo>
                    <a:lnTo>
                      <a:pt x="353" y="545"/>
                    </a:lnTo>
                    <a:lnTo>
                      <a:pt x="336" y="579"/>
                    </a:lnTo>
                    <a:lnTo>
                      <a:pt x="251" y="590"/>
                    </a:lnTo>
                    <a:lnTo>
                      <a:pt x="216" y="562"/>
                    </a:lnTo>
                    <a:lnTo>
                      <a:pt x="177" y="556"/>
                    </a:lnTo>
                    <a:lnTo>
                      <a:pt x="159" y="516"/>
                    </a:lnTo>
                    <a:lnTo>
                      <a:pt x="131" y="488"/>
                    </a:lnTo>
                    <a:lnTo>
                      <a:pt x="102" y="431"/>
                    </a:lnTo>
                    <a:lnTo>
                      <a:pt x="125" y="358"/>
                    </a:lnTo>
                    <a:lnTo>
                      <a:pt x="85" y="358"/>
                    </a:lnTo>
                    <a:lnTo>
                      <a:pt x="51" y="318"/>
                    </a:lnTo>
                    <a:lnTo>
                      <a:pt x="28" y="318"/>
                    </a:lnTo>
                    <a:lnTo>
                      <a:pt x="0" y="278"/>
                    </a:lnTo>
                    <a:lnTo>
                      <a:pt x="0" y="256"/>
                    </a:lnTo>
                    <a:lnTo>
                      <a:pt x="17" y="267"/>
                    </a:lnTo>
                    <a:lnTo>
                      <a:pt x="17" y="227"/>
                    </a:lnTo>
                    <a:lnTo>
                      <a:pt x="45" y="176"/>
                    </a:lnTo>
                    <a:lnTo>
                      <a:pt x="108" y="148"/>
                    </a:lnTo>
                    <a:close/>
                  </a:path>
                </a:pathLst>
              </a:cu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40" name="Freeform 44"/>
              <p:cNvSpPr>
                <a:spLocks/>
              </p:cNvSpPr>
              <p:nvPr/>
            </p:nvSpPr>
            <p:spPr bwMode="auto">
              <a:xfrm>
                <a:off x="3431" y="1484"/>
                <a:ext cx="471" cy="386"/>
              </a:xfrm>
              <a:custGeom>
                <a:avLst/>
                <a:gdLst/>
                <a:ahLst/>
                <a:cxnLst>
                  <a:cxn ang="0">
                    <a:pos x="131" y="68"/>
                  </a:cxn>
                  <a:cxn ang="0">
                    <a:pos x="154" y="85"/>
                  </a:cxn>
                  <a:cxn ang="0">
                    <a:pos x="194" y="85"/>
                  </a:cxn>
                  <a:cxn ang="0">
                    <a:pos x="217" y="102"/>
                  </a:cxn>
                  <a:cxn ang="0">
                    <a:pos x="279" y="63"/>
                  </a:cxn>
                  <a:cxn ang="0">
                    <a:pos x="279" y="23"/>
                  </a:cxn>
                  <a:cxn ang="0">
                    <a:pos x="314" y="12"/>
                  </a:cxn>
                  <a:cxn ang="0">
                    <a:pos x="348" y="46"/>
                  </a:cxn>
                  <a:cxn ang="0">
                    <a:pos x="394" y="0"/>
                  </a:cxn>
                  <a:cxn ang="0">
                    <a:pos x="433" y="6"/>
                  </a:cxn>
                  <a:cxn ang="0">
                    <a:pos x="468" y="29"/>
                  </a:cxn>
                  <a:cxn ang="0">
                    <a:pos x="456" y="63"/>
                  </a:cxn>
                  <a:cxn ang="0">
                    <a:pos x="468" y="119"/>
                  </a:cxn>
                  <a:cxn ang="0">
                    <a:pos x="445" y="148"/>
                  </a:cxn>
                  <a:cxn ang="0">
                    <a:pos x="445" y="244"/>
                  </a:cxn>
                  <a:cxn ang="0">
                    <a:pos x="411" y="244"/>
                  </a:cxn>
                  <a:cxn ang="0">
                    <a:pos x="359" y="284"/>
                  </a:cxn>
                  <a:cxn ang="0">
                    <a:pos x="348" y="329"/>
                  </a:cxn>
                  <a:cxn ang="0">
                    <a:pos x="200" y="386"/>
                  </a:cxn>
                  <a:cxn ang="0">
                    <a:pos x="188" y="352"/>
                  </a:cxn>
                  <a:cxn ang="0">
                    <a:pos x="137" y="278"/>
                  </a:cxn>
                  <a:cxn ang="0">
                    <a:pos x="108" y="272"/>
                  </a:cxn>
                  <a:cxn ang="0">
                    <a:pos x="108" y="227"/>
                  </a:cxn>
                  <a:cxn ang="0">
                    <a:pos x="85" y="210"/>
                  </a:cxn>
                  <a:cxn ang="0">
                    <a:pos x="40" y="238"/>
                  </a:cxn>
                  <a:cxn ang="0">
                    <a:pos x="0" y="176"/>
                  </a:cxn>
                  <a:cxn ang="0">
                    <a:pos x="63" y="136"/>
                  </a:cxn>
                  <a:cxn ang="0">
                    <a:pos x="40" y="119"/>
                  </a:cxn>
                  <a:cxn ang="0">
                    <a:pos x="40" y="91"/>
                  </a:cxn>
                  <a:cxn ang="0">
                    <a:pos x="97" y="85"/>
                  </a:cxn>
                  <a:cxn ang="0">
                    <a:pos x="131" y="68"/>
                  </a:cxn>
                </a:cxnLst>
                <a:rect l="0" t="0" r="r" b="b"/>
                <a:pathLst>
                  <a:path w="468" h="386">
                    <a:moveTo>
                      <a:pt x="131" y="68"/>
                    </a:moveTo>
                    <a:lnTo>
                      <a:pt x="154" y="85"/>
                    </a:lnTo>
                    <a:lnTo>
                      <a:pt x="194" y="85"/>
                    </a:lnTo>
                    <a:lnTo>
                      <a:pt x="217" y="102"/>
                    </a:lnTo>
                    <a:lnTo>
                      <a:pt x="279" y="63"/>
                    </a:lnTo>
                    <a:lnTo>
                      <a:pt x="279" y="23"/>
                    </a:lnTo>
                    <a:lnTo>
                      <a:pt x="314" y="12"/>
                    </a:lnTo>
                    <a:lnTo>
                      <a:pt x="348" y="46"/>
                    </a:lnTo>
                    <a:lnTo>
                      <a:pt x="394" y="0"/>
                    </a:lnTo>
                    <a:lnTo>
                      <a:pt x="433" y="6"/>
                    </a:lnTo>
                    <a:lnTo>
                      <a:pt x="468" y="29"/>
                    </a:lnTo>
                    <a:lnTo>
                      <a:pt x="456" y="63"/>
                    </a:lnTo>
                    <a:lnTo>
                      <a:pt x="468" y="119"/>
                    </a:lnTo>
                    <a:lnTo>
                      <a:pt x="445" y="148"/>
                    </a:lnTo>
                    <a:lnTo>
                      <a:pt x="445" y="244"/>
                    </a:lnTo>
                    <a:lnTo>
                      <a:pt x="411" y="244"/>
                    </a:lnTo>
                    <a:lnTo>
                      <a:pt x="359" y="284"/>
                    </a:lnTo>
                    <a:lnTo>
                      <a:pt x="348" y="329"/>
                    </a:lnTo>
                    <a:lnTo>
                      <a:pt x="200" y="386"/>
                    </a:lnTo>
                    <a:lnTo>
                      <a:pt x="188" y="352"/>
                    </a:lnTo>
                    <a:lnTo>
                      <a:pt x="137" y="278"/>
                    </a:lnTo>
                    <a:lnTo>
                      <a:pt x="108" y="272"/>
                    </a:lnTo>
                    <a:lnTo>
                      <a:pt x="108" y="227"/>
                    </a:lnTo>
                    <a:lnTo>
                      <a:pt x="85" y="210"/>
                    </a:lnTo>
                    <a:lnTo>
                      <a:pt x="40" y="238"/>
                    </a:lnTo>
                    <a:lnTo>
                      <a:pt x="0" y="176"/>
                    </a:lnTo>
                    <a:lnTo>
                      <a:pt x="63" y="136"/>
                    </a:lnTo>
                    <a:lnTo>
                      <a:pt x="40" y="119"/>
                    </a:lnTo>
                    <a:lnTo>
                      <a:pt x="40" y="91"/>
                    </a:lnTo>
                    <a:lnTo>
                      <a:pt x="97" y="85"/>
                    </a:lnTo>
                    <a:lnTo>
                      <a:pt x="131" y="68"/>
                    </a:lnTo>
                    <a:close/>
                  </a:path>
                </a:pathLst>
              </a:custGeom>
              <a:noFill/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40" name="Freeform 45"/>
              <p:cNvSpPr>
                <a:spLocks/>
              </p:cNvSpPr>
              <p:nvPr/>
            </p:nvSpPr>
            <p:spPr bwMode="auto">
              <a:xfrm>
                <a:off x="3434" y="1484"/>
                <a:ext cx="468" cy="386"/>
              </a:xfrm>
              <a:custGeom>
                <a:avLst/>
                <a:gdLst>
                  <a:gd name="T0" fmla="*/ 131 w 468"/>
                  <a:gd name="T1" fmla="*/ 68 h 386"/>
                  <a:gd name="T2" fmla="*/ 154 w 468"/>
                  <a:gd name="T3" fmla="*/ 85 h 386"/>
                  <a:gd name="T4" fmla="*/ 194 w 468"/>
                  <a:gd name="T5" fmla="*/ 85 h 386"/>
                  <a:gd name="T6" fmla="*/ 217 w 468"/>
                  <a:gd name="T7" fmla="*/ 102 h 386"/>
                  <a:gd name="T8" fmla="*/ 279 w 468"/>
                  <a:gd name="T9" fmla="*/ 63 h 386"/>
                  <a:gd name="T10" fmla="*/ 279 w 468"/>
                  <a:gd name="T11" fmla="*/ 23 h 386"/>
                  <a:gd name="T12" fmla="*/ 314 w 468"/>
                  <a:gd name="T13" fmla="*/ 12 h 386"/>
                  <a:gd name="T14" fmla="*/ 348 w 468"/>
                  <a:gd name="T15" fmla="*/ 46 h 386"/>
                  <a:gd name="T16" fmla="*/ 394 w 468"/>
                  <a:gd name="T17" fmla="*/ 0 h 386"/>
                  <a:gd name="T18" fmla="*/ 433 w 468"/>
                  <a:gd name="T19" fmla="*/ 6 h 386"/>
                  <a:gd name="T20" fmla="*/ 468 w 468"/>
                  <a:gd name="T21" fmla="*/ 29 h 386"/>
                  <a:gd name="T22" fmla="*/ 456 w 468"/>
                  <a:gd name="T23" fmla="*/ 63 h 386"/>
                  <a:gd name="T24" fmla="*/ 468 w 468"/>
                  <a:gd name="T25" fmla="*/ 119 h 386"/>
                  <a:gd name="T26" fmla="*/ 445 w 468"/>
                  <a:gd name="T27" fmla="*/ 148 h 386"/>
                  <a:gd name="T28" fmla="*/ 445 w 468"/>
                  <a:gd name="T29" fmla="*/ 244 h 386"/>
                  <a:gd name="T30" fmla="*/ 411 w 468"/>
                  <a:gd name="T31" fmla="*/ 244 h 386"/>
                  <a:gd name="T32" fmla="*/ 359 w 468"/>
                  <a:gd name="T33" fmla="*/ 284 h 386"/>
                  <a:gd name="T34" fmla="*/ 348 w 468"/>
                  <a:gd name="T35" fmla="*/ 329 h 386"/>
                  <a:gd name="T36" fmla="*/ 200 w 468"/>
                  <a:gd name="T37" fmla="*/ 386 h 386"/>
                  <a:gd name="T38" fmla="*/ 188 w 468"/>
                  <a:gd name="T39" fmla="*/ 352 h 386"/>
                  <a:gd name="T40" fmla="*/ 137 w 468"/>
                  <a:gd name="T41" fmla="*/ 278 h 386"/>
                  <a:gd name="T42" fmla="*/ 108 w 468"/>
                  <a:gd name="T43" fmla="*/ 272 h 386"/>
                  <a:gd name="T44" fmla="*/ 108 w 468"/>
                  <a:gd name="T45" fmla="*/ 227 h 386"/>
                  <a:gd name="T46" fmla="*/ 85 w 468"/>
                  <a:gd name="T47" fmla="*/ 210 h 386"/>
                  <a:gd name="T48" fmla="*/ 40 w 468"/>
                  <a:gd name="T49" fmla="*/ 238 h 386"/>
                  <a:gd name="T50" fmla="*/ 0 w 468"/>
                  <a:gd name="T51" fmla="*/ 176 h 386"/>
                  <a:gd name="T52" fmla="*/ 63 w 468"/>
                  <a:gd name="T53" fmla="*/ 136 h 386"/>
                  <a:gd name="T54" fmla="*/ 40 w 468"/>
                  <a:gd name="T55" fmla="*/ 119 h 386"/>
                  <a:gd name="T56" fmla="*/ 40 w 468"/>
                  <a:gd name="T57" fmla="*/ 91 h 386"/>
                  <a:gd name="T58" fmla="*/ 97 w 468"/>
                  <a:gd name="T59" fmla="*/ 85 h 386"/>
                  <a:gd name="T60" fmla="*/ 131 w 468"/>
                  <a:gd name="T61" fmla="*/ 68 h 38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468"/>
                  <a:gd name="T94" fmla="*/ 0 h 386"/>
                  <a:gd name="T95" fmla="*/ 468 w 468"/>
                  <a:gd name="T96" fmla="*/ 386 h 38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468" h="386">
                    <a:moveTo>
                      <a:pt x="131" y="68"/>
                    </a:moveTo>
                    <a:lnTo>
                      <a:pt x="154" y="85"/>
                    </a:lnTo>
                    <a:lnTo>
                      <a:pt x="194" y="85"/>
                    </a:lnTo>
                    <a:lnTo>
                      <a:pt x="217" y="102"/>
                    </a:lnTo>
                    <a:lnTo>
                      <a:pt x="279" y="63"/>
                    </a:lnTo>
                    <a:lnTo>
                      <a:pt x="279" y="23"/>
                    </a:lnTo>
                    <a:lnTo>
                      <a:pt x="314" y="12"/>
                    </a:lnTo>
                    <a:lnTo>
                      <a:pt x="348" y="46"/>
                    </a:lnTo>
                    <a:lnTo>
                      <a:pt x="394" y="0"/>
                    </a:lnTo>
                    <a:lnTo>
                      <a:pt x="433" y="6"/>
                    </a:lnTo>
                    <a:lnTo>
                      <a:pt x="468" y="29"/>
                    </a:lnTo>
                    <a:lnTo>
                      <a:pt x="456" y="63"/>
                    </a:lnTo>
                    <a:lnTo>
                      <a:pt x="468" y="119"/>
                    </a:lnTo>
                    <a:lnTo>
                      <a:pt x="445" y="148"/>
                    </a:lnTo>
                    <a:lnTo>
                      <a:pt x="445" y="244"/>
                    </a:lnTo>
                    <a:lnTo>
                      <a:pt x="411" y="244"/>
                    </a:lnTo>
                    <a:lnTo>
                      <a:pt x="359" y="284"/>
                    </a:lnTo>
                    <a:lnTo>
                      <a:pt x="348" y="329"/>
                    </a:lnTo>
                    <a:lnTo>
                      <a:pt x="200" y="386"/>
                    </a:lnTo>
                    <a:lnTo>
                      <a:pt x="188" y="352"/>
                    </a:lnTo>
                    <a:lnTo>
                      <a:pt x="137" y="278"/>
                    </a:lnTo>
                    <a:lnTo>
                      <a:pt x="108" y="272"/>
                    </a:lnTo>
                    <a:lnTo>
                      <a:pt x="108" y="227"/>
                    </a:lnTo>
                    <a:lnTo>
                      <a:pt x="85" y="210"/>
                    </a:lnTo>
                    <a:lnTo>
                      <a:pt x="40" y="238"/>
                    </a:lnTo>
                    <a:lnTo>
                      <a:pt x="0" y="176"/>
                    </a:lnTo>
                    <a:lnTo>
                      <a:pt x="63" y="136"/>
                    </a:lnTo>
                    <a:lnTo>
                      <a:pt x="40" y="119"/>
                    </a:lnTo>
                    <a:lnTo>
                      <a:pt x="40" y="91"/>
                    </a:lnTo>
                    <a:lnTo>
                      <a:pt x="97" y="85"/>
                    </a:lnTo>
                    <a:lnTo>
                      <a:pt x="131" y="68"/>
                    </a:lnTo>
                    <a:close/>
                  </a:path>
                </a:pathLst>
              </a:custGeom>
              <a:solidFill>
                <a:srgbClr val="FFFF00"/>
              </a:solidFill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42" name="Freeform 46"/>
              <p:cNvSpPr>
                <a:spLocks/>
              </p:cNvSpPr>
              <p:nvPr/>
            </p:nvSpPr>
            <p:spPr bwMode="auto">
              <a:xfrm>
                <a:off x="2888" y="1382"/>
                <a:ext cx="531" cy="442"/>
              </a:xfrm>
              <a:custGeom>
                <a:avLst/>
                <a:gdLst/>
                <a:ahLst/>
                <a:cxnLst>
                  <a:cxn ang="0">
                    <a:pos x="109" y="40"/>
                  </a:cxn>
                  <a:cxn ang="0">
                    <a:pos x="166" y="45"/>
                  </a:cxn>
                  <a:cxn ang="0">
                    <a:pos x="177" y="17"/>
                  </a:cxn>
                  <a:cxn ang="0">
                    <a:pos x="217" y="0"/>
                  </a:cxn>
                  <a:cxn ang="0">
                    <a:pos x="297" y="0"/>
                  </a:cxn>
                  <a:cxn ang="0">
                    <a:pos x="325" y="11"/>
                  </a:cxn>
                  <a:cxn ang="0">
                    <a:pos x="343" y="6"/>
                  </a:cxn>
                  <a:cxn ang="0">
                    <a:pos x="343" y="23"/>
                  </a:cxn>
                  <a:cxn ang="0">
                    <a:pos x="343" y="40"/>
                  </a:cxn>
                  <a:cxn ang="0">
                    <a:pos x="383" y="74"/>
                  </a:cxn>
                  <a:cxn ang="0">
                    <a:pos x="383" y="102"/>
                  </a:cxn>
                  <a:cxn ang="0">
                    <a:pos x="417" y="108"/>
                  </a:cxn>
                  <a:cxn ang="0">
                    <a:pos x="451" y="187"/>
                  </a:cxn>
                  <a:cxn ang="0">
                    <a:pos x="502" y="193"/>
                  </a:cxn>
                  <a:cxn ang="0">
                    <a:pos x="531" y="272"/>
                  </a:cxn>
                  <a:cxn ang="0">
                    <a:pos x="497" y="295"/>
                  </a:cxn>
                  <a:cxn ang="0">
                    <a:pos x="468" y="289"/>
                  </a:cxn>
                  <a:cxn ang="0">
                    <a:pos x="383" y="357"/>
                  </a:cxn>
                  <a:cxn ang="0">
                    <a:pos x="337" y="357"/>
                  </a:cxn>
                  <a:cxn ang="0">
                    <a:pos x="291" y="442"/>
                  </a:cxn>
                  <a:cxn ang="0">
                    <a:pos x="228" y="408"/>
                  </a:cxn>
                  <a:cxn ang="0">
                    <a:pos x="177" y="397"/>
                  </a:cxn>
                  <a:cxn ang="0">
                    <a:pos x="166" y="369"/>
                  </a:cxn>
                  <a:cxn ang="0">
                    <a:pos x="131" y="380"/>
                  </a:cxn>
                  <a:cxn ang="0">
                    <a:pos x="57" y="357"/>
                  </a:cxn>
                  <a:cxn ang="0">
                    <a:pos x="80" y="318"/>
                  </a:cxn>
                  <a:cxn ang="0">
                    <a:pos x="12" y="267"/>
                  </a:cxn>
                  <a:cxn ang="0">
                    <a:pos x="0" y="238"/>
                  </a:cxn>
                  <a:cxn ang="0">
                    <a:pos x="6" y="216"/>
                  </a:cxn>
                  <a:cxn ang="0">
                    <a:pos x="23" y="216"/>
                  </a:cxn>
                  <a:cxn ang="0">
                    <a:pos x="63" y="187"/>
                  </a:cxn>
                  <a:cxn ang="0">
                    <a:pos x="80" y="97"/>
                  </a:cxn>
                  <a:cxn ang="0">
                    <a:pos x="57" y="57"/>
                  </a:cxn>
                  <a:cxn ang="0">
                    <a:pos x="86" y="57"/>
                  </a:cxn>
                  <a:cxn ang="0">
                    <a:pos x="109" y="40"/>
                  </a:cxn>
                </a:cxnLst>
                <a:rect l="0" t="0" r="r" b="b"/>
                <a:pathLst>
                  <a:path w="531" h="442">
                    <a:moveTo>
                      <a:pt x="109" y="40"/>
                    </a:moveTo>
                    <a:lnTo>
                      <a:pt x="166" y="45"/>
                    </a:lnTo>
                    <a:lnTo>
                      <a:pt x="177" y="17"/>
                    </a:lnTo>
                    <a:lnTo>
                      <a:pt x="217" y="0"/>
                    </a:lnTo>
                    <a:lnTo>
                      <a:pt x="297" y="0"/>
                    </a:lnTo>
                    <a:lnTo>
                      <a:pt x="325" y="11"/>
                    </a:lnTo>
                    <a:lnTo>
                      <a:pt x="343" y="6"/>
                    </a:lnTo>
                    <a:lnTo>
                      <a:pt x="343" y="23"/>
                    </a:lnTo>
                    <a:lnTo>
                      <a:pt x="343" y="40"/>
                    </a:lnTo>
                    <a:lnTo>
                      <a:pt x="383" y="74"/>
                    </a:lnTo>
                    <a:lnTo>
                      <a:pt x="383" y="102"/>
                    </a:lnTo>
                    <a:lnTo>
                      <a:pt x="417" y="108"/>
                    </a:lnTo>
                    <a:lnTo>
                      <a:pt x="451" y="187"/>
                    </a:lnTo>
                    <a:lnTo>
                      <a:pt x="502" y="193"/>
                    </a:lnTo>
                    <a:lnTo>
                      <a:pt x="531" y="272"/>
                    </a:lnTo>
                    <a:lnTo>
                      <a:pt x="497" y="295"/>
                    </a:lnTo>
                    <a:lnTo>
                      <a:pt x="468" y="289"/>
                    </a:lnTo>
                    <a:lnTo>
                      <a:pt x="383" y="357"/>
                    </a:lnTo>
                    <a:lnTo>
                      <a:pt x="337" y="357"/>
                    </a:lnTo>
                    <a:lnTo>
                      <a:pt x="291" y="442"/>
                    </a:lnTo>
                    <a:lnTo>
                      <a:pt x="228" y="408"/>
                    </a:lnTo>
                    <a:lnTo>
                      <a:pt x="177" y="397"/>
                    </a:lnTo>
                    <a:lnTo>
                      <a:pt x="166" y="369"/>
                    </a:lnTo>
                    <a:lnTo>
                      <a:pt x="131" y="380"/>
                    </a:lnTo>
                    <a:lnTo>
                      <a:pt x="57" y="357"/>
                    </a:lnTo>
                    <a:lnTo>
                      <a:pt x="80" y="318"/>
                    </a:lnTo>
                    <a:lnTo>
                      <a:pt x="12" y="267"/>
                    </a:lnTo>
                    <a:lnTo>
                      <a:pt x="0" y="238"/>
                    </a:lnTo>
                    <a:lnTo>
                      <a:pt x="6" y="216"/>
                    </a:lnTo>
                    <a:lnTo>
                      <a:pt x="23" y="216"/>
                    </a:lnTo>
                    <a:lnTo>
                      <a:pt x="63" y="187"/>
                    </a:lnTo>
                    <a:lnTo>
                      <a:pt x="80" y="97"/>
                    </a:lnTo>
                    <a:lnTo>
                      <a:pt x="57" y="57"/>
                    </a:lnTo>
                    <a:lnTo>
                      <a:pt x="86" y="57"/>
                    </a:lnTo>
                    <a:lnTo>
                      <a:pt x="109" y="4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42" name="Freeform 47"/>
              <p:cNvSpPr>
                <a:spLocks/>
              </p:cNvSpPr>
              <p:nvPr/>
            </p:nvSpPr>
            <p:spPr bwMode="auto">
              <a:xfrm>
                <a:off x="2888" y="1382"/>
                <a:ext cx="531" cy="442"/>
              </a:xfrm>
              <a:custGeom>
                <a:avLst/>
                <a:gdLst>
                  <a:gd name="T0" fmla="*/ 109 w 531"/>
                  <a:gd name="T1" fmla="*/ 40 h 442"/>
                  <a:gd name="T2" fmla="*/ 166 w 531"/>
                  <a:gd name="T3" fmla="*/ 45 h 442"/>
                  <a:gd name="T4" fmla="*/ 177 w 531"/>
                  <a:gd name="T5" fmla="*/ 17 h 442"/>
                  <a:gd name="T6" fmla="*/ 217 w 531"/>
                  <a:gd name="T7" fmla="*/ 0 h 442"/>
                  <a:gd name="T8" fmla="*/ 297 w 531"/>
                  <a:gd name="T9" fmla="*/ 0 h 442"/>
                  <a:gd name="T10" fmla="*/ 325 w 531"/>
                  <a:gd name="T11" fmla="*/ 11 h 442"/>
                  <a:gd name="T12" fmla="*/ 343 w 531"/>
                  <a:gd name="T13" fmla="*/ 6 h 442"/>
                  <a:gd name="T14" fmla="*/ 343 w 531"/>
                  <a:gd name="T15" fmla="*/ 23 h 442"/>
                  <a:gd name="T16" fmla="*/ 343 w 531"/>
                  <a:gd name="T17" fmla="*/ 40 h 442"/>
                  <a:gd name="T18" fmla="*/ 383 w 531"/>
                  <a:gd name="T19" fmla="*/ 74 h 442"/>
                  <a:gd name="T20" fmla="*/ 383 w 531"/>
                  <a:gd name="T21" fmla="*/ 102 h 442"/>
                  <a:gd name="T22" fmla="*/ 417 w 531"/>
                  <a:gd name="T23" fmla="*/ 108 h 442"/>
                  <a:gd name="T24" fmla="*/ 451 w 531"/>
                  <a:gd name="T25" fmla="*/ 187 h 442"/>
                  <a:gd name="T26" fmla="*/ 502 w 531"/>
                  <a:gd name="T27" fmla="*/ 193 h 442"/>
                  <a:gd name="T28" fmla="*/ 531 w 531"/>
                  <a:gd name="T29" fmla="*/ 272 h 442"/>
                  <a:gd name="T30" fmla="*/ 497 w 531"/>
                  <a:gd name="T31" fmla="*/ 295 h 442"/>
                  <a:gd name="T32" fmla="*/ 468 w 531"/>
                  <a:gd name="T33" fmla="*/ 289 h 442"/>
                  <a:gd name="T34" fmla="*/ 383 w 531"/>
                  <a:gd name="T35" fmla="*/ 357 h 442"/>
                  <a:gd name="T36" fmla="*/ 337 w 531"/>
                  <a:gd name="T37" fmla="*/ 357 h 442"/>
                  <a:gd name="T38" fmla="*/ 291 w 531"/>
                  <a:gd name="T39" fmla="*/ 442 h 442"/>
                  <a:gd name="T40" fmla="*/ 228 w 531"/>
                  <a:gd name="T41" fmla="*/ 408 h 442"/>
                  <a:gd name="T42" fmla="*/ 177 w 531"/>
                  <a:gd name="T43" fmla="*/ 397 h 442"/>
                  <a:gd name="T44" fmla="*/ 166 w 531"/>
                  <a:gd name="T45" fmla="*/ 369 h 442"/>
                  <a:gd name="T46" fmla="*/ 131 w 531"/>
                  <a:gd name="T47" fmla="*/ 380 h 442"/>
                  <a:gd name="T48" fmla="*/ 57 w 531"/>
                  <a:gd name="T49" fmla="*/ 357 h 442"/>
                  <a:gd name="T50" fmla="*/ 80 w 531"/>
                  <a:gd name="T51" fmla="*/ 318 h 442"/>
                  <a:gd name="T52" fmla="*/ 12 w 531"/>
                  <a:gd name="T53" fmla="*/ 267 h 442"/>
                  <a:gd name="T54" fmla="*/ 0 w 531"/>
                  <a:gd name="T55" fmla="*/ 238 h 442"/>
                  <a:gd name="T56" fmla="*/ 6 w 531"/>
                  <a:gd name="T57" fmla="*/ 216 h 442"/>
                  <a:gd name="T58" fmla="*/ 23 w 531"/>
                  <a:gd name="T59" fmla="*/ 216 h 442"/>
                  <a:gd name="T60" fmla="*/ 63 w 531"/>
                  <a:gd name="T61" fmla="*/ 187 h 442"/>
                  <a:gd name="T62" fmla="*/ 80 w 531"/>
                  <a:gd name="T63" fmla="*/ 97 h 442"/>
                  <a:gd name="T64" fmla="*/ 57 w 531"/>
                  <a:gd name="T65" fmla="*/ 57 h 442"/>
                  <a:gd name="T66" fmla="*/ 86 w 531"/>
                  <a:gd name="T67" fmla="*/ 57 h 442"/>
                  <a:gd name="T68" fmla="*/ 109 w 531"/>
                  <a:gd name="T69" fmla="*/ 40 h 44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31"/>
                  <a:gd name="T106" fmla="*/ 0 h 442"/>
                  <a:gd name="T107" fmla="*/ 531 w 531"/>
                  <a:gd name="T108" fmla="*/ 442 h 44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31" h="442">
                    <a:moveTo>
                      <a:pt x="109" y="40"/>
                    </a:moveTo>
                    <a:lnTo>
                      <a:pt x="166" y="45"/>
                    </a:lnTo>
                    <a:lnTo>
                      <a:pt x="177" y="17"/>
                    </a:lnTo>
                    <a:lnTo>
                      <a:pt x="217" y="0"/>
                    </a:lnTo>
                    <a:lnTo>
                      <a:pt x="297" y="0"/>
                    </a:lnTo>
                    <a:lnTo>
                      <a:pt x="325" y="11"/>
                    </a:lnTo>
                    <a:lnTo>
                      <a:pt x="343" y="6"/>
                    </a:lnTo>
                    <a:lnTo>
                      <a:pt x="343" y="23"/>
                    </a:lnTo>
                    <a:lnTo>
                      <a:pt x="343" y="40"/>
                    </a:lnTo>
                    <a:lnTo>
                      <a:pt x="383" y="74"/>
                    </a:lnTo>
                    <a:lnTo>
                      <a:pt x="383" y="102"/>
                    </a:lnTo>
                    <a:lnTo>
                      <a:pt x="417" y="108"/>
                    </a:lnTo>
                    <a:lnTo>
                      <a:pt x="451" y="187"/>
                    </a:lnTo>
                    <a:lnTo>
                      <a:pt x="502" y="193"/>
                    </a:lnTo>
                    <a:lnTo>
                      <a:pt x="531" y="272"/>
                    </a:lnTo>
                    <a:lnTo>
                      <a:pt x="497" y="295"/>
                    </a:lnTo>
                    <a:lnTo>
                      <a:pt x="468" y="289"/>
                    </a:lnTo>
                    <a:lnTo>
                      <a:pt x="383" y="357"/>
                    </a:lnTo>
                    <a:lnTo>
                      <a:pt x="337" y="357"/>
                    </a:lnTo>
                    <a:lnTo>
                      <a:pt x="291" y="442"/>
                    </a:lnTo>
                    <a:lnTo>
                      <a:pt x="228" y="408"/>
                    </a:lnTo>
                    <a:lnTo>
                      <a:pt x="177" y="397"/>
                    </a:lnTo>
                    <a:lnTo>
                      <a:pt x="166" y="369"/>
                    </a:lnTo>
                    <a:lnTo>
                      <a:pt x="131" y="380"/>
                    </a:lnTo>
                    <a:lnTo>
                      <a:pt x="57" y="357"/>
                    </a:lnTo>
                    <a:lnTo>
                      <a:pt x="80" y="318"/>
                    </a:lnTo>
                    <a:lnTo>
                      <a:pt x="12" y="267"/>
                    </a:lnTo>
                    <a:lnTo>
                      <a:pt x="0" y="238"/>
                    </a:lnTo>
                    <a:lnTo>
                      <a:pt x="6" y="216"/>
                    </a:lnTo>
                    <a:lnTo>
                      <a:pt x="23" y="216"/>
                    </a:lnTo>
                    <a:lnTo>
                      <a:pt x="63" y="187"/>
                    </a:lnTo>
                    <a:lnTo>
                      <a:pt x="80" y="97"/>
                    </a:lnTo>
                    <a:lnTo>
                      <a:pt x="57" y="57"/>
                    </a:lnTo>
                    <a:lnTo>
                      <a:pt x="86" y="57"/>
                    </a:lnTo>
                    <a:lnTo>
                      <a:pt x="109" y="40"/>
                    </a:lnTo>
                    <a:close/>
                  </a:path>
                </a:pathLst>
              </a:cu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44" name="Freeform 48"/>
              <p:cNvSpPr>
                <a:spLocks/>
              </p:cNvSpPr>
              <p:nvPr/>
            </p:nvSpPr>
            <p:spPr bwMode="auto">
              <a:xfrm>
                <a:off x="2588" y="2148"/>
                <a:ext cx="599" cy="522"/>
              </a:xfrm>
              <a:custGeom>
                <a:avLst/>
                <a:gdLst/>
                <a:ahLst/>
                <a:cxnLst>
                  <a:cxn ang="0">
                    <a:pos x="257" y="68"/>
                  </a:cxn>
                  <a:cxn ang="0">
                    <a:pos x="291" y="102"/>
                  </a:cxn>
                  <a:cxn ang="0">
                    <a:pos x="320" y="68"/>
                  </a:cxn>
                  <a:cxn ang="0">
                    <a:pos x="366" y="56"/>
                  </a:cxn>
                  <a:cxn ang="0">
                    <a:pos x="377" y="85"/>
                  </a:cxn>
                  <a:cxn ang="0">
                    <a:pos x="428" y="11"/>
                  </a:cxn>
                  <a:cxn ang="0">
                    <a:pos x="468" y="28"/>
                  </a:cxn>
                  <a:cxn ang="0">
                    <a:pos x="485" y="0"/>
                  </a:cxn>
                  <a:cxn ang="0">
                    <a:pos x="520" y="0"/>
                  </a:cxn>
                  <a:cxn ang="0">
                    <a:pos x="520" y="91"/>
                  </a:cxn>
                  <a:cxn ang="0">
                    <a:pos x="588" y="113"/>
                  </a:cxn>
                  <a:cxn ang="0">
                    <a:pos x="599" y="142"/>
                  </a:cxn>
                  <a:cxn ang="0">
                    <a:pos x="565" y="159"/>
                  </a:cxn>
                  <a:cxn ang="0">
                    <a:pos x="531" y="147"/>
                  </a:cxn>
                  <a:cxn ang="0">
                    <a:pos x="514" y="198"/>
                  </a:cxn>
                  <a:cxn ang="0">
                    <a:pos x="468" y="221"/>
                  </a:cxn>
                  <a:cxn ang="0">
                    <a:pos x="451" y="261"/>
                  </a:cxn>
                  <a:cxn ang="0">
                    <a:pos x="417" y="278"/>
                  </a:cxn>
                  <a:cxn ang="0">
                    <a:pos x="405" y="329"/>
                  </a:cxn>
                  <a:cxn ang="0">
                    <a:pos x="411" y="374"/>
                  </a:cxn>
                  <a:cxn ang="0">
                    <a:pos x="354" y="374"/>
                  </a:cxn>
                  <a:cxn ang="0">
                    <a:pos x="320" y="408"/>
                  </a:cxn>
                  <a:cxn ang="0">
                    <a:pos x="297" y="391"/>
                  </a:cxn>
                  <a:cxn ang="0">
                    <a:pos x="274" y="402"/>
                  </a:cxn>
                  <a:cxn ang="0">
                    <a:pos x="274" y="431"/>
                  </a:cxn>
                  <a:cxn ang="0">
                    <a:pos x="320" y="442"/>
                  </a:cxn>
                  <a:cxn ang="0">
                    <a:pos x="308" y="471"/>
                  </a:cxn>
                  <a:cxn ang="0">
                    <a:pos x="331" y="476"/>
                  </a:cxn>
                  <a:cxn ang="0">
                    <a:pos x="320" y="516"/>
                  </a:cxn>
                  <a:cxn ang="0">
                    <a:pos x="274" y="510"/>
                  </a:cxn>
                  <a:cxn ang="0">
                    <a:pos x="206" y="419"/>
                  </a:cxn>
                  <a:cxn ang="0">
                    <a:pos x="132" y="419"/>
                  </a:cxn>
                  <a:cxn ang="0">
                    <a:pos x="69" y="459"/>
                  </a:cxn>
                  <a:cxn ang="0">
                    <a:pos x="0" y="471"/>
                  </a:cxn>
                  <a:cxn ang="0">
                    <a:pos x="0" y="391"/>
                  </a:cxn>
                  <a:cxn ang="0">
                    <a:pos x="92" y="368"/>
                  </a:cxn>
                  <a:cxn ang="0">
                    <a:pos x="109" y="278"/>
                  </a:cxn>
                  <a:cxn ang="0">
                    <a:pos x="137" y="221"/>
                  </a:cxn>
                  <a:cxn ang="0">
                    <a:pos x="189" y="215"/>
                  </a:cxn>
                  <a:cxn ang="0">
                    <a:pos x="200" y="130"/>
                  </a:cxn>
                  <a:cxn ang="0">
                    <a:pos x="257" y="68"/>
                  </a:cxn>
                </a:cxnLst>
                <a:rect l="0" t="0" r="r" b="b"/>
                <a:pathLst>
                  <a:path w="599" h="516">
                    <a:moveTo>
                      <a:pt x="257" y="68"/>
                    </a:moveTo>
                    <a:lnTo>
                      <a:pt x="291" y="102"/>
                    </a:lnTo>
                    <a:lnTo>
                      <a:pt x="320" y="68"/>
                    </a:lnTo>
                    <a:lnTo>
                      <a:pt x="366" y="56"/>
                    </a:lnTo>
                    <a:lnTo>
                      <a:pt x="377" y="85"/>
                    </a:lnTo>
                    <a:lnTo>
                      <a:pt x="428" y="11"/>
                    </a:lnTo>
                    <a:lnTo>
                      <a:pt x="468" y="28"/>
                    </a:lnTo>
                    <a:lnTo>
                      <a:pt x="485" y="0"/>
                    </a:lnTo>
                    <a:lnTo>
                      <a:pt x="520" y="0"/>
                    </a:lnTo>
                    <a:lnTo>
                      <a:pt x="520" y="91"/>
                    </a:lnTo>
                    <a:lnTo>
                      <a:pt x="588" y="113"/>
                    </a:lnTo>
                    <a:lnTo>
                      <a:pt x="599" y="142"/>
                    </a:lnTo>
                    <a:lnTo>
                      <a:pt x="565" y="159"/>
                    </a:lnTo>
                    <a:lnTo>
                      <a:pt x="531" y="147"/>
                    </a:lnTo>
                    <a:lnTo>
                      <a:pt x="514" y="198"/>
                    </a:lnTo>
                    <a:lnTo>
                      <a:pt x="468" y="221"/>
                    </a:lnTo>
                    <a:lnTo>
                      <a:pt x="451" y="261"/>
                    </a:lnTo>
                    <a:lnTo>
                      <a:pt x="417" y="278"/>
                    </a:lnTo>
                    <a:lnTo>
                      <a:pt x="405" y="329"/>
                    </a:lnTo>
                    <a:lnTo>
                      <a:pt x="411" y="374"/>
                    </a:lnTo>
                    <a:lnTo>
                      <a:pt x="354" y="374"/>
                    </a:lnTo>
                    <a:lnTo>
                      <a:pt x="320" y="408"/>
                    </a:lnTo>
                    <a:lnTo>
                      <a:pt x="297" y="391"/>
                    </a:lnTo>
                    <a:lnTo>
                      <a:pt x="274" y="402"/>
                    </a:lnTo>
                    <a:lnTo>
                      <a:pt x="274" y="431"/>
                    </a:lnTo>
                    <a:lnTo>
                      <a:pt x="320" y="442"/>
                    </a:lnTo>
                    <a:lnTo>
                      <a:pt x="308" y="471"/>
                    </a:lnTo>
                    <a:lnTo>
                      <a:pt x="331" y="476"/>
                    </a:lnTo>
                    <a:lnTo>
                      <a:pt x="320" y="516"/>
                    </a:lnTo>
                    <a:lnTo>
                      <a:pt x="274" y="510"/>
                    </a:lnTo>
                    <a:lnTo>
                      <a:pt x="206" y="419"/>
                    </a:lnTo>
                    <a:lnTo>
                      <a:pt x="132" y="419"/>
                    </a:lnTo>
                    <a:lnTo>
                      <a:pt x="69" y="459"/>
                    </a:lnTo>
                    <a:lnTo>
                      <a:pt x="0" y="471"/>
                    </a:lnTo>
                    <a:lnTo>
                      <a:pt x="0" y="391"/>
                    </a:lnTo>
                    <a:lnTo>
                      <a:pt x="92" y="368"/>
                    </a:lnTo>
                    <a:lnTo>
                      <a:pt x="109" y="278"/>
                    </a:lnTo>
                    <a:lnTo>
                      <a:pt x="137" y="221"/>
                    </a:lnTo>
                    <a:lnTo>
                      <a:pt x="189" y="215"/>
                    </a:lnTo>
                    <a:lnTo>
                      <a:pt x="200" y="130"/>
                    </a:lnTo>
                    <a:lnTo>
                      <a:pt x="257" y="68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44" name="Freeform 49"/>
              <p:cNvSpPr>
                <a:spLocks/>
              </p:cNvSpPr>
              <p:nvPr/>
            </p:nvSpPr>
            <p:spPr bwMode="auto">
              <a:xfrm>
                <a:off x="2589" y="2148"/>
                <a:ext cx="599" cy="516"/>
              </a:xfrm>
              <a:custGeom>
                <a:avLst/>
                <a:gdLst>
                  <a:gd name="T0" fmla="*/ 257 w 599"/>
                  <a:gd name="T1" fmla="*/ 68 h 516"/>
                  <a:gd name="T2" fmla="*/ 291 w 599"/>
                  <a:gd name="T3" fmla="*/ 102 h 516"/>
                  <a:gd name="T4" fmla="*/ 320 w 599"/>
                  <a:gd name="T5" fmla="*/ 68 h 516"/>
                  <a:gd name="T6" fmla="*/ 366 w 599"/>
                  <a:gd name="T7" fmla="*/ 56 h 516"/>
                  <a:gd name="T8" fmla="*/ 377 w 599"/>
                  <a:gd name="T9" fmla="*/ 85 h 516"/>
                  <a:gd name="T10" fmla="*/ 428 w 599"/>
                  <a:gd name="T11" fmla="*/ 11 h 516"/>
                  <a:gd name="T12" fmla="*/ 468 w 599"/>
                  <a:gd name="T13" fmla="*/ 28 h 516"/>
                  <a:gd name="T14" fmla="*/ 485 w 599"/>
                  <a:gd name="T15" fmla="*/ 0 h 516"/>
                  <a:gd name="T16" fmla="*/ 520 w 599"/>
                  <a:gd name="T17" fmla="*/ 0 h 516"/>
                  <a:gd name="T18" fmla="*/ 520 w 599"/>
                  <a:gd name="T19" fmla="*/ 91 h 516"/>
                  <a:gd name="T20" fmla="*/ 588 w 599"/>
                  <a:gd name="T21" fmla="*/ 113 h 516"/>
                  <a:gd name="T22" fmla="*/ 599 w 599"/>
                  <a:gd name="T23" fmla="*/ 142 h 516"/>
                  <a:gd name="T24" fmla="*/ 565 w 599"/>
                  <a:gd name="T25" fmla="*/ 159 h 516"/>
                  <a:gd name="T26" fmla="*/ 531 w 599"/>
                  <a:gd name="T27" fmla="*/ 147 h 516"/>
                  <a:gd name="T28" fmla="*/ 514 w 599"/>
                  <a:gd name="T29" fmla="*/ 198 h 516"/>
                  <a:gd name="T30" fmla="*/ 468 w 599"/>
                  <a:gd name="T31" fmla="*/ 221 h 516"/>
                  <a:gd name="T32" fmla="*/ 451 w 599"/>
                  <a:gd name="T33" fmla="*/ 261 h 516"/>
                  <a:gd name="T34" fmla="*/ 417 w 599"/>
                  <a:gd name="T35" fmla="*/ 278 h 516"/>
                  <a:gd name="T36" fmla="*/ 405 w 599"/>
                  <a:gd name="T37" fmla="*/ 329 h 516"/>
                  <a:gd name="T38" fmla="*/ 411 w 599"/>
                  <a:gd name="T39" fmla="*/ 374 h 516"/>
                  <a:gd name="T40" fmla="*/ 354 w 599"/>
                  <a:gd name="T41" fmla="*/ 374 h 516"/>
                  <a:gd name="T42" fmla="*/ 320 w 599"/>
                  <a:gd name="T43" fmla="*/ 408 h 516"/>
                  <a:gd name="T44" fmla="*/ 297 w 599"/>
                  <a:gd name="T45" fmla="*/ 391 h 516"/>
                  <a:gd name="T46" fmla="*/ 274 w 599"/>
                  <a:gd name="T47" fmla="*/ 402 h 516"/>
                  <a:gd name="T48" fmla="*/ 274 w 599"/>
                  <a:gd name="T49" fmla="*/ 431 h 516"/>
                  <a:gd name="T50" fmla="*/ 320 w 599"/>
                  <a:gd name="T51" fmla="*/ 442 h 516"/>
                  <a:gd name="T52" fmla="*/ 308 w 599"/>
                  <a:gd name="T53" fmla="*/ 471 h 516"/>
                  <a:gd name="T54" fmla="*/ 331 w 599"/>
                  <a:gd name="T55" fmla="*/ 476 h 516"/>
                  <a:gd name="T56" fmla="*/ 320 w 599"/>
                  <a:gd name="T57" fmla="*/ 516 h 516"/>
                  <a:gd name="T58" fmla="*/ 274 w 599"/>
                  <a:gd name="T59" fmla="*/ 510 h 516"/>
                  <a:gd name="T60" fmla="*/ 206 w 599"/>
                  <a:gd name="T61" fmla="*/ 419 h 516"/>
                  <a:gd name="T62" fmla="*/ 132 w 599"/>
                  <a:gd name="T63" fmla="*/ 419 h 516"/>
                  <a:gd name="T64" fmla="*/ 69 w 599"/>
                  <a:gd name="T65" fmla="*/ 459 h 516"/>
                  <a:gd name="T66" fmla="*/ 0 w 599"/>
                  <a:gd name="T67" fmla="*/ 471 h 516"/>
                  <a:gd name="T68" fmla="*/ 0 w 599"/>
                  <a:gd name="T69" fmla="*/ 391 h 516"/>
                  <a:gd name="T70" fmla="*/ 92 w 599"/>
                  <a:gd name="T71" fmla="*/ 368 h 516"/>
                  <a:gd name="T72" fmla="*/ 109 w 599"/>
                  <a:gd name="T73" fmla="*/ 278 h 516"/>
                  <a:gd name="T74" fmla="*/ 137 w 599"/>
                  <a:gd name="T75" fmla="*/ 221 h 516"/>
                  <a:gd name="T76" fmla="*/ 189 w 599"/>
                  <a:gd name="T77" fmla="*/ 215 h 516"/>
                  <a:gd name="T78" fmla="*/ 200 w 599"/>
                  <a:gd name="T79" fmla="*/ 130 h 516"/>
                  <a:gd name="T80" fmla="*/ 257 w 599"/>
                  <a:gd name="T81" fmla="*/ 68 h 51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99"/>
                  <a:gd name="T124" fmla="*/ 0 h 516"/>
                  <a:gd name="T125" fmla="*/ 599 w 599"/>
                  <a:gd name="T126" fmla="*/ 516 h 51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99" h="516">
                    <a:moveTo>
                      <a:pt x="257" y="68"/>
                    </a:moveTo>
                    <a:lnTo>
                      <a:pt x="291" y="102"/>
                    </a:lnTo>
                    <a:lnTo>
                      <a:pt x="320" y="68"/>
                    </a:lnTo>
                    <a:lnTo>
                      <a:pt x="366" y="56"/>
                    </a:lnTo>
                    <a:lnTo>
                      <a:pt x="377" y="85"/>
                    </a:lnTo>
                    <a:lnTo>
                      <a:pt x="428" y="11"/>
                    </a:lnTo>
                    <a:lnTo>
                      <a:pt x="468" y="28"/>
                    </a:lnTo>
                    <a:lnTo>
                      <a:pt x="485" y="0"/>
                    </a:lnTo>
                    <a:lnTo>
                      <a:pt x="520" y="0"/>
                    </a:lnTo>
                    <a:lnTo>
                      <a:pt x="520" y="91"/>
                    </a:lnTo>
                    <a:lnTo>
                      <a:pt x="588" y="113"/>
                    </a:lnTo>
                    <a:lnTo>
                      <a:pt x="599" y="142"/>
                    </a:lnTo>
                    <a:lnTo>
                      <a:pt x="565" y="159"/>
                    </a:lnTo>
                    <a:lnTo>
                      <a:pt x="531" y="147"/>
                    </a:lnTo>
                    <a:lnTo>
                      <a:pt x="514" y="198"/>
                    </a:lnTo>
                    <a:lnTo>
                      <a:pt x="468" y="221"/>
                    </a:lnTo>
                    <a:lnTo>
                      <a:pt x="451" y="261"/>
                    </a:lnTo>
                    <a:lnTo>
                      <a:pt x="417" y="278"/>
                    </a:lnTo>
                    <a:lnTo>
                      <a:pt x="405" y="329"/>
                    </a:lnTo>
                    <a:lnTo>
                      <a:pt x="411" y="374"/>
                    </a:lnTo>
                    <a:lnTo>
                      <a:pt x="354" y="374"/>
                    </a:lnTo>
                    <a:lnTo>
                      <a:pt x="320" y="408"/>
                    </a:lnTo>
                    <a:lnTo>
                      <a:pt x="297" y="391"/>
                    </a:lnTo>
                    <a:lnTo>
                      <a:pt x="274" y="402"/>
                    </a:lnTo>
                    <a:lnTo>
                      <a:pt x="274" y="431"/>
                    </a:lnTo>
                    <a:lnTo>
                      <a:pt x="320" y="442"/>
                    </a:lnTo>
                    <a:lnTo>
                      <a:pt x="308" y="471"/>
                    </a:lnTo>
                    <a:lnTo>
                      <a:pt x="331" y="476"/>
                    </a:lnTo>
                    <a:lnTo>
                      <a:pt x="320" y="516"/>
                    </a:lnTo>
                    <a:lnTo>
                      <a:pt x="274" y="510"/>
                    </a:lnTo>
                    <a:lnTo>
                      <a:pt x="206" y="419"/>
                    </a:lnTo>
                    <a:lnTo>
                      <a:pt x="132" y="419"/>
                    </a:lnTo>
                    <a:lnTo>
                      <a:pt x="69" y="459"/>
                    </a:lnTo>
                    <a:lnTo>
                      <a:pt x="0" y="471"/>
                    </a:lnTo>
                    <a:lnTo>
                      <a:pt x="0" y="391"/>
                    </a:lnTo>
                    <a:lnTo>
                      <a:pt x="92" y="368"/>
                    </a:lnTo>
                    <a:lnTo>
                      <a:pt x="109" y="278"/>
                    </a:lnTo>
                    <a:lnTo>
                      <a:pt x="137" y="221"/>
                    </a:lnTo>
                    <a:lnTo>
                      <a:pt x="189" y="215"/>
                    </a:lnTo>
                    <a:lnTo>
                      <a:pt x="200" y="130"/>
                    </a:lnTo>
                    <a:lnTo>
                      <a:pt x="257" y="68"/>
                    </a:lnTo>
                    <a:close/>
                  </a:path>
                </a:pathLst>
              </a:cu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46" name="Freeform 50"/>
              <p:cNvSpPr>
                <a:spLocks/>
              </p:cNvSpPr>
              <p:nvPr/>
            </p:nvSpPr>
            <p:spPr bwMode="auto">
              <a:xfrm>
                <a:off x="2931" y="1653"/>
                <a:ext cx="590" cy="716"/>
              </a:xfrm>
              <a:custGeom>
                <a:avLst/>
                <a:gdLst/>
                <a:ahLst/>
                <a:cxnLst>
                  <a:cxn ang="0">
                    <a:pos x="0" y="85"/>
                  </a:cxn>
                  <a:cxn ang="0">
                    <a:pos x="74" y="102"/>
                  </a:cxn>
                  <a:cxn ang="0">
                    <a:pos x="102" y="97"/>
                  </a:cxn>
                  <a:cxn ang="0">
                    <a:pos x="114" y="125"/>
                  </a:cxn>
                  <a:cxn ang="0">
                    <a:pos x="159" y="131"/>
                  </a:cxn>
                  <a:cxn ang="0">
                    <a:pos x="228" y="165"/>
                  </a:cxn>
                  <a:cxn ang="0">
                    <a:pos x="274" y="91"/>
                  </a:cxn>
                  <a:cxn ang="0">
                    <a:pos x="314" y="91"/>
                  </a:cxn>
                  <a:cxn ang="0">
                    <a:pos x="405" y="17"/>
                  </a:cxn>
                  <a:cxn ang="0">
                    <a:pos x="433" y="23"/>
                  </a:cxn>
                  <a:cxn ang="0">
                    <a:pos x="462" y="0"/>
                  </a:cxn>
                  <a:cxn ang="0">
                    <a:pos x="508" y="12"/>
                  </a:cxn>
                  <a:cxn ang="0">
                    <a:pos x="536" y="68"/>
                  </a:cxn>
                  <a:cxn ang="0">
                    <a:pos x="513" y="102"/>
                  </a:cxn>
                  <a:cxn ang="0">
                    <a:pos x="525" y="142"/>
                  </a:cxn>
                  <a:cxn ang="0">
                    <a:pos x="513" y="165"/>
                  </a:cxn>
                  <a:cxn ang="0">
                    <a:pos x="553" y="205"/>
                  </a:cxn>
                  <a:cxn ang="0">
                    <a:pos x="525" y="227"/>
                  </a:cxn>
                  <a:cxn ang="0">
                    <a:pos x="559" y="244"/>
                  </a:cxn>
                  <a:cxn ang="0">
                    <a:pos x="553" y="312"/>
                  </a:cxn>
                  <a:cxn ang="0">
                    <a:pos x="525" y="363"/>
                  </a:cxn>
                  <a:cxn ang="0">
                    <a:pos x="536" y="403"/>
                  </a:cxn>
                  <a:cxn ang="0">
                    <a:pos x="513" y="460"/>
                  </a:cxn>
                  <a:cxn ang="0">
                    <a:pos x="565" y="499"/>
                  </a:cxn>
                  <a:cxn ang="0">
                    <a:pos x="536" y="528"/>
                  </a:cxn>
                  <a:cxn ang="0">
                    <a:pos x="530" y="579"/>
                  </a:cxn>
                  <a:cxn ang="0">
                    <a:pos x="485" y="664"/>
                  </a:cxn>
                  <a:cxn ang="0">
                    <a:pos x="450" y="692"/>
                  </a:cxn>
                  <a:cxn ang="0">
                    <a:pos x="422" y="687"/>
                  </a:cxn>
                  <a:cxn ang="0">
                    <a:pos x="388" y="715"/>
                  </a:cxn>
                  <a:cxn ang="0">
                    <a:pos x="325" y="687"/>
                  </a:cxn>
                  <a:cxn ang="0">
                    <a:pos x="314" y="647"/>
                  </a:cxn>
                  <a:cxn ang="0">
                    <a:pos x="268" y="630"/>
                  </a:cxn>
                  <a:cxn ang="0">
                    <a:pos x="251" y="607"/>
                  </a:cxn>
                  <a:cxn ang="0">
                    <a:pos x="188" y="585"/>
                  </a:cxn>
                  <a:cxn ang="0">
                    <a:pos x="188" y="488"/>
                  </a:cxn>
                  <a:cxn ang="0">
                    <a:pos x="148" y="494"/>
                  </a:cxn>
                  <a:cxn ang="0">
                    <a:pos x="131" y="516"/>
                  </a:cxn>
                  <a:cxn ang="0">
                    <a:pos x="91" y="499"/>
                  </a:cxn>
                  <a:cxn ang="0">
                    <a:pos x="51" y="499"/>
                  </a:cxn>
                  <a:cxn ang="0">
                    <a:pos x="40" y="465"/>
                  </a:cxn>
                  <a:cxn ang="0">
                    <a:pos x="74" y="465"/>
                  </a:cxn>
                  <a:cxn ang="0">
                    <a:pos x="91" y="380"/>
                  </a:cxn>
                  <a:cxn ang="0">
                    <a:pos x="120" y="324"/>
                  </a:cxn>
                  <a:cxn ang="0">
                    <a:pos x="114" y="290"/>
                  </a:cxn>
                  <a:cxn ang="0">
                    <a:pos x="148" y="239"/>
                  </a:cxn>
                  <a:cxn ang="0">
                    <a:pos x="142" y="182"/>
                  </a:cxn>
                  <a:cxn ang="0">
                    <a:pos x="74" y="142"/>
                  </a:cxn>
                  <a:cxn ang="0">
                    <a:pos x="51" y="142"/>
                  </a:cxn>
                  <a:cxn ang="0">
                    <a:pos x="0" y="85"/>
                  </a:cxn>
                </a:cxnLst>
                <a:rect l="0" t="0" r="r" b="b"/>
                <a:pathLst>
                  <a:path w="565" h="715">
                    <a:moveTo>
                      <a:pt x="0" y="85"/>
                    </a:moveTo>
                    <a:lnTo>
                      <a:pt x="74" y="102"/>
                    </a:lnTo>
                    <a:lnTo>
                      <a:pt x="102" y="97"/>
                    </a:lnTo>
                    <a:lnTo>
                      <a:pt x="114" y="125"/>
                    </a:lnTo>
                    <a:lnTo>
                      <a:pt x="159" y="131"/>
                    </a:lnTo>
                    <a:lnTo>
                      <a:pt x="228" y="165"/>
                    </a:lnTo>
                    <a:lnTo>
                      <a:pt x="274" y="91"/>
                    </a:lnTo>
                    <a:lnTo>
                      <a:pt x="314" y="91"/>
                    </a:lnTo>
                    <a:lnTo>
                      <a:pt x="405" y="17"/>
                    </a:lnTo>
                    <a:lnTo>
                      <a:pt x="433" y="23"/>
                    </a:lnTo>
                    <a:lnTo>
                      <a:pt x="462" y="0"/>
                    </a:lnTo>
                    <a:lnTo>
                      <a:pt x="508" y="12"/>
                    </a:lnTo>
                    <a:lnTo>
                      <a:pt x="536" y="68"/>
                    </a:lnTo>
                    <a:lnTo>
                      <a:pt x="513" y="102"/>
                    </a:lnTo>
                    <a:lnTo>
                      <a:pt x="525" y="142"/>
                    </a:lnTo>
                    <a:lnTo>
                      <a:pt x="513" y="165"/>
                    </a:lnTo>
                    <a:lnTo>
                      <a:pt x="553" y="205"/>
                    </a:lnTo>
                    <a:lnTo>
                      <a:pt x="525" y="227"/>
                    </a:lnTo>
                    <a:lnTo>
                      <a:pt x="559" y="244"/>
                    </a:lnTo>
                    <a:lnTo>
                      <a:pt x="553" y="312"/>
                    </a:lnTo>
                    <a:lnTo>
                      <a:pt x="525" y="363"/>
                    </a:lnTo>
                    <a:lnTo>
                      <a:pt x="536" y="403"/>
                    </a:lnTo>
                    <a:lnTo>
                      <a:pt x="513" y="460"/>
                    </a:lnTo>
                    <a:lnTo>
                      <a:pt x="565" y="499"/>
                    </a:lnTo>
                    <a:lnTo>
                      <a:pt x="536" y="528"/>
                    </a:lnTo>
                    <a:lnTo>
                      <a:pt x="530" y="579"/>
                    </a:lnTo>
                    <a:lnTo>
                      <a:pt x="485" y="664"/>
                    </a:lnTo>
                    <a:lnTo>
                      <a:pt x="450" y="692"/>
                    </a:lnTo>
                    <a:lnTo>
                      <a:pt x="422" y="687"/>
                    </a:lnTo>
                    <a:lnTo>
                      <a:pt x="388" y="715"/>
                    </a:lnTo>
                    <a:lnTo>
                      <a:pt x="325" y="687"/>
                    </a:lnTo>
                    <a:lnTo>
                      <a:pt x="314" y="647"/>
                    </a:lnTo>
                    <a:lnTo>
                      <a:pt x="268" y="630"/>
                    </a:lnTo>
                    <a:lnTo>
                      <a:pt x="251" y="607"/>
                    </a:lnTo>
                    <a:lnTo>
                      <a:pt x="188" y="585"/>
                    </a:lnTo>
                    <a:lnTo>
                      <a:pt x="188" y="488"/>
                    </a:lnTo>
                    <a:lnTo>
                      <a:pt x="148" y="494"/>
                    </a:lnTo>
                    <a:lnTo>
                      <a:pt x="131" y="516"/>
                    </a:lnTo>
                    <a:lnTo>
                      <a:pt x="91" y="499"/>
                    </a:lnTo>
                    <a:lnTo>
                      <a:pt x="51" y="499"/>
                    </a:lnTo>
                    <a:lnTo>
                      <a:pt x="40" y="465"/>
                    </a:lnTo>
                    <a:lnTo>
                      <a:pt x="74" y="465"/>
                    </a:lnTo>
                    <a:lnTo>
                      <a:pt x="91" y="380"/>
                    </a:lnTo>
                    <a:lnTo>
                      <a:pt x="120" y="324"/>
                    </a:lnTo>
                    <a:lnTo>
                      <a:pt x="114" y="290"/>
                    </a:lnTo>
                    <a:lnTo>
                      <a:pt x="148" y="239"/>
                    </a:lnTo>
                    <a:lnTo>
                      <a:pt x="142" y="182"/>
                    </a:lnTo>
                    <a:lnTo>
                      <a:pt x="74" y="142"/>
                    </a:lnTo>
                    <a:lnTo>
                      <a:pt x="51" y="14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46" name="Freeform 51"/>
              <p:cNvSpPr>
                <a:spLocks/>
              </p:cNvSpPr>
              <p:nvPr/>
            </p:nvSpPr>
            <p:spPr bwMode="auto">
              <a:xfrm>
                <a:off x="2932" y="1653"/>
                <a:ext cx="590" cy="716"/>
              </a:xfrm>
              <a:custGeom>
                <a:avLst/>
                <a:gdLst>
                  <a:gd name="T0" fmla="*/ 0 w 565"/>
                  <a:gd name="T1" fmla="*/ 85 h 715"/>
                  <a:gd name="T2" fmla="*/ 74 w 565"/>
                  <a:gd name="T3" fmla="*/ 102 h 715"/>
                  <a:gd name="T4" fmla="*/ 102 w 565"/>
                  <a:gd name="T5" fmla="*/ 97 h 715"/>
                  <a:gd name="T6" fmla="*/ 114 w 565"/>
                  <a:gd name="T7" fmla="*/ 125 h 715"/>
                  <a:gd name="T8" fmla="*/ 159 w 565"/>
                  <a:gd name="T9" fmla="*/ 131 h 715"/>
                  <a:gd name="T10" fmla="*/ 228 w 565"/>
                  <a:gd name="T11" fmla="*/ 165 h 715"/>
                  <a:gd name="T12" fmla="*/ 274 w 565"/>
                  <a:gd name="T13" fmla="*/ 91 h 715"/>
                  <a:gd name="T14" fmla="*/ 314 w 565"/>
                  <a:gd name="T15" fmla="*/ 91 h 715"/>
                  <a:gd name="T16" fmla="*/ 405 w 565"/>
                  <a:gd name="T17" fmla="*/ 17 h 715"/>
                  <a:gd name="T18" fmla="*/ 433 w 565"/>
                  <a:gd name="T19" fmla="*/ 23 h 715"/>
                  <a:gd name="T20" fmla="*/ 462 w 565"/>
                  <a:gd name="T21" fmla="*/ 0 h 715"/>
                  <a:gd name="T22" fmla="*/ 508 w 565"/>
                  <a:gd name="T23" fmla="*/ 12 h 715"/>
                  <a:gd name="T24" fmla="*/ 536 w 565"/>
                  <a:gd name="T25" fmla="*/ 68 h 715"/>
                  <a:gd name="T26" fmla="*/ 513 w 565"/>
                  <a:gd name="T27" fmla="*/ 102 h 715"/>
                  <a:gd name="T28" fmla="*/ 525 w 565"/>
                  <a:gd name="T29" fmla="*/ 142 h 715"/>
                  <a:gd name="T30" fmla="*/ 513 w 565"/>
                  <a:gd name="T31" fmla="*/ 165 h 715"/>
                  <a:gd name="T32" fmla="*/ 553 w 565"/>
                  <a:gd name="T33" fmla="*/ 205 h 715"/>
                  <a:gd name="T34" fmla="*/ 525 w 565"/>
                  <a:gd name="T35" fmla="*/ 227 h 715"/>
                  <a:gd name="T36" fmla="*/ 559 w 565"/>
                  <a:gd name="T37" fmla="*/ 244 h 715"/>
                  <a:gd name="T38" fmla="*/ 553 w 565"/>
                  <a:gd name="T39" fmla="*/ 312 h 715"/>
                  <a:gd name="T40" fmla="*/ 525 w 565"/>
                  <a:gd name="T41" fmla="*/ 363 h 715"/>
                  <a:gd name="T42" fmla="*/ 536 w 565"/>
                  <a:gd name="T43" fmla="*/ 403 h 715"/>
                  <a:gd name="T44" fmla="*/ 513 w 565"/>
                  <a:gd name="T45" fmla="*/ 460 h 715"/>
                  <a:gd name="T46" fmla="*/ 565 w 565"/>
                  <a:gd name="T47" fmla="*/ 499 h 715"/>
                  <a:gd name="T48" fmla="*/ 536 w 565"/>
                  <a:gd name="T49" fmla="*/ 528 h 715"/>
                  <a:gd name="T50" fmla="*/ 530 w 565"/>
                  <a:gd name="T51" fmla="*/ 579 h 715"/>
                  <a:gd name="T52" fmla="*/ 485 w 565"/>
                  <a:gd name="T53" fmla="*/ 664 h 715"/>
                  <a:gd name="T54" fmla="*/ 450 w 565"/>
                  <a:gd name="T55" fmla="*/ 692 h 715"/>
                  <a:gd name="T56" fmla="*/ 422 w 565"/>
                  <a:gd name="T57" fmla="*/ 687 h 715"/>
                  <a:gd name="T58" fmla="*/ 388 w 565"/>
                  <a:gd name="T59" fmla="*/ 715 h 715"/>
                  <a:gd name="T60" fmla="*/ 325 w 565"/>
                  <a:gd name="T61" fmla="*/ 687 h 715"/>
                  <a:gd name="T62" fmla="*/ 314 w 565"/>
                  <a:gd name="T63" fmla="*/ 647 h 715"/>
                  <a:gd name="T64" fmla="*/ 268 w 565"/>
                  <a:gd name="T65" fmla="*/ 630 h 715"/>
                  <a:gd name="T66" fmla="*/ 251 w 565"/>
                  <a:gd name="T67" fmla="*/ 607 h 715"/>
                  <a:gd name="T68" fmla="*/ 188 w 565"/>
                  <a:gd name="T69" fmla="*/ 585 h 715"/>
                  <a:gd name="T70" fmla="*/ 188 w 565"/>
                  <a:gd name="T71" fmla="*/ 488 h 715"/>
                  <a:gd name="T72" fmla="*/ 148 w 565"/>
                  <a:gd name="T73" fmla="*/ 494 h 715"/>
                  <a:gd name="T74" fmla="*/ 131 w 565"/>
                  <a:gd name="T75" fmla="*/ 516 h 715"/>
                  <a:gd name="T76" fmla="*/ 91 w 565"/>
                  <a:gd name="T77" fmla="*/ 499 h 715"/>
                  <a:gd name="T78" fmla="*/ 51 w 565"/>
                  <a:gd name="T79" fmla="*/ 499 h 715"/>
                  <a:gd name="T80" fmla="*/ 40 w 565"/>
                  <a:gd name="T81" fmla="*/ 465 h 715"/>
                  <a:gd name="T82" fmla="*/ 74 w 565"/>
                  <a:gd name="T83" fmla="*/ 465 h 715"/>
                  <a:gd name="T84" fmla="*/ 91 w 565"/>
                  <a:gd name="T85" fmla="*/ 380 h 715"/>
                  <a:gd name="T86" fmla="*/ 120 w 565"/>
                  <a:gd name="T87" fmla="*/ 324 h 715"/>
                  <a:gd name="T88" fmla="*/ 114 w 565"/>
                  <a:gd name="T89" fmla="*/ 290 h 715"/>
                  <a:gd name="T90" fmla="*/ 148 w 565"/>
                  <a:gd name="T91" fmla="*/ 239 h 715"/>
                  <a:gd name="T92" fmla="*/ 142 w 565"/>
                  <a:gd name="T93" fmla="*/ 182 h 715"/>
                  <a:gd name="T94" fmla="*/ 74 w 565"/>
                  <a:gd name="T95" fmla="*/ 142 h 715"/>
                  <a:gd name="T96" fmla="*/ 51 w 565"/>
                  <a:gd name="T97" fmla="*/ 142 h 715"/>
                  <a:gd name="T98" fmla="*/ 0 w 565"/>
                  <a:gd name="T99" fmla="*/ 85 h 71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65"/>
                  <a:gd name="T151" fmla="*/ 0 h 715"/>
                  <a:gd name="T152" fmla="*/ 565 w 565"/>
                  <a:gd name="T153" fmla="*/ 715 h 71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65" h="715">
                    <a:moveTo>
                      <a:pt x="0" y="85"/>
                    </a:moveTo>
                    <a:lnTo>
                      <a:pt x="74" y="102"/>
                    </a:lnTo>
                    <a:lnTo>
                      <a:pt x="102" y="97"/>
                    </a:lnTo>
                    <a:lnTo>
                      <a:pt x="114" y="125"/>
                    </a:lnTo>
                    <a:lnTo>
                      <a:pt x="159" y="131"/>
                    </a:lnTo>
                    <a:lnTo>
                      <a:pt x="228" y="165"/>
                    </a:lnTo>
                    <a:lnTo>
                      <a:pt x="274" y="91"/>
                    </a:lnTo>
                    <a:lnTo>
                      <a:pt x="314" y="91"/>
                    </a:lnTo>
                    <a:lnTo>
                      <a:pt x="405" y="17"/>
                    </a:lnTo>
                    <a:lnTo>
                      <a:pt x="433" y="23"/>
                    </a:lnTo>
                    <a:lnTo>
                      <a:pt x="462" y="0"/>
                    </a:lnTo>
                    <a:lnTo>
                      <a:pt x="508" y="12"/>
                    </a:lnTo>
                    <a:lnTo>
                      <a:pt x="536" y="68"/>
                    </a:lnTo>
                    <a:lnTo>
                      <a:pt x="513" y="102"/>
                    </a:lnTo>
                    <a:lnTo>
                      <a:pt x="525" y="142"/>
                    </a:lnTo>
                    <a:lnTo>
                      <a:pt x="513" y="165"/>
                    </a:lnTo>
                    <a:lnTo>
                      <a:pt x="553" y="205"/>
                    </a:lnTo>
                    <a:lnTo>
                      <a:pt x="525" y="227"/>
                    </a:lnTo>
                    <a:lnTo>
                      <a:pt x="559" y="244"/>
                    </a:lnTo>
                    <a:lnTo>
                      <a:pt x="553" y="312"/>
                    </a:lnTo>
                    <a:lnTo>
                      <a:pt x="525" y="363"/>
                    </a:lnTo>
                    <a:lnTo>
                      <a:pt x="536" y="403"/>
                    </a:lnTo>
                    <a:lnTo>
                      <a:pt x="513" y="460"/>
                    </a:lnTo>
                    <a:lnTo>
                      <a:pt x="565" y="499"/>
                    </a:lnTo>
                    <a:lnTo>
                      <a:pt x="536" y="528"/>
                    </a:lnTo>
                    <a:lnTo>
                      <a:pt x="530" y="579"/>
                    </a:lnTo>
                    <a:lnTo>
                      <a:pt x="485" y="664"/>
                    </a:lnTo>
                    <a:lnTo>
                      <a:pt x="450" y="692"/>
                    </a:lnTo>
                    <a:lnTo>
                      <a:pt x="422" y="687"/>
                    </a:lnTo>
                    <a:lnTo>
                      <a:pt x="388" y="715"/>
                    </a:lnTo>
                    <a:lnTo>
                      <a:pt x="325" y="687"/>
                    </a:lnTo>
                    <a:lnTo>
                      <a:pt x="314" y="647"/>
                    </a:lnTo>
                    <a:lnTo>
                      <a:pt x="268" y="630"/>
                    </a:lnTo>
                    <a:lnTo>
                      <a:pt x="251" y="607"/>
                    </a:lnTo>
                    <a:lnTo>
                      <a:pt x="188" y="585"/>
                    </a:lnTo>
                    <a:lnTo>
                      <a:pt x="188" y="488"/>
                    </a:lnTo>
                    <a:lnTo>
                      <a:pt x="148" y="494"/>
                    </a:lnTo>
                    <a:lnTo>
                      <a:pt x="131" y="516"/>
                    </a:lnTo>
                    <a:lnTo>
                      <a:pt x="91" y="499"/>
                    </a:lnTo>
                    <a:lnTo>
                      <a:pt x="51" y="499"/>
                    </a:lnTo>
                    <a:lnTo>
                      <a:pt x="40" y="465"/>
                    </a:lnTo>
                    <a:lnTo>
                      <a:pt x="74" y="465"/>
                    </a:lnTo>
                    <a:lnTo>
                      <a:pt x="91" y="380"/>
                    </a:lnTo>
                    <a:lnTo>
                      <a:pt x="120" y="324"/>
                    </a:lnTo>
                    <a:lnTo>
                      <a:pt x="114" y="290"/>
                    </a:lnTo>
                    <a:lnTo>
                      <a:pt x="148" y="239"/>
                    </a:lnTo>
                    <a:lnTo>
                      <a:pt x="142" y="182"/>
                    </a:lnTo>
                    <a:lnTo>
                      <a:pt x="74" y="142"/>
                    </a:lnTo>
                    <a:lnTo>
                      <a:pt x="51" y="142"/>
                    </a:lnTo>
                    <a:lnTo>
                      <a:pt x="0" y="85"/>
                    </a:lnTo>
                    <a:close/>
                  </a:path>
                </a:pathLst>
              </a:cu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48" name="Freeform 52"/>
              <p:cNvSpPr>
                <a:spLocks/>
              </p:cNvSpPr>
              <p:nvPr/>
            </p:nvSpPr>
            <p:spPr bwMode="auto">
              <a:xfrm>
                <a:off x="3210" y="2325"/>
                <a:ext cx="582" cy="582"/>
              </a:xfrm>
              <a:custGeom>
                <a:avLst/>
                <a:gdLst/>
                <a:ahLst/>
                <a:cxnLst>
                  <a:cxn ang="0">
                    <a:pos x="103" y="45"/>
                  </a:cxn>
                  <a:cxn ang="0">
                    <a:pos x="143" y="22"/>
                  </a:cxn>
                  <a:cxn ang="0">
                    <a:pos x="171" y="28"/>
                  </a:cxn>
                  <a:cxn ang="0">
                    <a:pos x="206" y="0"/>
                  </a:cxn>
                  <a:cxn ang="0">
                    <a:pos x="274" y="45"/>
                  </a:cxn>
                  <a:cxn ang="0">
                    <a:pos x="326" y="45"/>
                  </a:cxn>
                  <a:cxn ang="0">
                    <a:pos x="377" y="113"/>
                  </a:cxn>
                  <a:cxn ang="0">
                    <a:pos x="520" y="102"/>
                  </a:cxn>
                  <a:cxn ang="0">
                    <a:pos x="577" y="141"/>
                  </a:cxn>
                  <a:cxn ang="0">
                    <a:pos x="582" y="209"/>
                  </a:cxn>
                  <a:cxn ang="0">
                    <a:pos x="565" y="260"/>
                  </a:cxn>
                  <a:cxn ang="0">
                    <a:pos x="485" y="357"/>
                  </a:cxn>
                  <a:cxn ang="0">
                    <a:pos x="497" y="402"/>
                  </a:cxn>
                  <a:cxn ang="0">
                    <a:pos x="520" y="397"/>
                  </a:cxn>
                  <a:cxn ang="0">
                    <a:pos x="537" y="453"/>
                  </a:cxn>
                  <a:cxn ang="0">
                    <a:pos x="520" y="476"/>
                  </a:cxn>
                  <a:cxn ang="0">
                    <a:pos x="525" y="533"/>
                  </a:cxn>
                  <a:cxn ang="0">
                    <a:pos x="445" y="561"/>
                  </a:cxn>
                  <a:cxn ang="0">
                    <a:pos x="394" y="561"/>
                  </a:cxn>
                  <a:cxn ang="0">
                    <a:pos x="343" y="578"/>
                  </a:cxn>
                  <a:cxn ang="0">
                    <a:pos x="331" y="504"/>
                  </a:cxn>
                  <a:cxn ang="0">
                    <a:pos x="240" y="482"/>
                  </a:cxn>
                  <a:cxn ang="0">
                    <a:pos x="120" y="476"/>
                  </a:cxn>
                  <a:cxn ang="0">
                    <a:pos x="23" y="425"/>
                  </a:cxn>
                  <a:cxn ang="0">
                    <a:pos x="29" y="408"/>
                  </a:cxn>
                  <a:cxn ang="0">
                    <a:pos x="57" y="408"/>
                  </a:cxn>
                  <a:cxn ang="0">
                    <a:pos x="40" y="363"/>
                  </a:cxn>
                  <a:cxn ang="0">
                    <a:pos x="52" y="357"/>
                  </a:cxn>
                  <a:cxn ang="0">
                    <a:pos x="0" y="266"/>
                  </a:cxn>
                  <a:cxn ang="0">
                    <a:pos x="29" y="255"/>
                  </a:cxn>
                  <a:cxn ang="0">
                    <a:pos x="23" y="209"/>
                  </a:cxn>
                  <a:cxn ang="0">
                    <a:pos x="52" y="187"/>
                  </a:cxn>
                  <a:cxn ang="0">
                    <a:pos x="57" y="147"/>
                  </a:cxn>
                  <a:cxn ang="0">
                    <a:pos x="92" y="153"/>
                  </a:cxn>
                  <a:cxn ang="0">
                    <a:pos x="120" y="113"/>
                  </a:cxn>
                  <a:cxn ang="0">
                    <a:pos x="92" y="79"/>
                  </a:cxn>
                  <a:cxn ang="0">
                    <a:pos x="103" y="45"/>
                  </a:cxn>
                </a:cxnLst>
                <a:rect l="0" t="0" r="r" b="b"/>
                <a:pathLst>
                  <a:path w="582" h="578">
                    <a:moveTo>
                      <a:pt x="103" y="45"/>
                    </a:moveTo>
                    <a:lnTo>
                      <a:pt x="143" y="22"/>
                    </a:lnTo>
                    <a:lnTo>
                      <a:pt x="171" y="28"/>
                    </a:lnTo>
                    <a:lnTo>
                      <a:pt x="206" y="0"/>
                    </a:lnTo>
                    <a:lnTo>
                      <a:pt x="274" y="45"/>
                    </a:lnTo>
                    <a:lnTo>
                      <a:pt x="326" y="45"/>
                    </a:lnTo>
                    <a:lnTo>
                      <a:pt x="377" y="113"/>
                    </a:lnTo>
                    <a:lnTo>
                      <a:pt x="520" y="102"/>
                    </a:lnTo>
                    <a:lnTo>
                      <a:pt x="577" y="141"/>
                    </a:lnTo>
                    <a:lnTo>
                      <a:pt x="582" y="209"/>
                    </a:lnTo>
                    <a:lnTo>
                      <a:pt x="565" y="260"/>
                    </a:lnTo>
                    <a:lnTo>
                      <a:pt x="485" y="357"/>
                    </a:lnTo>
                    <a:lnTo>
                      <a:pt x="497" y="402"/>
                    </a:lnTo>
                    <a:lnTo>
                      <a:pt x="520" y="397"/>
                    </a:lnTo>
                    <a:lnTo>
                      <a:pt x="537" y="453"/>
                    </a:lnTo>
                    <a:lnTo>
                      <a:pt x="520" y="476"/>
                    </a:lnTo>
                    <a:lnTo>
                      <a:pt x="525" y="533"/>
                    </a:lnTo>
                    <a:lnTo>
                      <a:pt x="445" y="561"/>
                    </a:lnTo>
                    <a:lnTo>
                      <a:pt x="394" y="561"/>
                    </a:lnTo>
                    <a:lnTo>
                      <a:pt x="343" y="578"/>
                    </a:lnTo>
                    <a:lnTo>
                      <a:pt x="331" y="504"/>
                    </a:lnTo>
                    <a:lnTo>
                      <a:pt x="240" y="482"/>
                    </a:lnTo>
                    <a:lnTo>
                      <a:pt x="120" y="476"/>
                    </a:lnTo>
                    <a:lnTo>
                      <a:pt x="23" y="425"/>
                    </a:lnTo>
                    <a:lnTo>
                      <a:pt x="29" y="408"/>
                    </a:lnTo>
                    <a:lnTo>
                      <a:pt x="57" y="408"/>
                    </a:lnTo>
                    <a:lnTo>
                      <a:pt x="40" y="363"/>
                    </a:lnTo>
                    <a:lnTo>
                      <a:pt x="52" y="357"/>
                    </a:lnTo>
                    <a:lnTo>
                      <a:pt x="0" y="266"/>
                    </a:lnTo>
                    <a:lnTo>
                      <a:pt x="29" y="255"/>
                    </a:lnTo>
                    <a:lnTo>
                      <a:pt x="23" y="209"/>
                    </a:lnTo>
                    <a:lnTo>
                      <a:pt x="52" y="187"/>
                    </a:lnTo>
                    <a:lnTo>
                      <a:pt x="57" y="147"/>
                    </a:lnTo>
                    <a:lnTo>
                      <a:pt x="92" y="153"/>
                    </a:lnTo>
                    <a:lnTo>
                      <a:pt x="120" y="113"/>
                    </a:lnTo>
                    <a:lnTo>
                      <a:pt x="92" y="79"/>
                    </a:lnTo>
                    <a:lnTo>
                      <a:pt x="103" y="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48" name="Freeform 53"/>
              <p:cNvSpPr>
                <a:spLocks/>
              </p:cNvSpPr>
              <p:nvPr/>
            </p:nvSpPr>
            <p:spPr bwMode="auto">
              <a:xfrm>
                <a:off x="3211" y="2325"/>
                <a:ext cx="582" cy="582"/>
              </a:xfrm>
              <a:custGeom>
                <a:avLst/>
                <a:gdLst>
                  <a:gd name="T0" fmla="*/ 103 w 582"/>
                  <a:gd name="T1" fmla="*/ 45 h 578"/>
                  <a:gd name="T2" fmla="*/ 143 w 582"/>
                  <a:gd name="T3" fmla="*/ 22 h 578"/>
                  <a:gd name="T4" fmla="*/ 171 w 582"/>
                  <a:gd name="T5" fmla="*/ 28 h 578"/>
                  <a:gd name="T6" fmla="*/ 206 w 582"/>
                  <a:gd name="T7" fmla="*/ 0 h 578"/>
                  <a:gd name="T8" fmla="*/ 274 w 582"/>
                  <a:gd name="T9" fmla="*/ 45 h 578"/>
                  <a:gd name="T10" fmla="*/ 326 w 582"/>
                  <a:gd name="T11" fmla="*/ 45 h 578"/>
                  <a:gd name="T12" fmla="*/ 377 w 582"/>
                  <a:gd name="T13" fmla="*/ 113 h 578"/>
                  <a:gd name="T14" fmla="*/ 520 w 582"/>
                  <a:gd name="T15" fmla="*/ 102 h 578"/>
                  <a:gd name="T16" fmla="*/ 577 w 582"/>
                  <a:gd name="T17" fmla="*/ 141 h 578"/>
                  <a:gd name="T18" fmla="*/ 582 w 582"/>
                  <a:gd name="T19" fmla="*/ 209 h 578"/>
                  <a:gd name="T20" fmla="*/ 565 w 582"/>
                  <a:gd name="T21" fmla="*/ 260 h 578"/>
                  <a:gd name="T22" fmla="*/ 485 w 582"/>
                  <a:gd name="T23" fmla="*/ 357 h 578"/>
                  <a:gd name="T24" fmla="*/ 497 w 582"/>
                  <a:gd name="T25" fmla="*/ 402 h 578"/>
                  <a:gd name="T26" fmla="*/ 520 w 582"/>
                  <a:gd name="T27" fmla="*/ 397 h 578"/>
                  <a:gd name="T28" fmla="*/ 537 w 582"/>
                  <a:gd name="T29" fmla="*/ 453 h 578"/>
                  <a:gd name="T30" fmla="*/ 520 w 582"/>
                  <a:gd name="T31" fmla="*/ 476 h 578"/>
                  <a:gd name="T32" fmla="*/ 525 w 582"/>
                  <a:gd name="T33" fmla="*/ 533 h 578"/>
                  <a:gd name="T34" fmla="*/ 445 w 582"/>
                  <a:gd name="T35" fmla="*/ 561 h 578"/>
                  <a:gd name="T36" fmla="*/ 394 w 582"/>
                  <a:gd name="T37" fmla="*/ 561 h 578"/>
                  <a:gd name="T38" fmla="*/ 343 w 582"/>
                  <a:gd name="T39" fmla="*/ 578 h 578"/>
                  <a:gd name="T40" fmla="*/ 331 w 582"/>
                  <a:gd name="T41" fmla="*/ 504 h 578"/>
                  <a:gd name="T42" fmla="*/ 240 w 582"/>
                  <a:gd name="T43" fmla="*/ 482 h 578"/>
                  <a:gd name="T44" fmla="*/ 120 w 582"/>
                  <a:gd name="T45" fmla="*/ 476 h 578"/>
                  <a:gd name="T46" fmla="*/ 23 w 582"/>
                  <a:gd name="T47" fmla="*/ 425 h 578"/>
                  <a:gd name="T48" fmla="*/ 29 w 582"/>
                  <a:gd name="T49" fmla="*/ 408 h 578"/>
                  <a:gd name="T50" fmla="*/ 57 w 582"/>
                  <a:gd name="T51" fmla="*/ 408 h 578"/>
                  <a:gd name="T52" fmla="*/ 40 w 582"/>
                  <a:gd name="T53" fmla="*/ 363 h 578"/>
                  <a:gd name="T54" fmla="*/ 52 w 582"/>
                  <a:gd name="T55" fmla="*/ 357 h 578"/>
                  <a:gd name="T56" fmla="*/ 0 w 582"/>
                  <a:gd name="T57" fmla="*/ 266 h 578"/>
                  <a:gd name="T58" fmla="*/ 29 w 582"/>
                  <a:gd name="T59" fmla="*/ 255 h 578"/>
                  <a:gd name="T60" fmla="*/ 23 w 582"/>
                  <a:gd name="T61" fmla="*/ 209 h 578"/>
                  <a:gd name="T62" fmla="*/ 52 w 582"/>
                  <a:gd name="T63" fmla="*/ 187 h 578"/>
                  <a:gd name="T64" fmla="*/ 57 w 582"/>
                  <a:gd name="T65" fmla="*/ 147 h 578"/>
                  <a:gd name="T66" fmla="*/ 92 w 582"/>
                  <a:gd name="T67" fmla="*/ 153 h 578"/>
                  <a:gd name="T68" fmla="*/ 120 w 582"/>
                  <a:gd name="T69" fmla="*/ 113 h 578"/>
                  <a:gd name="T70" fmla="*/ 92 w 582"/>
                  <a:gd name="T71" fmla="*/ 79 h 578"/>
                  <a:gd name="T72" fmla="*/ 103 w 582"/>
                  <a:gd name="T73" fmla="*/ 45 h 57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582"/>
                  <a:gd name="T112" fmla="*/ 0 h 578"/>
                  <a:gd name="T113" fmla="*/ 582 w 582"/>
                  <a:gd name="T114" fmla="*/ 578 h 57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582" h="578">
                    <a:moveTo>
                      <a:pt x="103" y="45"/>
                    </a:moveTo>
                    <a:lnTo>
                      <a:pt x="143" y="22"/>
                    </a:lnTo>
                    <a:lnTo>
                      <a:pt x="171" y="28"/>
                    </a:lnTo>
                    <a:lnTo>
                      <a:pt x="206" y="0"/>
                    </a:lnTo>
                    <a:lnTo>
                      <a:pt x="274" y="45"/>
                    </a:lnTo>
                    <a:lnTo>
                      <a:pt x="326" y="45"/>
                    </a:lnTo>
                    <a:lnTo>
                      <a:pt x="377" y="113"/>
                    </a:lnTo>
                    <a:lnTo>
                      <a:pt x="520" y="102"/>
                    </a:lnTo>
                    <a:lnTo>
                      <a:pt x="577" y="141"/>
                    </a:lnTo>
                    <a:lnTo>
                      <a:pt x="582" y="209"/>
                    </a:lnTo>
                    <a:lnTo>
                      <a:pt x="565" y="260"/>
                    </a:lnTo>
                    <a:lnTo>
                      <a:pt x="485" y="357"/>
                    </a:lnTo>
                    <a:lnTo>
                      <a:pt x="497" y="402"/>
                    </a:lnTo>
                    <a:lnTo>
                      <a:pt x="520" y="397"/>
                    </a:lnTo>
                    <a:lnTo>
                      <a:pt x="537" y="453"/>
                    </a:lnTo>
                    <a:lnTo>
                      <a:pt x="520" y="476"/>
                    </a:lnTo>
                    <a:lnTo>
                      <a:pt x="525" y="533"/>
                    </a:lnTo>
                    <a:lnTo>
                      <a:pt x="445" y="561"/>
                    </a:lnTo>
                    <a:lnTo>
                      <a:pt x="394" y="561"/>
                    </a:lnTo>
                    <a:lnTo>
                      <a:pt x="343" y="578"/>
                    </a:lnTo>
                    <a:lnTo>
                      <a:pt x="331" y="504"/>
                    </a:lnTo>
                    <a:lnTo>
                      <a:pt x="240" y="482"/>
                    </a:lnTo>
                    <a:lnTo>
                      <a:pt x="120" y="476"/>
                    </a:lnTo>
                    <a:lnTo>
                      <a:pt x="23" y="425"/>
                    </a:lnTo>
                    <a:lnTo>
                      <a:pt x="29" y="408"/>
                    </a:lnTo>
                    <a:lnTo>
                      <a:pt x="57" y="408"/>
                    </a:lnTo>
                    <a:lnTo>
                      <a:pt x="40" y="363"/>
                    </a:lnTo>
                    <a:lnTo>
                      <a:pt x="52" y="357"/>
                    </a:lnTo>
                    <a:lnTo>
                      <a:pt x="0" y="266"/>
                    </a:lnTo>
                    <a:lnTo>
                      <a:pt x="29" y="255"/>
                    </a:lnTo>
                    <a:lnTo>
                      <a:pt x="23" y="209"/>
                    </a:lnTo>
                    <a:lnTo>
                      <a:pt x="52" y="187"/>
                    </a:lnTo>
                    <a:lnTo>
                      <a:pt x="57" y="147"/>
                    </a:lnTo>
                    <a:lnTo>
                      <a:pt x="92" y="153"/>
                    </a:lnTo>
                    <a:lnTo>
                      <a:pt x="120" y="113"/>
                    </a:lnTo>
                    <a:lnTo>
                      <a:pt x="92" y="79"/>
                    </a:lnTo>
                    <a:lnTo>
                      <a:pt x="103" y="45"/>
                    </a:lnTo>
                    <a:close/>
                  </a:path>
                </a:pathLst>
              </a:cu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50" name="Freeform 54"/>
              <p:cNvSpPr>
                <a:spLocks/>
              </p:cNvSpPr>
              <p:nvPr/>
            </p:nvSpPr>
            <p:spPr bwMode="auto">
              <a:xfrm>
                <a:off x="3378" y="2937"/>
                <a:ext cx="649" cy="612"/>
              </a:xfrm>
              <a:custGeom>
                <a:avLst/>
                <a:gdLst/>
                <a:ahLst/>
                <a:cxnLst>
                  <a:cxn ang="0">
                    <a:pos x="245" y="187"/>
                  </a:cxn>
                  <a:cxn ang="0">
                    <a:pos x="291" y="181"/>
                  </a:cxn>
                  <a:cxn ang="0">
                    <a:pos x="314" y="153"/>
                  </a:cxn>
                  <a:cxn ang="0">
                    <a:pos x="296" y="113"/>
                  </a:cxn>
                  <a:cxn ang="0">
                    <a:pos x="319" y="68"/>
                  </a:cxn>
                  <a:cxn ang="0">
                    <a:pos x="354" y="74"/>
                  </a:cxn>
                  <a:cxn ang="0">
                    <a:pos x="388" y="0"/>
                  </a:cxn>
                  <a:cxn ang="0">
                    <a:pos x="490" y="22"/>
                  </a:cxn>
                  <a:cxn ang="0">
                    <a:pos x="508" y="74"/>
                  </a:cxn>
                  <a:cxn ang="0">
                    <a:pos x="588" y="164"/>
                  </a:cxn>
                  <a:cxn ang="0">
                    <a:pos x="645" y="227"/>
                  </a:cxn>
                  <a:cxn ang="0">
                    <a:pos x="650" y="255"/>
                  </a:cxn>
                  <a:cxn ang="0">
                    <a:pos x="622" y="300"/>
                  </a:cxn>
                  <a:cxn ang="0">
                    <a:pos x="627" y="351"/>
                  </a:cxn>
                  <a:cxn ang="0">
                    <a:pos x="588" y="402"/>
                  </a:cxn>
                  <a:cxn ang="0">
                    <a:pos x="542" y="391"/>
                  </a:cxn>
                  <a:cxn ang="0">
                    <a:pos x="525" y="363"/>
                  </a:cxn>
                  <a:cxn ang="0">
                    <a:pos x="462" y="351"/>
                  </a:cxn>
                  <a:cxn ang="0">
                    <a:pos x="411" y="363"/>
                  </a:cxn>
                  <a:cxn ang="0">
                    <a:pos x="279" y="471"/>
                  </a:cxn>
                  <a:cxn ang="0">
                    <a:pos x="228" y="465"/>
                  </a:cxn>
                  <a:cxn ang="0">
                    <a:pos x="137" y="527"/>
                  </a:cxn>
                  <a:cxn ang="0">
                    <a:pos x="80" y="533"/>
                  </a:cxn>
                  <a:cxn ang="0">
                    <a:pos x="40" y="567"/>
                  </a:cxn>
                  <a:cxn ang="0">
                    <a:pos x="28" y="612"/>
                  </a:cxn>
                  <a:cxn ang="0">
                    <a:pos x="0" y="567"/>
                  </a:cxn>
                  <a:cxn ang="0">
                    <a:pos x="11" y="544"/>
                  </a:cxn>
                  <a:cxn ang="0">
                    <a:pos x="11" y="505"/>
                  </a:cxn>
                  <a:cxn ang="0">
                    <a:pos x="80" y="454"/>
                  </a:cxn>
                  <a:cxn ang="0">
                    <a:pos x="68" y="368"/>
                  </a:cxn>
                  <a:cxn ang="0">
                    <a:pos x="68" y="334"/>
                  </a:cxn>
                  <a:cxn ang="0">
                    <a:pos x="34" y="340"/>
                  </a:cxn>
                  <a:cxn ang="0">
                    <a:pos x="40" y="278"/>
                  </a:cxn>
                  <a:cxn ang="0">
                    <a:pos x="57" y="261"/>
                  </a:cxn>
                  <a:cxn ang="0">
                    <a:pos x="80" y="261"/>
                  </a:cxn>
                  <a:cxn ang="0">
                    <a:pos x="85" y="215"/>
                  </a:cxn>
                  <a:cxn ang="0">
                    <a:pos x="125" y="198"/>
                  </a:cxn>
                  <a:cxn ang="0">
                    <a:pos x="131" y="159"/>
                  </a:cxn>
                  <a:cxn ang="0">
                    <a:pos x="165" y="142"/>
                  </a:cxn>
                  <a:cxn ang="0">
                    <a:pos x="188" y="176"/>
                  </a:cxn>
                  <a:cxn ang="0">
                    <a:pos x="188" y="232"/>
                  </a:cxn>
                  <a:cxn ang="0">
                    <a:pos x="245" y="232"/>
                  </a:cxn>
                  <a:cxn ang="0">
                    <a:pos x="245" y="187"/>
                  </a:cxn>
                </a:cxnLst>
                <a:rect l="0" t="0" r="r" b="b"/>
                <a:pathLst>
                  <a:path w="650" h="612">
                    <a:moveTo>
                      <a:pt x="245" y="187"/>
                    </a:moveTo>
                    <a:lnTo>
                      <a:pt x="291" y="181"/>
                    </a:lnTo>
                    <a:lnTo>
                      <a:pt x="314" y="153"/>
                    </a:lnTo>
                    <a:lnTo>
                      <a:pt x="296" y="113"/>
                    </a:lnTo>
                    <a:lnTo>
                      <a:pt x="319" y="68"/>
                    </a:lnTo>
                    <a:lnTo>
                      <a:pt x="354" y="74"/>
                    </a:lnTo>
                    <a:lnTo>
                      <a:pt x="388" y="0"/>
                    </a:lnTo>
                    <a:lnTo>
                      <a:pt x="490" y="22"/>
                    </a:lnTo>
                    <a:lnTo>
                      <a:pt x="508" y="74"/>
                    </a:lnTo>
                    <a:lnTo>
                      <a:pt x="588" y="164"/>
                    </a:lnTo>
                    <a:lnTo>
                      <a:pt x="645" y="227"/>
                    </a:lnTo>
                    <a:lnTo>
                      <a:pt x="650" y="255"/>
                    </a:lnTo>
                    <a:lnTo>
                      <a:pt x="622" y="300"/>
                    </a:lnTo>
                    <a:lnTo>
                      <a:pt x="627" y="351"/>
                    </a:lnTo>
                    <a:lnTo>
                      <a:pt x="588" y="402"/>
                    </a:lnTo>
                    <a:lnTo>
                      <a:pt x="542" y="391"/>
                    </a:lnTo>
                    <a:lnTo>
                      <a:pt x="525" y="363"/>
                    </a:lnTo>
                    <a:lnTo>
                      <a:pt x="462" y="351"/>
                    </a:lnTo>
                    <a:lnTo>
                      <a:pt x="411" y="363"/>
                    </a:lnTo>
                    <a:lnTo>
                      <a:pt x="279" y="471"/>
                    </a:lnTo>
                    <a:lnTo>
                      <a:pt x="228" y="465"/>
                    </a:lnTo>
                    <a:lnTo>
                      <a:pt x="137" y="527"/>
                    </a:lnTo>
                    <a:lnTo>
                      <a:pt x="80" y="533"/>
                    </a:lnTo>
                    <a:lnTo>
                      <a:pt x="40" y="567"/>
                    </a:lnTo>
                    <a:lnTo>
                      <a:pt x="28" y="612"/>
                    </a:lnTo>
                    <a:lnTo>
                      <a:pt x="0" y="567"/>
                    </a:lnTo>
                    <a:lnTo>
                      <a:pt x="11" y="544"/>
                    </a:lnTo>
                    <a:lnTo>
                      <a:pt x="11" y="505"/>
                    </a:lnTo>
                    <a:lnTo>
                      <a:pt x="80" y="454"/>
                    </a:lnTo>
                    <a:lnTo>
                      <a:pt x="68" y="368"/>
                    </a:lnTo>
                    <a:lnTo>
                      <a:pt x="68" y="334"/>
                    </a:lnTo>
                    <a:lnTo>
                      <a:pt x="34" y="340"/>
                    </a:lnTo>
                    <a:lnTo>
                      <a:pt x="40" y="278"/>
                    </a:lnTo>
                    <a:lnTo>
                      <a:pt x="57" y="261"/>
                    </a:lnTo>
                    <a:lnTo>
                      <a:pt x="80" y="261"/>
                    </a:lnTo>
                    <a:lnTo>
                      <a:pt x="85" y="215"/>
                    </a:lnTo>
                    <a:lnTo>
                      <a:pt x="125" y="198"/>
                    </a:lnTo>
                    <a:lnTo>
                      <a:pt x="131" y="159"/>
                    </a:lnTo>
                    <a:lnTo>
                      <a:pt x="165" y="142"/>
                    </a:lnTo>
                    <a:lnTo>
                      <a:pt x="188" y="176"/>
                    </a:lnTo>
                    <a:lnTo>
                      <a:pt x="188" y="232"/>
                    </a:lnTo>
                    <a:lnTo>
                      <a:pt x="245" y="232"/>
                    </a:lnTo>
                    <a:lnTo>
                      <a:pt x="245" y="187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50" name="Freeform 55"/>
              <p:cNvSpPr>
                <a:spLocks/>
              </p:cNvSpPr>
              <p:nvPr/>
            </p:nvSpPr>
            <p:spPr bwMode="auto">
              <a:xfrm>
                <a:off x="3377" y="2942"/>
                <a:ext cx="650" cy="612"/>
              </a:xfrm>
              <a:custGeom>
                <a:avLst/>
                <a:gdLst>
                  <a:gd name="T0" fmla="*/ 245 w 650"/>
                  <a:gd name="T1" fmla="*/ 187 h 612"/>
                  <a:gd name="T2" fmla="*/ 291 w 650"/>
                  <a:gd name="T3" fmla="*/ 181 h 612"/>
                  <a:gd name="T4" fmla="*/ 314 w 650"/>
                  <a:gd name="T5" fmla="*/ 153 h 612"/>
                  <a:gd name="T6" fmla="*/ 296 w 650"/>
                  <a:gd name="T7" fmla="*/ 113 h 612"/>
                  <a:gd name="T8" fmla="*/ 319 w 650"/>
                  <a:gd name="T9" fmla="*/ 68 h 612"/>
                  <a:gd name="T10" fmla="*/ 354 w 650"/>
                  <a:gd name="T11" fmla="*/ 74 h 612"/>
                  <a:gd name="T12" fmla="*/ 388 w 650"/>
                  <a:gd name="T13" fmla="*/ 0 h 612"/>
                  <a:gd name="T14" fmla="*/ 490 w 650"/>
                  <a:gd name="T15" fmla="*/ 22 h 612"/>
                  <a:gd name="T16" fmla="*/ 508 w 650"/>
                  <a:gd name="T17" fmla="*/ 74 h 612"/>
                  <a:gd name="T18" fmla="*/ 588 w 650"/>
                  <a:gd name="T19" fmla="*/ 164 h 612"/>
                  <a:gd name="T20" fmla="*/ 645 w 650"/>
                  <a:gd name="T21" fmla="*/ 227 h 612"/>
                  <a:gd name="T22" fmla="*/ 650 w 650"/>
                  <a:gd name="T23" fmla="*/ 255 h 612"/>
                  <a:gd name="T24" fmla="*/ 622 w 650"/>
                  <a:gd name="T25" fmla="*/ 300 h 612"/>
                  <a:gd name="T26" fmla="*/ 627 w 650"/>
                  <a:gd name="T27" fmla="*/ 351 h 612"/>
                  <a:gd name="T28" fmla="*/ 588 w 650"/>
                  <a:gd name="T29" fmla="*/ 402 h 612"/>
                  <a:gd name="T30" fmla="*/ 542 w 650"/>
                  <a:gd name="T31" fmla="*/ 391 h 612"/>
                  <a:gd name="T32" fmla="*/ 525 w 650"/>
                  <a:gd name="T33" fmla="*/ 363 h 612"/>
                  <a:gd name="T34" fmla="*/ 462 w 650"/>
                  <a:gd name="T35" fmla="*/ 351 h 612"/>
                  <a:gd name="T36" fmla="*/ 411 w 650"/>
                  <a:gd name="T37" fmla="*/ 363 h 612"/>
                  <a:gd name="T38" fmla="*/ 279 w 650"/>
                  <a:gd name="T39" fmla="*/ 471 h 612"/>
                  <a:gd name="T40" fmla="*/ 228 w 650"/>
                  <a:gd name="T41" fmla="*/ 465 h 612"/>
                  <a:gd name="T42" fmla="*/ 137 w 650"/>
                  <a:gd name="T43" fmla="*/ 527 h 612"/>
                  <a:gd name="T44" fmla="*/ 80 w 650"/>
                  <a:gd name="T45" fmla="*/ 533 h 612"/>
                  <a:gd name="T46" fmla="*/ 40 w 650"/>
                  <a:gd name="T47" fmla="*/ 567 h 612"/>
                  <a:gd name="T48" fmla="*/ 28 w 650"/>
                  <a:gd name="T49" fmla="*/ 612 h 612"/>
                  <a:gd name="T50" fmla="*/ 0 w 650"/>
                  <a:gd name="T51" fmla="*/ 567 h 612"/>
                  <a:gd name="T52" fmla="*/ 11 w 650"/>
                  <a:gd name="T53" fmla="*/ 544 h 612"/>
                  <a:gd name="T54" fmla="*/ 11 w 650"/>
                  <a:gd name="T55" fmla="*/ 505 h 612"/>
                  <a:gd name="T56" fmla="*/ 80 w 650"/>
                  <a:gd name="T57" fmla="*/ 454 h 612"/>
                  <a:gd name="T58" fmla="*/ 68 w 650"/>
                  <a:gd name="T59" fmla="*/ 368 h 612"/>
                  <a:gd name="T60" fmla="*/ 68 w 650"/>
                  <a:gd name="T61" fmla="*/ 334 h 612"/>
                  <a:gd name="T62" fmla="*/ 34 w 650"/>
                  <a:gd name="T63" fmla="*/ 340 h 612"/>
                  <a:gd name="T64" fmla="*/ 40 w 650"/>
                  <a:gd name="T65" fmla="*/ 278 h 612"/>
                  <a:gd name="T66" fmla="*/ 57 w 650"/>
                  <a:gd name="T67" fmla="*/ 261 h 612"/>
                  <a:gd name="T68" fmla="*/ 80 w 650"/>
                  <a:gd name="T69" fmla="*/ 261 h 612"/>
                  <a:gd name="T70" fmla="*/ 85 w 650"/>
                  <a:gd name="T71" fmla="*/ 215 h 612"/>
                  <a:gd name="T72" fmla="*/ 125 w 650"/>
                  <a:gd name="T73" fmla="*/ 198 h 612"/>
                  <a:gd name="T74" fmla="*/ 131 w 650"/>
                  <a:gd name="T75" fmla="*/ 159 h 612"/>
                  <a:gd name="T76" fmla="*/ 165 w 650"/>
                  <a:gd name="T77" fmla="*/ 142 h 612"/>
                  <a:gd name="T78" fmla="*/ 188 w 650"/>
                  <a:gd name="T79" fmla="*/ 176 h 612"/>
                  <a:gd name="T80" fmla="*/ 188 w 650"/>
                  <a:gd name="T81" fmla="*/ 232 h 612"/>
                  <a:gd name="T82" fmla="*/ 245 w 650"/>
                  <a:gd name="T83" fmla="*/ 232 h 612"/>
                  <a:gd name="T84" fmla="*/ 245 w 650"/>
                  <a:gd name="T85" fmla="*/ 187 h 61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50"/>
                  <a:gd name="T130" fmla="*/ 0 h 612"/>
                  <a:gd name="T131" fmla="*/ 650 w 650"/>
                  <a:gd name="T132" fmla="*/ 612 h 61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50" h="612">
                    <a:moveTo>
                      <a:pt x="245" y="187"/>
                    </a:moveTo>
                    <a:lnTo>
                      <a:pt x="291" y="181"/>
                    </a:lnTo>
                    <a:lnTo>
                      <a:pt x="314" y="153"/>
                    </a:lnTo>
                    <a:lnTo>
                      <a:pt x="296" y="113"/>
                    </a:lnTo>
                    <a:lnTo>
                      <a:pt x="319" y="68"/>
                    </a:lnTo>
                    <a:lnTo>
                      <a:pt x="354" y="74"/>
                    </a:lnTo>
                    <a:lnTo>
                      <a:pt x="388" y="0"/>
                    </a:lnTo>
                    <a:lnTo>
                      <a:pt x="490" y="22"/>
                    </a:lnTo>
                    <a:lnTo>
                      <a:pt x="508" y="74"/>
                    </a:lnTo>
                    <a:lnTo>
                      <a:pt x="588" y="164"/>
                    </a:lnTo>
                    <a:lnTo>
                      <a:pt x="645" y="227"/>
                    </a:lnTo>
                    <a:lnTo>
                      <a:pt x="650" y="255"/>
                    </a:lnTo>
                    <a:lnTo>
                      <a:pt x="622" y="300"/>
                    </a:lnTo>
                    <a:lnTo>
                      <a:pt x="627" y="351"/>
                    </a:lnTo>
                    <a:lnTo>
                      <a:pt x="588" y="402"/>
                    </a:lnTo>
                    <a:lnTo>
                      <a:pt x="542" y="391"/>
                    </a:lnTo>
                    <a:lnTo>
                      <a:pt x="525" y="363"/>
                    </a:lnTo>
                    <a:lnTo>
                      <a:pt x="462" y="351"/>
                    </a:lnTo>
                    <a:lnTo>
                      <a:pt x="411" y="363"/>
                    </a:lnTo>
                    <a:lnTo>
                      <a:pt x="279" y="471"/>
                    </a:lnTo>
                    <a:lnTo>
                      <a:pt x="228" y="465"/>
                    </a:lnTo>
                    <a:lnTo>
                      <a:pt x="137" y="527"/>
                    </a:lnTo>
                    <a:lnTo>
                      <a:pt x="80" y="533"/>
                    </a:lnTo>
                    <a:lnTo>
                      <a:pt x="40" y="567"/>
                    </a:lnTo>
                    <a:lnTo>
                      <a:pt x="28" y="612"/>
                    </a:lnTo>
                    <a:lnTo>
                      <a:pt x="0" y="567"/>
                    </a:lnTo>
                    <a:lnTo>
                      <a:pt x="11" y="544"/>
                    </a:lnTo>
                    <a:lnTo>
                      <a:pt x="11" y="505"/>
                    </a:lnTo>
                    <a:lnTo>
                      <a:pt x="80" y="454"/>
                    </a:lnTo>
                    <a:lnTo>
                      <a:pt x="68" y="368"/>
                    </a:lnTo>
                    <a:lnTo>
                      <a:pt x="68" y="334"/>
                    </a:lnTo>
                    <a:lnTo>
                      <a:pt x="34" y="340"/>
                    </a:lnTo>
                    <a:lnTo>
                      <a:pt x="40" y="278"/>
                    </a:lnTo>
                    <a:lnTo>
                      <a:pt x="57" y="261"/>
                    </a:lnTo>
                    <a:lnTo>
                      <a:pt x="80" y="261"/>
                    </a:lnTo>
                    <a:lnTo>
                      <a:pt x="85" y="215"/>
                    </a:lnTo>
                    <a:lnTo>
                      <a:pt x="125" y="198"/>
                    </a:lnTo>
                    <a:lnTo>
                      <a:pt x="131" y="159"/>
                    </a:lnTo>
                    <a:lnTo>
                      <a:pt x="165" y="142"/>
                    </a:lnTo>
                    <a:lnTo>
                      <a:pt x="188" y="176"/>
                    </a:lnTo>
                    <a:lnTo>
                      <a:pt x="188" y="232"/>
                    </a:lnTo>
                    <a:lnTo>
                      <a:pt x="245" y="232"/>
                    </a:lnTo>
                    <a:lnTo>
                      <a:pt x="245" y="187"/>
                    </a:lnTo>
                    <a:close/>
                  </a:path>
                </a:pathLst>
              </a:cu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52" name="Freeform 56"/>
              <p:cNvSpPr>
                <a:spLocks/>
              </p:cNvSpPr>
              <p:nvPr/>
            </p:nvSpPr>
            <p:spPr bwMode="auto">
              <a:xfrm>
                <a:off x="2924" y="2749"/>
                <a:ext cx="864" cy="772"/>
              </a:xfrm>
              <a:custGeom>
                <a:avLst/>
                <a:gdLst/>
                <a:ahLst/>
                <a:cxnLst>
                  <a:cxn ang="0">
                    <a:pos x="217" y="85"/>
                  </a:cxn>
                  <a:cxn ang="0">
                    <a:pos x="268" y="68"/>
                  </a:cxn>
                  <a:cxn ang="0">
                    <a:pos x="320" y="0"/>
                  </a:cxn>
                  <a:cxn ang="0">
                    <a:pos x="411" y="57"/>
                  </a:cxn>
                  <a:cxn ang="0">
                    <a:pos x="531" y="62"/>
                  </a:cxn>
                  <a:cxn ang="0">
                    <a:pos x="628" y="85"/>
                  </a:cxn>
                  <a:cxn ang="0">
                    <a:pos x="639" y="153"/>
                  </a:cxn>
                  <a:cxn ang="0">
                    <a:pos x="685" y="136"/>
                  </a:cxn>
                  <a:cxn ang="0">
                    <a:pos x="742" y="136"/>
                  </a:cxn>
                  <a:cxn ang="0">
                    <a:pos x="816" y="113"/>
                  </a:cxn>
                  <a:cxn ang="0">
                    <a:pos x="868" y="113"/>
                  </a:cxn>
                  <a:cxn ang="0">
                    <a:pos x="850" y="193"/>
                  </a:cxn>
                  <a:cxn ang="0">
                    <a:pos x="811" y="267"/>
                  </a:cxn>
                  <a:cxn ang="0">
                    <a:pos x="782" y="267"/>
                  </a:cxn>
                  <a:cxn ang="0">
                    <a:pos x="759" y="306"/>
                  </a:cxn>
                  <a:cxn ang="0">
                    <a:pos x="776" y="346"/>
                  </a:cxn>
                  <a:cxn ang="0">
                    <a:pos x="753" y="380"/>
                  </a:cxn>
                  <a:cxn ang="0">
                    <a:pos x="702" y="380"/>
                  </a:cxn>
                  <a:cxn ang="0">
                    <a:pos x="708" y="425"/>
                  </a:cxn>
                  <a:cxn ang="0">
                    <a:pos x="645" y="431"/>
                  </a:cxn>
                  <a:cxn ang="0">
                    <a:pos x="645" y="363"/>
                  </a:cxn>
                  <a:cxn ang="0">
                    <a:pos x="622" y="335"/>
                  </a:cxn>
                  <a:cxn ang="0">
                    <a:pos x="588" y="352"/>
                  </a:cxn>
                  <a:cxn ang="0">
                    <a:pos x="588" y="391"/>
                  </a:cxn>
                  <a:cxn ang="0">
                    <a:pos x="548" y="408"/>
                  </a:cxn>
                  <a:cxn ang="0">
                    <a:pos x="537" y="454"/>
                  </a:cxn>
                  <a:cxn ang="0">
                    <a:pos x="520" y="454"/>
                  </a:cxn>
                  <a:cxn ang="0">
                    <a:pos x="497" y="471"/>
                  </a:cxn>
                  <a:cxn ang="0">
                    <a:pos x="491" y="533"/>
                  </a:cxn>
                  <a:cxn ang="0">
                    <a:pos x="525" y="527"/>
                  </a:cxn>
                  <a:cxn ang="0">
                    <a:pos x="525" y="561"/>
                  </a:cxn>
                  <a:cxn ang="0">
                    <a:pos x="537" y="647"/>
                  </a:cxn>
                  <a:cxn ang="0">
                    <a:pos x="468" y="692"/>
                  </a:cxn>
                  <a:cxn ang="0">
                    <a:pos x="468" y="732"/>
                  </a:cxn>
                  <a:cxn ang="0">
                    <a:pos x="457" y="760"/>
                  </a:cxn>
                  <a:cxn ang="0">
                    <a:pos x="371" y="771"/>
                  </a:cxn>
                  <a:cxn ang="0">
                    <a:pos x="337" y="737"/>
                  </a:cxn>
                  <a:cxn ang="0">
                    <a:pos x="297" y="749"/>
                  </a:cxn>
                  <a:cxn ang="0">
                    <a:pos x="234" y="664"/>
                  </a:cxn>
                  <a:cxn ang="0">
                    <a:pos x="206" y="664"/>
                  </a:cxn>
                  <a:cxn ang="0">
                    <a:pos x="171" y="703"/>
                  </a:cxn>
                  <a:cxn ang="0">
                    <a:pos x="126" y="692"/>
                  </a:cxn>
                  <a:cxn ang="0">
                    <a:pos x="80" y="652"/>
                  </a:cxn>
                  <a:cxn ang="0">
                    <a:pos x="97" y="590"/>
                  </a:cxn>
                  <a:cxn ang="0">
                    <a:pos x="183" y="522"/>
                  </a:cxn>
                  <a:cxn ang="0">
                    <a:pos x="52" y="465"/>
                  </a:cxn>
                  <a:cxn ang="0">
                    <a:pos x="86" y="414"/>
                  </a:cxn>
                  <a:cxn ang="0">
                    <a:pos x="120" y="408"/>
                  </a:cxn>
                  <a:cxn ang="0">
                    <a:pos x="103" y="380"/>
                  </a:cxn>
                  <a:cxn ang="0">
                    <a:pos x="69" y="335"/>
                  </a:cxn>
                  <a:cxn ang="0">
                    <a:pos x="12" y="335"/>
                  </a:cxn>
                  <a:cxn ang="0">
                    <a:pos x="0" y="301"/>
                  </a:cxn>
                  <a:cxn ang="0">
                    <a:pos x="17" y="261"/>
                  </a:cxn>
                  <a:cxn ang="0">
                    <a:pos x="0" y="232"/>
                  </a:cxn>
                  <a:cxn ang="0">
                    <a:pos x="74" y="204"/>
                  </a:cxn>
                  <a:cxn ang="0">
                    <a:pos x="86" y="187"/>
                  </a:cxn>
                  <a:cxn ang="0">
                    <a:pos x="74" y="164"/>
                  </a:cxn>
                  <a:cxn ang="0">
                    <a:pos x="92" y="142"/>
                  </a:cxn>
                  <a:cxn ang="0">
                    <a:pos x="86" y="102"/>
                  </a:cxn>
                  <a:cxn ang="0">
                    <a:pos x="166" y="142"/>
                  </a:cxn>
                  <a:cxn ang="0">
                    <a:pos x="217" y="85"/>
                  </a:cxn>
                </a:cxnLst>
                <a:rect l="0" t="0" r="r" b="b"/>
                <a:pathLst>
                  <a:path w="868" h="771">
                    <a:moveTo>
                      <a:pt x="217" y="85"/>
                    </a:moveTo>
                    <a:lnTo>
                      <a:pt x="268" y="68"/>
                    </a:lnTo>
                    <a:lnTo>
                      <a:pt x="320" y="0"/>
                    </a:lnTo>
                    <a:lnTo>
                      <a:pt x="411" y="57"/>
                    </a:lnTo>
                    <a:lnTo>
                      <a:pt x="531" y="62"/>
                    </a:lnTo>
                    <a:lnTo>
                      <a:pt x="628" y="85"/>
                    </a:lnTo>
                    <a:lnTo>
                      <a:pt x="639" y="153"/>
                    </a:lnTo>
                    <a:lnTo>
                      <a:pt x="685" y="136"/>
                    </a:lnTo>
                    <a:lnTo>
                      <a:pt x="742" y="136"/>
                    </a:lnTo>
                    <a:lnTo>
                      <a:pt x="816" y="113"/>
                    </a:lnTo>
                    <a:lnTo>
                      <a:pt x="868" y="113"/>
                    </a:lnTo>
                    <a:lnTo>
                      <a:pt x="850" y="193"/>
                    </a:lnTo>
                    <a:lnTo>
                      <a:pt x="811" y="267"/>
                    </a:lnTo>
                    <a:lnTo>
                      <a:pt x="782" y="267"/>
                    </a:lnTo>
                    <a:lnTo>
                      <a:pt x="759" y="306"/>
                    </a:lnTo>
                    <a:lnTo>
                      <a:pt x="776" y="346"/>
                    </a:lnTo>
                    <a:lnTo>
                      <a:pt x="753" y="380"/>
                    </a:lnTo>
                    <a:lnTo>
                      <a:pt x="702" y="380"/>
                    </a:lnTo>
                    <a:lnTo>
                      <a:pt x="708" y="425"/>
                    </a:lnTo>
                    <a:lnTo>
                      <a:pt x="645" y="431"/>
                    </a:lnTo>
                    <a:lnTo>
                      <a:pt x="645" y="363"/>
                    </a:lnTo>
                    <a:lnTo>
                      <a:pt x="622" y="335"/>
                    </a:lnTo>
                    <a:lnTo>
                      <a:pt x="588" y="352"/>
                    </a:lnTo>
                    <a:lnTo>
                      <a:pt x="588" y="391"/>
                    </a:lnTo>
                    <a:lnTo>
                      <a:pt x="548" y="408"/>
                    </a:lnTo>
                    <a:lnTo>
                      <a:pt x="537" y="454"/>
                    </a:lnTo>
                    <a:lnTo>
                      <a:pt x="520" y="454"/>
                    </a:lnTo>
                    <a:lnTo>
                      <a:pt x="497" y="471"/>
                    </a:lnTo>
                    <a:lnTo>
                      <a:pt x="491" y="533"/>
                    </a:lnTo>
                    <a:lnTo>
                      <a:pt x="525" y="527"/>
                    </a:lnTo>
                    <a:lnTo>
                      <a:pt x="525" y="561"/>
                    </a:lnTo>
                    <a:lnTo>
                      <a:pt x="537" y="647"/>
                    </a:lnTo>
                    <a:lnTo>
                      <a:pt x="468" y="692"/>
                    </a:lnTo>
                    <a:lnTo>
                      <a:pt x="468" y="732"/>
                    </a:lnTo>
                    <a:lnTo>
                      <a:pt x="457" y="760"/>
                    </a:lnTo>
                    <a:lnTo>
                      <a:pt x="371" y="771"/>
                    </a:lnTo>
                    <a:lnTo>
                      <a:pt x="337" y="737"/>
                    </a:lnTo>
                    <a:lnTo>
                      <a:pt x="297" y="749"/>
                    </a:lnTo>
                    <a:lnTo>
                      <a:pt x="234" y="664"/>
                    </a:lnTo>
                    <a:lnTo>
                      <a:pt x="206" y="664"/>
                    </a:lnTo>
                    <a:lnTo>
                      <a:pt x="171" y="703"/>
                    </a:lnTo>
                    <a:lnTo>
                      <a:pt x="126" y="692"/>
                    </a:lnTo>
                    <a:lnTo>
                      <a:pt x="80" y="652"/>
                    </a:lnTo>
                    <a:lnTo>
                      <a:pt x="97" y="590"/>
                    </a:lnTo>
                    <a:lnTo>
                      <a:pt x="183" y="522"/>
                    </a:lnTo>
                    <a:lnTo>
                      <a:pt x="52" y="465"/>
                    </a:lnTo>
                    <a:lnTo>
                      <a:pt x="86" y="414"/>
                    </a:lnTo>
                    <a:lnTo>
                      <a:pt x="120" y="408"/>
                    </a:lnTo>
                    <a:lnTo>
                      <a:pt x="103" y="380"/>
                    </a:lnTo>
                    <a:lnTo>
                      <a:pt x="69" y="335"/>
                    </a:lnTo>
                    <a:lnTo>
                      <a:pt x="12" y="335"/>
                    </a:lnTo>
                    <a:lnTo>
                      <a:pt x="0" y="301"/>
                    </a:lnTo>
                    <a:lnTo>
                      <a:pt x="17" y="261"/>
                    </a:lnTo>
                    <a:lnTo>
                      <a:pt x="0" y="232"/>
                    </a:lnTo>
                    <a:lnTo>
                      <a:pt x="74" y="204"/>
                    </a:lnTo>
                    <a:lnTo>
                      <a:pt x="86" y="187"/>
                    </a:lnTo>
                    <a:lnTo>
                      <a:pt x="74" y="164"/>
                    </a:lnTo>
                    <a:lnTo>
                      <a:pt x="92" y="142"/>
                    </a:lnTo>
                    <a:lnTo>
                      <a:pt x="86" y="102"/>
                    </a:lnTo>
                    <a:lnTo>
                      <a:pt x="166" y="142"/>
                    </a:lnTo>
                    <a:lnTo>
                      <a:pt x="217" y="85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52" name="Freeform 57"/>
              <p:cNvSpPr>
                <a:spLocks/>
              </p:cNvSpPr>
              <p:nvPr/>
            </p:nvSpPr>
            <p:spPr bwMode="auto">
              <a:xfrm>
                <a:off x="2924" y="2749"/>
                <a:ext cx="864" cy="771"/>
              </a:xfrm>
              <a:custGeom>
                <a:avLst/>
                <a:gdLst>
                  <a:gd name="T0" fmla="*/ 217 w 868"/>
                  <a:gd name="T1" fmla="*/ 85 h 771"/>
                  <a:gd name="T2" fmla="*/ 268 w 868"/>
                  <a:gd name="T3" fmla="*/ 68 h 771"/>
                  <a:gd name="T4" fmla="*/ 320 w 868"/>
                  <a:gd name="T5" fmla="*/ 0 h 771"/>
                  <a:gd name="T6" fmla="*/ 411 w 868"/>
                  <a:gd name="T7" fmla="*/ 57 h 771"/>
                  <a:gd name="T8" fmla="*/ 531 w 868"/>
                  <a:gd name="T9" fmla="*/ 62 h 771"/>
                  <a:gd name="T10" fmla="*/ 628 w 868"/>
                  <a:gd name="T11" fmla="*/ 85 h 771"/>
                  <a:gd name="T12" fmla="*/ 639 w 868"/>
                  <a:gd name="T13" fmla="*/ 153 h 771"/>
                  <a:gd name="T14" fmla="*/ 685 w 868"/>
                  <a:gd name="T15" fmla="*/ 136 h 771"/>
                  <a:gd name="T16" fmla="*/ 742 w 868"/>
                  <a:gd name="T17" fmla="*/ 136 h 771"/>
                  <a:gd name="T18" fmla="*/ 816 w 868"/>
                  <a:gd name="T19" fmla="*/ 113 h 771"/>
                  <a:gd name="T20" fmla="*/ 868 w 868"/>
                  <a:gd name="T21" fmla="*/ 113 h 771"/>
                  <a:gd name="T22" fmla="*/ 850 w 868"/>
                  <a:gd name="T23" fmla="*/ 193 h 771"/>
                  <a:gd name="T24" fmla="*/ 811 w 868"/>
                  <a:gd name="T25" fmla="*/ 267 h 771"/>
                  <a:gd name="T26" fmla="*/ 782 w 868"/>
                  <a:gd name="T27" fmla="*/ 267 h 771"/>
                  <a:gd name="T28" fmla="*/ 759 w 868"/>
                  <a:gd name="T29" fmla="*/ 306 h 771"/>
                  <a:gd name="T30" fmla="*/ 776 w 868"/>
                  <a:gd name="T31" fmla="*/ 346 h 771"/>
                  <a:gd name="T32" fmla="*/ 753 w 868"/>
                  <a:gd name="T33" fmla="*/ 380 h 771"/>
                  <a:gd name="T34" fmla="*/ 702 w 868"/>
                  <a:gd name="T35" fmla="*/ 380 h 771"/>
                  <a:gd name="T36" fmla="*/ 708 w 868"/>
                  <a:gd name="T37" fmla="*/ 425 h 771"/>
                  <a:gd name="T38" fmla="*/ 645 w 868"/>
                  <a:gd name="T39" fmla="*/ 431 h 771"/>
                  <a:gd name="T40" fmla="*/ 645 w 868"/>
                  <a:gd name="T41" fmla="*/ 363 h 771"/>
                  <a:gd name="T42" fmla="*/ 622 w 868"/>
                  <a:gd name="T43" fmla="*/ 335 h 771"/>
                  <a:gd name="T44" fmla="*/ 588 w 868"/>
                  <a:gd name="T45" fmla="*/ 352 h 771"/>
                  <a:gd name="T46" fmla="*/ 588 w 868"/>
                  <a:gd name="T47" fmla="*/ 391 h 771"/>
                  <a:gd name="T48" fmla="*/ 548 w 868"/>
                  <a:gd name="T49" fmla="*/ 408 h 771"/>
                  <a:gd name="T50" fmla="*/ 537 w 868"/>
                  <a:gd name="T51" fmla="*/ 454 h 771"/>
                  <a:gd name="T52" fmla="*/ 520 w 868"/>
                  <a:gd name="T53" fmla="*/ 454 h 771"/>
                  <a:gd name="T54" fmla="*/ 497 w 868"/>
                  <a:gd name="T55" fmla="*/ 471 h 771"/>
                  <a:gd name="T56" fmla="*/ 491 w 868"/>
                  <a:gd name="T57" fmla="*/ 533 h 771"/>
                  <a:gd name="T58" fmla="*/ 525 w 868"/>
                  <a:gd name="T59" fmla="*/ 527 h 771"/>
                  <a:gd name="T60" fmla="*/ 525 w 868"/>
                  <a:gd name="T61" fmla="*/ 561 h 771"/>
                  <a:gd name="T62" fmla="*/ 537 w 868"/>
                  <a:gd name="T63" fmla="*/ 647 h 771"/>
                  <a:gd name="T64" fmla="*/ 468 w 868"/>
                  <a:gd name="T65" fmla="*/ 692 h 771"/>
                  <a:gd name="T66" fmla="*/ 468 w 868"/>
                  <a:gd name="T67" fmla="*/ 732 h 771"/>
                  <a:gd name="T68" fmla="*/ 457 w 868"/>
                  <a:gd name="T69" fmla="*/ 760 h 771"/>
                  <a:gd name="T70" fmla="*/ 371 w 868"/>
                  <a:gd name="T71" fmla="*/ 771 h 771"/>
                  <a:gd name="T72" fmla="*/ 337 w 868"/>
                  <a:gd name="T73" fmla="*/ 737 h 771"/>
                  <a:gd name="T74" fmla="*/ 297 w 868"/>
                  <a:gd name="T75" fmla="*/ 749 h 771"/>
                  <a:gd name="T76" fmla="*/ 234 w 868"/>
                  <a:gd name="T77" fmla="*/ 664 h 771"/>
                  <a:gd name="T78" fmla="*/ 206 w 868"/>
                  <a:gd name="T79" fmla="*/ 664 h 771"/>
                  <a:gd name="T80" fmla="*/ 171 w 868"/>
                  <a:gd name="T81" fmla="*/ 703 h 771"/>
                  <a:gd name="T82" fmla="*/ 126 w 868"/>
                  <a:gd name="T83" fmla="*/ 692 h 771"/>
                  <a:gd name="T84" fmla="*/ 80 w 868"/>
                  <a:gd name="T85" fmla="*/ 652 h 771"/>
                  <a:gd name="T86" fmla="*/ 97 w 868"/>
                  <a:gd name="T87" fmla="*/ 590 h 771"/>
                  <a:gd name="T88" fmla="*/ 183 w 868"/>
                  <a:gd name="T89" fmla="*/ 522 h 771"/>
                  <a:gd name="T90" fmla="*/ 52 w 868"/>
                  <a:gd name="T91" fmla="*/ 465 h 771"/>
                  <a:gd name="T92" fmla="*/ 86 w 868"/>
                  <a:gd name="T93" fmla="*/ 414 h 771"/>
                  <a:gd name="T94" fmla="*/ 120 w 868"/>
                  <a:gd name="T95" fmla="*/ 408 h 771"/>
                  <a:gd name="T96" fmla="*/ 103 w 868"/>
                  <a:gd name="T97" fmla="*/ 380 h 771"/>
                  <a:gd name="T98" fmla="*/ 69 w 868"/>
                  <a:gd name="T99" fmla="*/ 335 h 771"/>
                  <a:gd name="T100" fmla="*/ 12 w 868"/>
                  <a:gd name="T101" fmla="*/ 335 h 771"/>
                  <a:gd name="T102" fmla="*/ 0 w 868"/>
                  <a:gd name="T103" fmla="*/ 301 h 771"/>
                  <a:gd name="T104" fmla="*/ 17 w 868"/>
                  <a:gd name="T105" fmla="*/ 261 h 771"/>
                  <a:gd name="T106" fmla="*/ 0 w 868"/>
                  <a:gd name="T107" fmla="*/ 232 h 771"/>
                  <a:gd name="T108" fmla="*/ 74 w 868"/>
                  <a:gd name="T109" fmla="*/ 204 h 771"/>
                  <a:gd name="T110" fmla="*/ 86 w 868"/>
                  <a:gd name="T111" fmla="*/ 187 h 771"/>
                  <a:gd name="T112" fmla="*/ 74 w 868"/>
                  <a:gd name="T113" fmla="*/ 164 h 771"/>
                  <a:gd name="T114" fmla="*/ 92 w 868"/>
                  <a:gd name="T115" fmla="*/ 142 h 771"/>
                  <a:gd name="T116" fmla="*/ 86 w 868"/>
                  <a:gd name="T117" fmla="*/ 102 h 771"/>
                  <a:gd name="T118" fmla="*/ 166 w 868"/>
                  <a:gd name="T119" fmla="*/ 142 h 771"/>
                  <a:gd name="T120" fmla="*/ 217 w 868"/>
                  <a:gd name="T121" fmla="*/ 85 h 77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868"/>
                  <a:gd name="T184" fmla="*/ 0 h 771"/>
                  <a:gd name="T185" fmla="*/ 868 w 868"/>
                  <a:gd name="T186" fmla="*/ 771 h 77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868" h="771">
                    <a:moveTo>
                      <a:pt x="217" y="85"/>
                    </a:moveTo>
                    <a:lnTo>
                      <a:pt x="268" y="68"/>
                    </a:lnTo>
                    <a:lnTo>
                      <a:pt x="320" y="0"/>
                    </a:lnTo>
                    <a:lnTo>
                      <a:pt x="411" y="57"/>
                    </a:lnTo>
                    <a:lnTo>
                      <a:pt x="531" y="62"/>
                    </a:lnTo>
                    <a:lnTo>
                      <a:pt x="628" y="85"/>
                    </a:lnTo>
                    <a:lnTo>
                      <a:pt x="639" y="153"/>
                    </a:lnTo>
                    <a:lnTo>
                      <a:pt x="685" y="136"/>
                    </a:lnTo>
                    <a:lnTo>
                      <a:pt x="742" y="136"/>
                    </a:lnTo>
                    <a:lnTo>
                      <a:pt x="816" y="113"/>
                    </a:lnTo>
                    <a:lnTo>
                      <a:pt x="868" y="113"/>
                    </a:lnTo>
                    <a:lnTo>
                      <a:pt x="850" y="193"/>
                    </a:lnTo>
                    <a:lnTo>
                      <a:pt x="811" y="267"/>
                    </a:lnTo>
                    <a:lnTo>
                      <a:pt x="782" y="267"/>
                    </a:lnTo>
                    <a:lnTo>
                      <a:pt x="759" y="306"/>
                    </a:lnTo>
                    <a:lnTo>
                      <a:pt x="776" y="346"/>
                    </a:lnTo>
                    <a:lnTo>
                      <a:pt x="753" y="380"/>
                    </a:lnTo>
                    <a:lnTo>
                      <a:pt x="702" y="380"/>
                    </a:lnTo>
                    <a:lnTo>
                      <a:pt x="708" y="425"/>
                    </a:lnTo>
                    <a:lnTo>
                      <a:pt x="645" y="431"/>
                    </a:lnTo>
                    <a:lnTo>
                      <a:pt x="645" y="363"/>
                    </a:lnTo>
                    <a:lnTo>
                      <a:pt x="622" y="335"/>
                    </a:lnTo>
                    <a:lnTo>
                      <a:pt x="588" y="352"/>
                    </a:lnTo>
                    <a:lnTo>
                      <a:pt x="588" y="391"/>
                    </a:lnTo>
                    <a:lnTo>
                      <a:pt x="548" y="408"/>
                    </a:lnTo>
                    <a:lnTo>
                      <a:pt x="537" y="454"/>
                    </a:lnTo>
                    <a:lnTo>
                      <a:pt x="520" y="454"/>
                    </a:lnTo>
                    <a:lnTo>
                      <a:pt x="497" y="471"/>
                    </a:lnTo>
                    <a:lnTo>
                      <a:pt x="491" y="533"/>
                    </a:lnTo>
                    <a:lnTo>
                      <a:pt x="525" y="527"/>
                    </a:lnTo>
                    <a:lnTo>
                      <a:pt x="525" y="561"/>
                    </a:lnTo>
                    <a:lnTo>
                      <a:pt x="537" y="647"/>
                    </a:lnTo>
                    <a:lnTo>
                      <a:pt x="468" y="692"/>
                    </a:lnTo>
                    <a:lnTo>
                      <a:pt x="468" y="732"/>
                    </a:lnTo>
                    <a:lnTo>
                      <a:pt x="457" y="760"/>
                    </a:lnTo>
                    <a:lnTo>
                      <a:pt x="371" y="771"/>
                    </a:lnTo>
                    <a:lnTo>
                      <a:pt x="337" y="737"/>
                    </a:lnTo>
                    <a:lnTo>
                      <a:pt x="297" y="749"/>
                    </a:lnTo>
                    <a:lnTo>
                      <a:pt x="234" y="664"/>
                    </a:lnTo>
                    <a:lnTo>
                      <a:pt x="206" y="664"/>
                    </a:lnTo>
                    <a:lnTo>
                      <a:pt x="171" y="703"/>
                    </a:lnTo>
                    <a:lnTo>
                      <a:pt x="126" y="692"/>
                    </a:lnTo>
                    <a:lnTo>
                      <a:pt x="80" y="652"/>
                    </a:lnTo>
                    <a:lnTo>
                      <a:pt x="97" y="590"/>
                    </a:lnTo>
                    <a:lnTo>
                      <a:pt x="183" y="522"/>
                    </a:lnTo>
                    <a:lnTo>
                      <a:pt x="52" y="465"/>
                    </a:lnTo>
                    <a:lnTo>
                      <a:pt x="86" y="414"/>
                    </a:lnTo>
                    <a:lnTo>
                      <a:pt x="120" y="408"/>
                    </a:lnTo>
                    <a:lnTo>
                      <a:pt x="103" y="380"/>
                    </a:lnTo>
                    <a:lnTo>
                      <a:pt x="69" y="335"/>
                    </a:lnTo>
                    <a:lnTo>
                      <a:pt x="12" y="335"/>
                    </a:lnTo>
                    <a:lnTo>
                      <a:pt x="0" y="301"/>
                    </a:lnTo>
                    <a:lnTo>
                      <a:pt x="17" y="261"/>
                    </a:lnTo>
                    <a:lnTo>
                      <a:pt x="0" y="232"/>
                    </a:lnTo>
                    <a:lnTo>
                      <a:pt x="74" y="204"/>
                    </a:lnTo>
                    <a:lnTo>
                      <a:pt x="86" y="187"/>
                    </a:lnTo>
                    <a:lnTo>
                      <a:pt x="74" y="164"/>
                    </a:lnTo>
                    <a:lnTo>
                      <a:pt x="92" y="142"/>
                    </a:lnTo>
                    <a:lnTo>
                      <a:pt x="86" y="102"/>
                    </a:lnTo>
                    <a:lnTo>
                      <a:pt x="166" y="142"/>
                    </a:lnTo>
                    <a:lnTo>
                      <a:pt x="217" y="85"/>
                    </a:lnTo>
                    <a:close/>
                  </a:path>
                </a:pathLst>
              </a:cu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54" name="Freeform 58"/>
              <p:cNvSpPr>
                <a:spLocks/>
              </p:cNvSpPr>
              <p:nvPr/>
            </p:nvSpPr>
            <p:spPr bwMode="auto">
              <a:xfrm>
                <a:off x="2174" y="3016"/>
                <a:ext cx="953" cy="591"/>
              </a:xfrm>
              <a:custGeom>
                <a:avLst/>
                <a:gdLst/>
                <a:ahLst/>
                <a:cxnLst>
                  <a:cxn ang="0">
                    <a:pos x="251" y="28"/>
                  </a:cxn>
                  <a:cxn ang="0">
                    <a:pos x="257" y="85"/>
                  </a:cxn>
                  <a:cxn ang="0">
                    <a:pos x="314" y="102"/>
                  </a:cxn>
                  <a:cxn ang="0">
                    <a:pos x="325" y="147"/>
                  </a:cxn>
                  <a:cxn ang="0">
                    <a:pos x="371" y="164"/>
                  </a:cxn>
                  <a:cxn ang="0">
                    <a:pos x="393" y="141"/>
                  </a:cxn>
                  <a:cxn ang="0">
                    <a:pos x="445" y="158"/>
                  </a:cxn>
                  <a:cxn ang="0">
                    <a:pos x="468" y="124"/>
                  </a:cxn>
                  <a:cxn ang="0">
                    <a:pos x="508" y="209"/>
                  </a:cxn>
                  <a:cxn ang="0">
                    <a:pos x="536" y="209"/>
                  </a:cxn>
                  <a:cxn ang="0">
                    <a:pos x="525" y="238"/>
                  </a:cxn>
                  <a:cxn ang="0">
                    <a:pos x="565" y="289"/>
                  </a:cxn>
                  <a:cxn ang="0">
                    <a:pos x="804" y="113"/>
                  </a:cxn>
                  <a:cxn ang="0">
                    <a:pos x="850" y="119"/>
                  </a:cxn>
                  <a:cxn ang="0">
                    <a:pos x="861" y="141"/>
                  </a:cxn>
                  <a:cxn ang="0">
                    <a:pos x="827" y="147"/>
                  </a:cxn>
                  <a:cxn ang="0">
                    <a:pos x="793" y="198"/>
                  </a:cxn>
                  <a:cxn ang="0">
                    <a:pos x="930" y="260"/>
                  </a:cxn>
                  <a:cxn ang="0">
                    <a:pos x="839" y="323"/>
                  </a:cxn>
                  <a:cxn ang="0">
                    <a:pos x="821" y="385"/>
                  </a:cxn>
                  <a:cxn ang="0">
                    <a:pos x="867" y="425"/>
                  </a:cxn>
                  <a:cxn ang="0">
                    <a:pos x="867" y="487"/>
                  </a:cxn>
                  <a:cxn ang="0">
                    <a:pos x="884" y="504"/>
                  </a:cxn>
                  <a:cxn ang="0">
                    <a:pos x="907" y="493"/>
                  </a:cxn>
                  <a:cxn ang="0">
                    <a:pos x="907" y="527"/>
                  </a:cxn>
                  <a:cxn ang="0">
                    <a:pos x="890" y="561"/>
                  </a:cxn>
                  <a:cxn ang="0">
                    <a:pos x="833" y="550"/>
                  </a:cxn>
                  <a:cxn ang="0">
                    <a:pos x="799" y="567"/>
                  </a:cxn>
                  <a:cxn ang="0">
                    <a:pos x="747" y="550"/>
                  </a:cxn>
                  <a:cxn ang="0">
                    <a:pos x="713" y="578"/>
                  </a:cxn>
                  <a:cxn ang="0">
                    <a:pos x="673" y="550"/>
                  </a:cxn>
                  <a:cxn ang="0">
                    <a:pos x="599" y="589"/>
                  </a:cxn>
                  <a:cxn ang="0">
                    <a:pos x="513" y="578"/>
                  </a:cxn>
                  <a:cxn ang="0">
                    <a:pos x="468" y="521"/>
                  </a:cxn>
                  <a:cxn ang="0">
                    <a:pos x="468" y="487"/>
                  </a:cxn>
                  <a:cxn ang="0">
                    <a:pos x="445" y="482"/>
                  </a:cxn>
                  <a:cxn ang="0">
                    <a:pos x="433" y="510"/>
                  </a:cxn>
                  <a:cxn ang="0">
                    <a:pos x="354" y="436"/>
                  </a:cxn>
                  <a:cxn ang="0">
                    <a:pos x="348" y="363"/>
                  </a:cxn>
                  <a:cxn ang="0">
                    <a:pos x="308" y="385"/>
                  </a:cxn>
                  <a:cxn ang="0">
                    <a:pos x="291" y="340"/>
                  </a:cxn>
                  <a:cxn ang="0">
                    <a:pos x="177" y="294"/>
                  </a:cxn>
                  <a:cxn ang="0">
                    <a:pos x="137" y="221"/>
                  </a:cxn>
                  <a:cxn ang="0">
                    <a:pos x="102" y="215"/>
                  </a:cxn>
                  <a:cxn ang="0">
                    <a:pos x="63" y="238"/>
                  </a:cxn>
                  <a:cxn ang="0">
                    <a:pos x="28" y="204"/>
                  </a:cxn>
                  <a:cxn ang="0">
                    <a:pos x="0" y="175"/>
                  </a:cxn>
                  <a:cxn ang="0">
                    <a:pos x="45" y="130"/>
                  </a:cxn>
                  <a:cxn ang="0">
                    <a:pos x="34" y="68"/>
                  </a:cxn>
                  <a:cxn ang="0">
                    <a:pos x="11" y="39"/>
                  </a:cxn>
                  <a:cxn ang="0">
                    <a:pos x="28" y="11"/>
                  </a:cxn>
                  <a:cxn ang="0">
                    <a:pos x="165" y="0"/>
                  </a:cxn>
                  <a:cxn ang="0">
                    <a:pos x="199" y="28"/>
                  </a:cxn>
                  <a:cxn ang="0">
                    <a:pos x="251" y="28"/>
                  </a:cxn>
                </a:cxnLst>
                <a:rect l="0" t="0" r="r" b="b"/>
                <a:pathLst>
                  <a:path w="930" h="589">
                    <a:moveTo>
                      <a:pt x="251" y="28"/>
                    </a:moveTo>
                    <a:lnTo>
                      <a:pt x="257" y="85"/>
                    </a:lnTo>
                    <a:lnTo>
                      <a:pt x="314" y="102"/>
                    </a:lnTo>
                    <a:lnTo>
                      <a:pt x="325" y="147"/>
                    </a:lnTo>
                    <a:lnTo>
                      <a:pt x="371" y="164"/>
                    </a:lnTo>
                    <a:lnTo>
                      <a:pt x="393" y="141"/>
                    </a:lnTo>
                    <a:lnTo>
                      <a:pt x="445" y="158"/>
                    </a:lnTo>
                    <a:lnTo>
                      <a:pt x="468" y="124"/>
                    </a:lnTo>
                    <a:lnTo>
                      <a:pt x="508" y="209"/>
                    </a:lnTo>
                    <a:lnTo>
                      <a:pt x="536" y="209"/>
                    </a:lnTo>
                    <a:lnTo>
                      <a:pt x="525" y="238"/>
                    </a:lnTo>
                    <a:lnTo>
                      <a:pt x="565" y="289"/>
                    </a:lnTo>
                    <a:lnTo>
                      <a:pt x="804" y="113"/>
                    </a:lnTo>
                    <a:lnTo>
                      <a:pt x="850" y="119"/>
                    </a:lnTo>
                    <a:lnTo>
                      <a:pt x="861" y="141"/>
                    </a:lnTo>
                    <a:lnTo>
                      <a:pt x="827" y="147"/>
                    </a:lnTo>
                    <a:lnTo>
                      <a:pt x="793" y="198"/>
                    </a:lnTo>
                    <a:lnTo>
                      <a:pt x="930" y="260"/>
                    </a:lnTo>
                    <a:lnTo>
                      <a:pt x="839" y="323"/>
                    </a:lnTo>
                    <a:lnTo>
                      <a:pt x="821" y="385"/>
                    </a:lnTo>
                    <a:lnTo>
                      <a:pt x="867" y="425"/>
                    </a:lnTo>
                    <a:lnTo>
                      <a:pt x="867" y="487"/>
                    </a:lnTo>
                    <a:lnTo>
                      <a:pt x="884" y="504"/>
                    </a:lnTo>
                    <a:lnTo>
                      <a:pt x="907" y="493"/>
                    </a:lnTo>
                    <a:lnTo>
                      <a:pt x="907" y="527"/>
                    </a:lnTo>
                    <a:lnTo>
                      <a:pt x="890" y="561"/>
                    </a:lnTo>
                    <a:lnTo>
                      <a:pt x="833" y="550"/>
                    </a:lnTo>
                    <a:lnTo>
                      <a:pt x="799" y="567"/>
                    </a:lnTo>
                    <a:lnTo>
                      <a:pt x="747" y="550"/>
                    </a:lnTo>
                    <a:lnTo>
                      <a:pt x="713" y="578"/>
                    </a:lnTo>
                    <a:lnTo>
                      <a:pt x="673" y="550"/>
                    </a:lnTo>
                    <a:lnTo>
                      <a:pt x="599" y="589"/>
                    </a:lnTo>
                    <a:lnTo>
                      <a:pt x="513" y="578"/>
                    </a:lnTo>
                    <a:lnTo>
                      <a:pt x="468" y="521"/>
                    </a:lnTo>
                    <a:lnTo>
                      <a:pt x="468" y="487"/>
                    </a:lnTo>
                    <a:lnTo>
                      <a:pt x="445" y="482"/>
                    </a:lnTo>
                    <a:lnTo>
                      <a:pt x="433" y="510"/>
                    </a:lnTo>
                    <a:lnTo>
                      <a:pt x="354" y="436"/>
                    </a:lnTo>
                    <a:lnTo>
                      <a:pt x="348" y="363"/>
                    </a:lnTo>
                    <a:lnTo>
                      <a:pt x="308" y="385"/>
                    </a:lnTo>
                    <a:lnTo>
                      <a:pt x="291" y="340"/>
                    </a:lnTo>
                    <a:lnTo>
                      <a:pt x="177" y="294"/>
                    </a:lnTo>
                    <a:lnTo>
                      <a:pt x="137" y="221"/>
                    </a:lnTo>
                    <a:lnTo>
                      <a:pt x="102" y="215"/>
                    </a:lnTo>
                    <a:lnTo>
                      <a:pt x="63" y="238"/>
                    </a:lnTo>
                    <a:lnTo>
                      <a:pt x="28" y="204"/>
                    </a:lnTo>
                    <a:lnTo>
                      <a:pt x="0" y="175"/>
                    </a:lnTo>
                    <a:lnTo>
                      <a:pt x="45" y="130"/>
                    </a:lnTo>
                    <a:lnTo>
                      <a:pt x="34" y="68"/>
                    </a:lnTo>
                    <a:lnTo>
                      <a:pt x="11" y="39"/>
                    </a:lnTo>
                    <a:lnTo>
                      <a:pt x="28" y="11"/>
                    </a:lnTo>
                    <a:lnTo>
                      <a:pt x="165" y="0"/>
                    </a:lnTo>
                    <a:lnTo>
                      <a:pt x="199" y="28"/>
                    </a:lnTo>
                    <a:lnTo>
                      <a:pt x="251" y="28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54" name="Freeform 59"/>
              <p:cNvSpPr>
                <a:spLocks/>
              </p:cNvSpPr>
              <p:nvPr/>
            </p:nvSpPr>
            <p:spPr bwMode="auto">
              <a:xfrm>
                <a:off x="2173" y="3016"/>
                <a:ext cx="954" cy="591"/>
              </a:xfrm>
              <a:custGeom>
                <a:avLst/>
                <a:gdLst>
                  <a:gd name="T0" fmla="*/ 251 w 930"/>
                  <a:gd name="T1" fmla="*/ 28 h 589"/>
                  <a:gd name="T2" fmla="*/ 257 w 930"/>
                  <a:gd name="T3" fmla="*/ 85 h 589"/>
                  <a:gd name="T4" fmla="*/ 314 w 930"/>
                  <a:gd name="T5" fmla="*/ 102 h 589"/>
                  <a:gd name="T6" fmla="*/ 325 w 930"/>
                  <a:gd name="T7" fmla="*/ 147 h 589"/>
                  <a:gd name="T8" fmla="*/ 371 w 930"/>
                  <a:gd name="T9" fmla="*/ 164 h 589"/>
                  <a:gd name="T10" fmla="*/ 393 w 930"/>
                  <a:gd name="T11" fmla="*/ 141 h 589"/>
                  <a:gd name="T12" fmla="*/ 445 w 930"/>
                  <a:gd name="T13" fmla="*/ 158 h 589"/>
                  <a:gd name="T14" fmla="*/ 468 w 930"/>
                  <a:gd name="T15" fmla="*/ 124 h 589"/>
                  <a:gd name="T16" fmla="*/ 508 w 930"/>
                  <a:gd name="T17" fmla="*/ 209 h 589"/>
                  <a:gd name="T18" fmla="*/ 536 w 930"/>
                  <a:gd name="T19" fmla="*/ 209 h 589"/>
                  <a:gd name="T20" fmla="*/ 525 w 930"/>
                  <a:gd name="T21" fmla="*/ 238 h 589"/>
                  <a:gd name="T22" fmla="*/ 565 w 930"/>
                  <a:gd name="T23" fmla="*/ 289 h 589"/>
                  <a:gd name="T24" fmla="*/ 804 w 930"/>
                  <a:gd name="T25" fmla="*/ 113 h 589"/>
                  <a:gd name="T26" fmla="*/ 850 w 930"/>
                  <a:gd name="T27" fmla="*/ 119 h 589"/>
                  <a:gd name="T28" fmla="*/ 861 w 930"/>
                  <a:gd name="T29" fmla="*/ 141 h 589"/>
                  <a:gd name="T30" fmla="*/ 827 w 930"/>
                  <a:gd name="T31" fmla="*/ 147 h 589"/>
                  <a:gd name="T32" fmla="*/ 793 w 930"/>
                  <a:gd name="T33" fmla="*/ 198 h 589"/>
                  <a:gd name="T34" fmla="*/ 930 w 930"/>
                  <a:gd name="T35" fmla="*/ 260 h 589"/>
                  <a:gd name="T36" fmla="*/ 839 w 930"/>
                  <a:gd name="T37" fmla="*/ 323 h 589"/>
                  <a:gd name="T38" fmla="*/ 821 w 930"/>
                  <a:gd name="T39" fmla="*/ 385 h 589"/>
                  <a:gd name="T40" fmla="*/ 867 w 930"/>
                  <a:gd name="T41" fmla="*/ 425 h 589"/>
                  <a:gd name="T42" fmla="*/ 867 w 930"/>
                  <a:gd name="T43" fmla="*/ 487 h 589"/>
                  <a:gd name="T44" fmla="*/ 884 w 930"/>
                  <a:gd name="T45" fmla="*/ 504 h 589"/>
                  <a:gd name="T46" fmla="*/ 907 w 930"/>
                  <a:gd name="T47" fmla="*/ 493 h 589"/>
                  <a:gd name="T48" fmla="*/ 907 w 930"/>
                  <a:gd name="T49" fmla="*/ 527 h 589"/>
                  <a:gd name="T50" fmla="*/ 890 w 930"/>
                  <a:gd name="T51" fmla="*/ 561 h 589"/>
                  <a:gd name="T52" fmla="*/ 833 w 930"/>
                  <a:gd name="T53" fmla="*/ 550 h 589"/>
                  <a:gd name="T54" fmla="*/ 799 w 930"/>
                  <a:gd name="T55" fmla="*/ 567 h 589"/>
                  <a:gd name="T56" fmla="*/ 747 w 930"/>
                  <a:gd name="T57" fmla="*/ 550 h 589"/>
                  <a:gd name="T58" fmla="*/ 713 w 930"/>
                  <a:gd name="T59" fmla="*/ 578 h 589"/>
                  <a:gd name="T60" fmla="*/ 673 w 930"/>
                  <a:gd name="T61" fmla="*/ 550 h 589"/>
                  <a:gd name="T62" fmla="*/ 599 w 930"/>
                  <a:gd name="T63" fmla="*/ 589 h 589"/>
                  <a:gd name="T64" fmla="*/ 513 w 930"/>
                  <a:gd name="T65" fmla="*/ 578 h 589"/>
                  <a:gd name="T66" fmla="*/ 468 w 930"/>
                  <a:gd name="T67" fmla="*/ 521 h 589"/>
                  <a:gd name="T68" fmla="*/ 468 w 930"/>
                  <a:gd name="T69" fmla="*/ 487 h 589"/>
                  <a:gd name="T70" fmla="*/ 445 w 930"/>
                  <a:gd name="T71" fmla="*/ 482 h 589"/>
                  <a:gd name="T72" fmla="*/ 433 w 930"/>
                  <a:gd name="T73" fmla="*/ 510 h 589"/>
                  <a:gd name="T74" fmla="*/ 354 w 930"/>
                  <a:gd name="T75" fmla="*/ 436 h 589"/>
                  <a:gd name="T76" fmla="*/ 348 w 930"/>
                  <a:gd name="T77" fmla="*/ 363 h 589"/>
                  <a:gd name="T78" fmla="*/ 308 w 930"/>
                  <a:gd name="T79" fmla="*/ 385 h 589"/>
                  <a:gd name="T80" fmla="*/ 291 w 930"/>
                  <a:gd name="T81" fmla="*/ 340 h 589"/>
                  <a:gd name="T82" fmla="*/ 177 w 930"/>
                  <a:gd name="T83" fmla="*/ 294 h 589"/>
                  <a:gd name="T84" fmla="*/ 137 w 930"/>
                  <a:gd name="T85" fmla="*/ 221 h 589"/>
                  <a:gd name="T86" fmla="*/ 102 w 930"/>
                  <a:gd name="T87" fmla="*/ 215 h 589"/>
                  <a:gd name="T88" fmla="*/ 63 w 930"/>
                  <a:gd name="T89" fmla="*/ 238 h 589"/>
                  <a:gd name="T90" fmla="*/ 28 w 930"/>
                  <a:gd name="T91" fmla="*/ 204 h 589"/>
                  <a:gd name="T92" fmla="*/ 0 w 930"/>
                  <a:gd name="T93" fmla="*/ 175 h 589"/>
                  <a:gd name="T94" fmla="*/ 45 w 930"/>
                  <a:gd name="T95" fmla="*/ 130 h 589"/>
                  <a:gd name="T96" fmla="*/ 34 w 930"/>
                  <a:gd name="T97" fmla="*/ 68 h 589"/>
                  <a:gd name="T98" fmla="*/ 11 w 930"/>
                  <a:gd name="T99" fmla="*/ 39 h 589"/>
                  <a:gd name="T100" fmla="*/ 28 w 930"/>
                  <a:gd name="T101" fmla="*/ 11 h 589"/>
                  <a:gd name="T102" fmla="*/ 165 w 930"/>
                  <a:gd name="T103" fmla="*/ 0 h 589"/>
                  <a:gd name="T104" fmla="*/ 199 w 930"/>
                  <a:gd name="T105" fmla="*/ 28 h 589"/>
                  <a:gd name="T106" fmla="*/ 251 w 930"/>
                  <a:gd name="T107" fmla="*/ 28 h 58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930"/>
                  <a:gd name="T163" fmla="*/ 0 h 589"/>
                  <a:gd name="T164" fmla="*/ 930 w 930"/>
                  <a:gd name="T165" fmla="*/ 589 h 58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930" h="589">
                    <a:moveTo>
                      <a:pt x="251" y="28"/>
                    </a:moveTo>
                    <a:lnTo>
                      <a:pt x="257" y="85"/>
                    </a:lnTo>
                    <a:lnTo>
                      <a:pt x="314" y="102"/>
                    </a:lnTo>
                    <a:lnTo>
                      <a:pt x="325" y="147"/>
                    </a:lnTo>
                    <a:lnTo>
                      <a:pt x="371" y="164"/>
                    </a:lnTo>
                    <a:lnTo>
                      <a:pt x="393" y="141"/>
                    </a:lnTo>
                    <a:lnTo>
                      <a:pt x="445" y="158"/>
                    </a:lnTo>
                    <a:lnTo>
                      <a:pt x="468" y="124"/>
                    </a:lnTo>
                    <a:lnTo>
                      <a:pt x="508" y="209"/>
                    </a:lnTo>
                    <a:lnTo>
                      <a:pt x="536" y="209"/>
                    </a:lnTo>
                    <a:lnTo>
                      <a:pt x="525" y="238"/>
                    </a:lnTo>
                    <a:lnTo>
                      <a:pt x="565" y="289"/>
                    </a:lnTo>
                    <a:lnTo>
                      <a:pt x="804" y="113"/>
                    </a:lnTo>
                    <a:lnTo>
                      <a:pt x="850" y="119"/>
                    </a:lnTo>
                    <a:lnTo>
                      <a:pt x="861" y="141"/>
                    </a:lnTo>
                    <a:lnTo>
                      <a:pt x="827" y="147"/>
                    </a:lnTo>
                    <a:lnTo>
                      <a:pt x="793" y="198"/>
                    </a:lnTo>
                    <a:lnTo>
                      <a:pt x="930" y="260"/>
                    </a:lnTo>
                    <a:lnTo>
                      <a:pt x="839" y="323"/>
                    </a:lnTo>
                    <a:lnTo>
                      <a:pt x="821" y="385"/>
                    </a:lnTo>
                    <a:lnTo>
                      <a:pt x="867" y="425"/>
                    </a:lnTo>
                    <a:lnTo>
                      <a:pt x="867" y="487"/>
                    </a:lnTo>
                    <a:lnTo>
                      <a:pt x="884" y="504"/>
                    </a:lnTo>
                    <a:lnTo>
                      <a:pt x="907" y="493"/>
                    </a:lnTo>
                    <a:lnTo>
                      <a:pt x="907" y="527"/>
                    </a:lnTo>
                    <a:lnTo>
                      <a:pt x="890" y="561"/>
                    </a:lnTo>
                    <a:lnTo>
                      <a:pt x="833" y="550"/>
                    </a:lnTo>
                    <a:lnTo>
                      <a:pt x="799" y="567"/>
                    </a:lnTo>
                    <a:lnTo>
                      <a:pt x="747" y="550"/>
                    </a:lnTo>
                    <a:lnTo>
                      <a:pt x="713" y="578"/>
                    </a:lnTo>
                    <a:lnTo>
                      <a:pt x="673" y="550"/>
                    </a:lnTo>
                    <a:lnTo>
                      <a:pt x="599" y="589"/>
                    </a:lnTo>
                    <a:lnTo>
                      <a:pt x="513" y="578"/>
                    </a:lnTo>
                    <a:lnTo>
                      <a:pt x="468" y="521"/>
                    </a:lnTo>
                    <a:lnTo>
                      <a:pt x="468" y="487"/>
                    </a:lnTo>
                    <a:lnTo>
                      <a:pt x="445" y="482"/>
                    </a:lnTo>
                    <a:lnTo>
                      <a:pt x="433" y="510"/>
                    </a:lnTo>
                    <a:lnTo>
                      <a:pt x="354" y="436"/>
                    </a:lnTo>
                    <a:lnTo>
                      <a:pt x="348" y="363"/>
                    </a:lnTo>
                    <a:lnTo>
                      <a:pt x="308" y="385"/>
                    </a:lnTo>
                    <a:lnTo>
                      <a:pt x="291" y="340"/>
                    </a:lnTo>
                    <a:lnTo>
                      <a:pt x="177" y="294"/>
                    </a:lnTo>
                    <a:lnTo>
                      <a:pt x="137" y="221"/>
                    </a:lnTo>
                    <a:lnTo>
                      <a:pt x="102" y="215"/>
                    </a:lnTo>
                    <a:lnTo>
                      <a:pt x="63" y="238"/>
                    </a:lnTo>
                    <a:lnTo>
                      <a:pt x="28" y="204"/>
                    </a:lnTo>
                    <a:lnTo>
                      <a:pt x="0" y="175"/>
                    </a:lnTo>
                    <a:lnTo>
                      <a:pt x="45" y="130"/>
                    </a:lnTo>
                    <a:lnTo>
                      <a:pt x="34" y="68"/>
                    </a:lnTo>
                    <a:lnTo>
                      <a:pt x="11" y="39"/>
                    </a:lnTo>
                    <a:lnTo>
                      <a:pt x="28" y="11"/>
                    </a:lnTo>
                    <a:lnTo>
                      <a:pt x="165" y="0"/>
                    </a:lnTo>
                    <a:lnTo>
                      <a:pt x="199" y="28"/>
                    </a:lnTo>
                    <a:lnTo>
                      <a:pt x="251" y="28"/>
                    </a:lnTo>
                    <a:close/>
                  </a:path>
                </a:pathLst>
              </a:cu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11355" name="Freeform 61"/>
              <p:cNvSpPr>
                <a:spLocks/>
              </p:cNvSpPr>
              <p:nvPr/>
            </p:nvSpPr>
            <p:spPr bwMode="auto">
              <a:xfrm>
                <a:off x="2424" y="2567"/>
                <a:ext cx="599" cy="738"/>
              </a:xfrm>
              <a:custGeom>
                <a:avLst/>
                <a:gdLst>
                  <a:gd name="T0" fmla="*/ 40 w 599"/>
                  <a:gd name="T1" fmla="*/ 63 h 738"/>
                  <a:gd name="T2" fmla="*/ 57 w 599"/>
                  <a:gd name="T3" fmla="*/ 69 h 738"/>
                  <a:gd name="T4" fmla="*/ 68 w 599"/>
                  <a:gd name="T5" fmla="*/ 40 h 738"/>
                  <a:gd name="T6" fmla="*/ 108 w 599"/>
                  <a:gd name="T7" fmla="*/ 34 h 738"/>
                  <a:gd name="T8" fmla="*/ 108 w 599"/>
                  <a:gd name="T9" fmla="*/ 69 h 738"/>
                  <a:gd name="T10" fmla="*/ 160 w 599"/>
                  <a:gd name="T11" fmla="*/ 52 h 738"/>
                  <a:gd name="T12" fmla="*/ 228 w 599"/>
                  <a:gd name="T13" fmla="*/ 40 h 738"/>
                  <a:gd name="T14" fmla="*/ 297 w 599"/>
                  <a:gd name="T15" fmla="*/ 0 h 738"/>
                  <a:gd name="T16" fmla="*/ 371 w 599"/>
                  <a:gd name="T17" fmla="*/ 0 h 738"/>
                  <a:gd name="T18" fmla="*/ 445 w 599"/>
                  <a:gd name="T19" fmla="*/ 91 h 738"/>
                  <a:gd name="T20" fmla="*/ 491 w 599"/>
                  <a:gd name="T21" fmla="*/ 97 h 738"/>
                  <a:gd name="T22" fmla="*/ 491 w 599"/>
                  <a:gd name="T23" fmla="*/ 142 h 738"/>
                  <a:gd name="T24" fmla="*/ 531 w 599"/>
                  <a:gd name="T25" fmla="*/ 205 h 738"/>
                  <a:gd name="T26" fmla="*/ 513 w 599"/>
                  <a:gd name="T27" fmla="*/ 222 h 738"/>
                  <a:gd name="T28" fmla="*/ 576 w 599"/>
                  <a:gd name="T29" fmla="*/ 284 h 738"/>
                  <a:gd name="T30" fmla="*/ 588 w 599"/>
                  <a:gd name="T31" fmla="*/ 324 h 738"/>
                  <a:gd name="T32" fmla="*/ 565 w 599"/>
                  <a:gd name="T33" fmla="*/ 341 h 738"/>
                  <a:gd name="T34" fmla="*/ 576 w 599"/>
                  <a:gd name="T35" fmla="*/ 369 h 738"/>
                  <a:gd name="T36" fmla="*/ 570 w 599"/>
                  <a:gd name="T37" fmla="*/ 386 h 738"/>
                  <a:gd name="T38" fmla="*/ 491 w 599"/>
                  <a:gd name="T39" fmla="*/ 414 h 738"/>
                  <a:gd name="T40" fmla="*/ 508 w 599"/>
                  <a:gd name="T41" fmla="*/ 443 h 738"/>
                  <a:gd name="T42" fmla="*/ 491 w 599"/>
                  <a:gd name="T43" fmla="*/ 488 h 738"/>
                  <a:gd name="T44" fmla="*/ 508 w 599"/>
                  <a:gd name="T45" fmla="*/ 522 h 738"/>
                  <a:gd name="T46" fmla="*/ 565 w 599"/>
                  <a:gd name="T47" fmla="*/ 517 h 738"/>
                  <a:gd name="T48" fmla="*/ 599 w 599"/>
                  <a:gd name="T49" fmla="*/ 562 h 738"/>
                  <a:gd name="T50" fmla="*/ 559 w 599"/>
                  <a:gd name="T51" fmla="*/ 562 h 738"/>
                  <a:gd name="T52" fmla="*/ 314 w 599"/>
                  <a:gd name="T53" fmla="*/ 738 h 738"/>
                  <a:gd name="T54" fmla="*/ 274 w 599"/>
                  <a:gd name="T55" fmla="*/ 692 h 738"/>
                  <a:gd name="T56" fmla="*/ 291 w 599"/>
                  <a:gd name="T57" fmla="*/ 664 h 738"/>
                  <a:gd name="T58" fmla="*/ 251 w 599"/>
                  <a:gd name="T59" fmla="*/ 658 h 738"/>
                  <a:gd name="T60" fmla="*/ 222 w 599"/>
                  <a:gd name="T61" fmla="*/ 579 h 738"/>
                  <a:gd name="T62" fmla="*/ 188 w 599"/>
                  <a:gd name="T63" fmla="*/ 607 h 738"/>
                  <a:gd name="T64" fmla="*/ 142 w 599"/>
                  <a:gd name="T65" fmla="*/ 590 h 738"/>
                  <a:gd name="T66" fmla="*/ 125 w 599"/>
                  <a:gd name="T67" fmla="*/ 613 h 738"/>
                  <a:gd name="T68" fmla="*/ 74 w 599"/>
                  <a:gd name="T69" fmla="*/ 602 h 738"/>
                  <a:gd name="T70" fmla="*/ 63 w 599"/>
                  <a:gd name="T71" fmla="*/ 551 h 738"/>
                  <a:gd name="T72" fmla="*/ 6 w 599"/>
                  <a:gd name="T73" fmla="*/ 534 h 738"/>
                  <a:gd name="T74" fmla="*/ 0 w 599"/>
                  <a:gd name="T75" fmla="*/ 471 h 738"/>
                  <a:gd name="T76" fmla="*/ 34 w 599"/>
                  <a:gd name="T77" fmla="*/ 432 h 738"/>
                  <a:gd name="T78" fmla="*/ 125 w 599"/>
                  <a:gd name="T79" fmla="*/ 414 h 738"/>
                  <a:gd name="T80" fmla="*/ 142 w 599"/>
                  <a:gd name="T81" fmla="*/ 380 h 738"/>
                  <a:gd name="T82" fmla="*/ 108 w 599"/>
                  <a:gd name="T83" fmla="*/ 375 h 738"/>
                  <a:gd name="T84" fmla="*/ 108 w 599"/>
                  <a:gd name="T85" fmla="*/ 307 h 738"/>
                  <a:gd name="T86" fmla="*/ 125 w 599"/>
                  <a:gd name="T87" fmla="*/ 284 h 738"/>
                  <a:gd name="T88" fmla="*/ 34 w 599"/>
                  <a:gd name="T89" fmla="*/ 222 h 738"/>
                  <a:gd name="T90" fmla="*/ 68 w 599"/>
                  <a:gd name="T91" fmla="*/ 142 h 738"/>
                  <a:gd name="T92" fmla="*/ 23 w 599"/>
                  <a:gd name="T93" fmla="*/ 86 h 738"/>
                  <a:gd name="T94" fmla="*/ 40 w 599"/>
                  <a:gd name="T95" fmla="*/ 63 h 73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99"/>
                  <a:gd name="T145" fmla="*/ 0 h 738"/>
                  <a:gd name="T146" fmla="*/ 599 w 599"/>
                  <a:gd name="T147" fmla="*/ 738 h 73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99" h="738">
                    <a:moveTo>
                      <a:pt x="40" y="63"/>
                    </a:moveTo>
                    <a:lnTo>
                      <a:pt x="57" y="69"/>
                    </a:lnTo>
                    <a:lnTo>
                      <a:pt x="68" y="40"/>
                    </a:lnTo>
                    <a:lnTo>
                      <a:pt x="108" y="34"/>
                    </a:lnTo>
                    <a:lnTo>
                      <a:pt x="108" y="69"/>
                    </a:lnTo>
                    <a:lnTo>
                      <a:pt x="160" y="52"/>
                    </a:lnTo>
                    <a:lnTo>
                      <a:pt x="228" y="40"/>
                    </a:lnTo>
                    <a:lnTo>
                      <a:pt x="297" y="0"/>
                    </a:lnTo>
                    <a:lnTo>
                      <a:pt x="371" y="0"/>
                    </a:lnTo>
                    <a:lnTo>
                      <a:pt x="445" y="91"/>
                    </a:lnTo>
                    <a:lnTo>
                      <a:pt x="491" y="97"/>
                    </a:lnTo>
                    <a:lnTo>
                      <a:pt x="491" y="142"/>
                    </a:lnTo>
                    <a:lnTo>
                      <a:pt x="531" y="205"/>
                    </a:lnTo>
                    <a:lnTo>
                      <a:pt x="513" y="222"/>
                    </a:lnTo>
                    <a:lnTo>
                      <a:pt x="576" y="284"/>
                    </a:lnTo>
                    <a:lnTo>
                      <a:pt x="588" y="324"/>
                    </a:lnTo>
                    <a:lnTo>
                      <a:pt x="565" y="341"/>
                    </a:lnTo>
                    <a:lnTo>
                      <a:pt x="576" y="369"/>
                    </a:lnTo>
                    <a:lnTo>
                      <a:pt x="570" y="386"/>
                    </a:lnTo>
                    <a:lnTo>
                      <a:pt x="491" y="414"/>
                    </a:lnTo>
                    <a:lnTo>
                      <a:pt x="508" y="443"/>
                    </a:lnTo>
                    <a:lnTo>
                      <a:pt x="491" y="488"/>
                    </a:lnTo>
                    <a:lnTo>
                      <a:pt x="508" y="522"/>
                    </a:lnTo>
                    <a:lnTo>
                      <a:pt x="565" y="517"/>
                    </a:lnTo>
                    <a:lnTo>
                      <a:pt x="599" y="562"/>
                    </a:lnTo>
                    <a:lnTo>
                      <a:pt x="559" y="562"/>
                    </a:lnTo>
                    <a:lnTo>
                      <a:pt x="314" y="738"/>
                    </a:lnTo>
                    <a:lnTo>
                      <a:pt x="274" y="692"/>
                    </a:lnTo>
                    <a:lnTo>
                      <a:pt x="291" y="664"/>
                    </a:lnTo>
                    <a:lnTo>
                      <a:pt x="251" y="658"/>
                    </a:lnTo>
                    <a:lnTo>
                      <a:pt x="222" y="579"/>
                    </a:lnTo>
                    <a:lnTo>
                      <a:pt x="188" y="607"/>
                    </a:lnTo>
                    <a:lnTo>
                      <a:pt x="142" y="590"/>
                    </a:lnTo>
                    <a:lnTo>
                      <a:pt x="125" y="613"/>
                    </a:lnTo>
                    <a:lnTo>
                      <a:pt x="74" y="602"/>
                    </a:lnTo>
                    <a:lnTo>
                      <a:pt x="63" y="551"/>
                    </a:lnTo>
                    <a:lnTo>
                      <a:pt x="6" y="534"/>
                    </a:lnTo>
                    <a:lnTo>
                      <a:pt x="0" y="471"/>
                    </a:lnTo>
                    <a:lnTo>
                      <a:pt x="34" y="432"/>
                    </a:lnTo>
                    <a:lnTo>
                      <a:pt x="125" y="414"/>
                    </a:lnTo>
                    <a:lnTo>
                      <a:pt x="142" y="380"/>
                    </a:lnTo>
                    <a:lnTo>
                      <a:pt x="108" y="375"/>
                    </a:lnTo>
                    <a:lnTo>
                      <a:pt x="108" y="307"/>
                    </a:lnTo>
                    <a:lnTo>
                      <a:pt x="125" y="284"/>
                    </a:lnTo>
                    <a:lnTo>
                      <a:pt x="34" y="222"/>
                    </a:lnTo>
                    <a:lnTo>
                      <a:pt x="68" y="142"/>
                    </a:lnTo>
                    <a:lnTo>
                      <a:pt x="23" y="86"/>
                    </a:lnTo>
                    <a:lnTo>
                      <a:pt x="40" y="63"/>
                    </a:lnTo>
                    <a:close/>
                  </a:path>
                </a:pathLst>
              </a:custGeom>
              <a:solidFill>
                <a:srgbClr val="92D050"/>
              </a:solidFill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58" name="Freeform 62"/>
              <p:cNvSpPr>
                <a:spLocks/>
              </p:cNvSpPr>
              <p:nvPr/>
            </p:nvSpPr>
            <p:spPr bwMode="auto">
              <a:xfrm>
                <a:off x="2888" y="2290"/>
                <a:ext cx="449" cy="605"/>
              </a:xfrm>
              <a:custGeom>
                <a:avLst/>
                <a:gdLst/>
                <a:ahLst/>
                <a:cxnLst>
                  <a:cxn ang="0">
                    <a:pos x="46" y="272"/>
                  </a:cxn>
                  <a:cxn ang="0">
                    <a:pos x="80" y="232"/>
                  </a:cxn>
                  <a:cxn ang="0">
                    <a:pos x="137" y="232"/>
                  </a:cxn>
                  <a:cxn ang="0">
                    <a:pos x="137" y="187"/>
                  </a:cxn>
                  <a:cxn ang="0">
                    <a:pos x="149" y="130"/>
                  </a:cxn>
                  <a:cxn ang="0">
                    <a:pos x="183" y="119"/>
                  </a:cxn>
                  <a:cxn ang="0">
                    <a:pos x="200" y="79"/>
                  </a:cxn>
                  <a:cxn ang="0">
                    <a:pos x="246" y="56"/>
                  </a:cxn>
                  <a:cxn ang="0">
                    <a:pos x="263" y="0"/>
                  </a:cxn>
                  <a:cxn ang="0">
                    <a:pos x="303" y="17"/>
                  </a:cxn>
                  <a:cxn ang="0">
                    <a:pos x="331" y="0"/>
                  </a:cxn>
                  <a:cxn ang="0">
                    <a:pos x="388" y="11"/>
                  </a:cxn>
                  <a:cxn ang="0">
                    <a:pos x="388" y="51"/>
                  </a:cxn>
                  <a:cxn ang="0">
                    <a:pos x="457" y="79"/>
                  </a:cxn>
                  <a:cxn ang="0">
                    <a:pos x="445" y="113"/>
                  </a:cxn>
                  <a:cxn ang="0">
                    <a:pos x="474" y="153"/>
                  </a:cxn>
                  <a:cxn ang="0">
                    <a:pos x="445" y="187"/>
                  </a:cxn>
                  <a:cxn ang="0">
                    <a:pos x="411" y="181"/>
                  </a:cxn>
                  <a:cxn ang="0">
                    <a:pos x="400" y="221"/>
                  </a:cxn>
                  <a:cxn ang="0">
                    <a:pos x="377" y="243"/>
                  </a:cxn>
                  <a:cxn ang="0">
                    <a:pos x="377" y="283"/>
                  </a:cxn>
                  <a:cxn ang="0">
                    <a:pos x="348" y="300"/>
                  </a:cxn>
                  <a:cxn ang="0">
                    <a:pos x="405" y="391"/>
                  </a:cxn>
                  <a:cxn ang="0">
                    <a:pos x="388" y="397"/>
                  </a:cxn>
                  <a:cxn ang="0">
                    <a:pos x="405" y="442"/>
                  </a:cxn>
                  <a:cxn ang="0">
                    <a:pos x="383" y="442"/>
                  </a:cxn>
                  <a:cxn ang="0">
                    <a:pos x="371" y="459"/>
                  </a:cxn>
                  <a:cxn ang="0">
                    <a:pos x="331" y="527"/>
                  </a:cxn>
                  <a:cxn ang="0">
                    <a:pos x="268" y="550"/>
                  </a:cxn>
                  <a:cxn ang="0">
                    <a:pos x="217" y="606"/>
                  </a:cxn>
                  <a:cxn ang="0">
                    <a:pos x="131" y="561"/>
                  </a:cxn>
                  <a:cxn ang="0">
                    <a:pos x="74" y="504"/>
                  </a:cxn>
                  <a:cxn ang="0">
                    <a:pos x="86" y="476"/>
                  </a:cxn>
                  <a:cxn ang="0">
                    <a:pos x="52" y="425"/>
                  </a:cxn>
                  <a:cxn ang="0">
                    <a:pos x="52" y="374"/>
                  </a:cxn>
                  <a:cxn ang="0">
                    <a:pos x="57" y="334"/>
                  </a:cxn>
                  <a:cxn ang="0">
                    <a:pos x="34" y="323"/>
                  </a:cxn>
                  <a:cxn ang="0">
                    <a:pos x="46" y="306"/>
                  </a:cxn>
                  <a:cxn ang="0">
                    <a:pos x="0" y="294"/>
                  </a:cxn>
                  <a:cxn ang="0">
                    <a:pos x="0" y="260"/>
                  </a:cxn>
                  <a:cxn ang="0">
                    <a:pos x="17" y="249"/>
                  </a:cxn>
                  <a:cxn ang="0">
                    <a:pos x="46" y="272"/>
                  </a:cxn>
                </a:cxnLst>
                <a:rect l="0" t="0" r="r" b="b"/>
                <a:pathLst>
                  <a:path w="474" h="606">
                    <a:moveTo>
                      <a:pt x="46" y="272"/>
                    </a:moveTo>
                    <a:lnTo>
                      <a:pt x="80" y="232"/>
                    </a:lnTo>
                    <a:lnTo>
                      <a:pt x="137" y="232"/>
                    </a:lnTo>
                    <a:lnTo>
                      <a:pt x="137" y="187"/>
                    </a:lnTo>
                    <a:lnTo>
                      <a:pt x="149" y="130"/>
                    </a:lnTo>
                    <a:lnTo>
                      <a:pt x="183" y="119"/>
                    </a:lnTo>
                    <a:lnTo>
                      <a:pt x="200" y="79"/>
                    </a:lnTo>
                    <a:lnTo>
                      <a:pt x="246" y="56"/>
                    </a:lnTo>
                    <a:lnTo>
                      <a:pt x="263" y="0"/>
                    </a:lnTo>
                    <a:lnTo>
                      <a:pt x="303" y="17"/>
                    </a:lnTo>
                    <a:lnTo>
                      <a:pt x="331" y="0"/>
                    </a:lnTo>
                    <a:lnTo>
                      <a:pt x="388" y="11"/>
                    </a:lnTo>
                    <a:lnTo>
                      <a:pt x="388" y="51"/>
                    </a:lnTo>
                    <a:lnTo>
                      <a:pt x="457" y="79"/>
                    </a:lnTo>
                    <a:lnTo>
                      <a:pt x="445" y="113"/>
                    </a:lnTo>
                    <a:lnTo>
                      <a:pt x="474" y="153"/>
                    </a:lnTo>
                    <a:lnTo>
                      <a:pt x="445" y="187"/>
                    </a:lnTo>
                    <a:lnTo>
                      <a:pt x="411" y="181"/>
                    </a:lnTo>
                    <a:lnTo>
                      <a:pt x="400" y="221"/>
                    </a:lnTo>
                    <a:lnTo>
                      <a:pt x="377" y="243"/>
                    </a:lnTo>
                    <a:lnTo>
                      <a:pt x="377" y="283"/>
                    </a:lnTo>
                    <a:lnTo>
                      <a:pt x="348" y="300"/>
                    </a:lnTo>
                    <a:lnTo>
                      <a:pt x="405" y="391"/>
                    </a:lnTo>
                    <a:lnTo>
                      <a:pt x="388" y="397"/>
                    </a:lnTo>
                    <a:lnTo>
                      <a:pt x="405" y="442"/>
                    </a:lnTo>
                    <a:lnTo>
                      <a:pt x="383" y="442"/>
                    </a:lnTo>
                    <a:lnTo>
                      <a:pt x="371" y="459"/>
                    </a:lnTo>
                    <a:lnTo>
                      <a:pt x="331" y="527"/>
                    </a:lnTo>
                    <a:lnTo>
                      <a:pt x="268" y="550"/>
                    </a:lnTo>
                    <a:lnTo>
                      <a:pt x="217" y="606"/>
                    </a:lnTo>
                    <a:lnTo>
                      <a:pt x="131" y="561"/>
                    </a:lnTo>
                    <a:lnTo>
                      <a:pt x="74" y="504"/>
                    </a:lnTo>
                    <a:lnTo>
                      <a:pt x="86" y="476"/>
                    </a:lnTo>
                    <a:lnTo>
                      <a:pt x="52" y="425"/>
                    </a:lnTo>
                    <a:lnTo>
                      <a:pt x="52" y="374"/>
                    </a:lnTo>
                    <a:lnTo>
                      <a:pt x="57" y="334"/>
                    </a:lnTo>
                    <a:lnTo>
                      <a:pt x="34" y="323"/>
                    </a:lnTo>
                    <a:lnTo>
                      <a:pt x="46" y="306"/>
                    </a:lnTo>
                    <a:lnTo>
                      <a:pt x="0" y="294"/>
                    </a:lnTo>
                    <a:lnTo>
                      <a:pt x="0" y="260"/>
                    </a:lnTo>
                    <a:lnTo>
                      <a:pt x="17" y="249"/>
                    </a:lnTo>
                    <a:lnTo>
                      <a:pt x="46" y="27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57" name="Freeform 63"/>
              <p:cNvSpPr>
                <a:spLocks/>
              </p:cNvSpPr>
              <p:nvPr/>
            </p:nvSpPr>
            <p:spPr bwMode="auto">
              <a:xfrm>
                <a:off x="2888" y="2290"/>
                <a:ext cx="449" cy="607"/>
              </a:xfrm>
              <a:custGeom>
                <a:avLst/>
                <a:gdLst>
                  <a:gd name="T0" fmla="*/ 46 w 474"/>
                  <a:gd name="T1" fmla="*/ 272 h 606"/>
                  <a:gd name="T2" fmla="*/ 80 w 474"/>
                  <a:gd name="T3" fmla="*/ 232 h 606"/>
                  <a:gd name="T4" fmla="*/ 137 w 474"/>
                  <a:gd name="T5" fmla="*/ 232 h 606"/>
                  <a:gd name="T6" fmla="*/ 137 w 474"/>
                  <a:gd name="T7" fmla="*/ 187 h 606"/>
                  <a:gd name="T8" fmla="*/ 149 w 474"/>
                  <a:gd name="T9" fmla="*/ 130 h 606"/>
                  <a:gd name="T10" fmla="*/ 183 w 474"/>
                  <a:gd name="T11" fmla="*/ 119 h 606"/>
                  <a:gd name="T12" fmla="*/ 200 w 474"/>
                  <a:gd name="T13" fmla="*/ 79 h 606"/>
                  <a:gd name="T14" fmla="*/ 246 w 474"/>
                  <a:gd name="T15" fmla="*/ 56 h 606"/>
                  <a:gd name="T16" fmla="*/ 263 w 474"/>
                  <a:gd name="T17" fmla="*/ 0 h 606"/>
                  <a:gd name="T18" fmla="*/ 303 w 474"/>
                  <a:gd name="T19" fmla="*/ 17 h 606"/>
                  <a:gd name="T20" fmla="*/ 331 w 474"/>
                  <a:gd name="T21" fmla="*/ 0 h 606"/>
                  <a:gd name="T22" fmla="*/ 388 w 474"/>
                  <a:gd name="T23" fmla="*/ 11 h 606"/>
                  <a:gd name="T24" fmla="*/ 388 w 474"/>
                  <a:gd name="T25" fmla="*/ 51 h 606"/>
                  <a:gd name="T26" fmla="*/ 457 w 474"/>
                  <a:gd name="T27" fmla="*/ 79 h 606"/>
                  <a:gd name="T28" fmla="*/ 445 w 474"/>
                  <a:gd name="T29" fmla="*/ 113 h 606"/>
                  <a:gd name="T30" fmla="*/ 474 w 474"/>
                  <a:gd name="T31" fmla="*/ 153 h 606"/>
                  <a:gd name="T32" fmla="*/ 445 w 474"/>
                  <a:gd name="T33" fmla="*/ 187 h 606"/>
                  <a:gd name="T34" fmla="*/ 411 w 474"/>
                  <a:gd name="T35" fmla="*/ 181 h 606"/>
                  <a:gd name="T36" fmla="*/ 400 w 474"/>
                  <a:gd name="T37" fmla="*/ 221 h 606"/>
                  <a:gd name="T38" fmla="*/ 377 w 474"/>
                  <a:gd name="T39" fmla="*/ 243 h 606"/>
                  <a:gd name="T40" fmla="*/ 377 w 474"/>
                  <a:gd name="T41" fmla="*/ 283 h 606"/>
                  <a:gd name="T42" fmla="*/ 348 w 474"/>
                  <a:gd name="T43" fmla="*/ 300 h 606"/>
                  <a:gd name="T44" fmla="*/ 405 w 474"/>
                  <a:gd name="T45" fmla="*/ 391 h 606"/>
                  <a:gd name="T46" fmla="*/ 388 w 474"/>
                  <a:gd name="T47" fmla="*/ 397 h 606"/>
                  <a:gd name="T48" fmla="*/ 405 w 474"/>
                  <a:gd name="T49" fmla="*/ 442 h 606"/>
                  <a:gd name="T50" fmla="*/ 383 w 474"/>
                  <a:gd name="T51" fmla="*/ 442 h 606"/>
                  <a:gd name="T52" fmla="*/ 371 w 474"/>
                  <a:gd name="T53" fmla="*/ 459 h 606"/>
                  <a:gd name="T54" fmla="*/ 331 w 474"/>
                  <a:gd name="T55" fmla="*/ 527 h 606"/>
                  <a:gd name="T56" fmla="*/ 268 w 474"/>
                  <a:gd name="T57" fmla="*/ 550 h 606"/>
                  <a:gd name="T58" fmla="*/ 217 w 474"/>
                  <a:gd name="T59" fmla="*/ 606 h 606"/>
                  <a:gd name="T60" fmla="*/ 131 w 474"/>
                  <a:gd name="T61" fmla="*/ 561 h 606"/>
                  <a:gd name="T62" fmla="*/ 74 w 474"/>
                  <a:gd name="T63" fmla="*/ 504 h 606"/>
                  <a:gd name="T64" fmla="*/ 86 w 474"/>
                  <a:gd name="T65" fmla="*/ 476 h 606"/>
                  <a:gd name="T66" fmla="*/ 52 w 474"/>
                  <a:gd name="T67" fmla="*/ 425 h 606"/>
                  <a:gd name="T68" fmla="*/ 52 w 474"/>
                  <a:gd name="T69" fmla="*/ 374 h 606"/>
                  <a:gd name="T70" fmla="*/ 57 w 474"/>
                  <a:gd name="T71" fmla="*/ 334 h 606"/>
                  <a:gd name="T72" fmla="*/ 34 w 474"/>
                  <a:gd name="T73" fmla="*/ 323 h 606"/>
                  <a:gd name="T74" fmla="*/ 46 w 474"/>
                  <a:gd name="T75" fmla="*/ 306 h 606"/>
                  <a:gd name="T76" fmla="*/ 0 w 474"/>
                  <a:gd name="T77" fmla="*/ 294 h 606"/>
                  <a:gd name="T78" fmla="*/ 0 w 474"/>
                  <a:gd name="T79" fmla="*/ 260 h 606"/>
                  <a:gd name="T80" fmla="*/ 17 w 474"/>
                  <a:gd name="T81" fmla="*/ 249 h 606"/>
                  <a:gd name="T82" fmla="*/ 46 w 474"/>
                  <a:gd name="T83" fmla="*/ 272 h 60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74"/>
                  <a:gd name="T127" fmla="*/ 0 h 606"/>
                  <a:gd name="T128" fmla="*/ 474 w 474"/>
                  <a:gd name="T129" fmla="*/ 606 h 60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74" h="606">
                    <a:moveTo>
                      <a:pt x="46" y="272"/>
                    </a:moveTo>
                    <a:lnTo>
                      <a:pt x="80" y="232"/>
                    </a:lnTo>
                    <a:lnTo>
                      <a:pt x="137" y="232"/>
                    </a:lnTo>
                    <a:lnTo>
                      <a:pt x="137" y="187"/>
                    </a:lnTo>
                    <a:lnTo>
                      <a:pt x="149" y="130"/>
                    </a:lnTo>
                    <a:lnTo>
                      <a:pt x="183" y="119"/>
                    </a:lnTo>
                    <a:lnTo>
                      <a:pt x="200" y="79"/>
                    </a:lnTo>
                    <a:lnTo>
                      <a:pt x="246" y="56"/>
                    </a:lnTo>
                    <a:lnTo>
                      <a:pt x="263" y="0"/>
                    </a:lnTo>
                    <a:lnTo>
                      <a:pt x="303" y="17"/>
                    </a:lnTo>
                    <a:lnTo>
                      <a:pt x="331" y="0"/>
                    </a:lnTo>
                    <a:lnTo>
                      <a:pt x="388" y="11"/>
                    </a:lnTo>
                    <a:lnTo>
                      <a:pt x="388" y="51"/>
                    </a:lnTo>
                    <a:lnTo>
                      <a:pt x="457" y="79"/>
                    </a:lnTo>
                    <a:lnTo>
                      <a:pt x="445" y="113"/>
                    </a:lnTo>
                    <a:lnTo>
                      <a:pt x="474" y="153"/>
                    </a:lnTo>
                    <a:lnTo>
                      <a:pt x="445" y="187"/>
                    </a:lnTo>
                    <a:lnTo>
                      <a:pt x="411" y="181"/>
                    </a:lnTo>
                    <a:lnTo>
                      <a:pt x="400" y="221"/>
                    </a:lnTo>
                    <a:lnTo>
                      <a:pt x="377" y="243"/>
                    </a:lnTo>
                    <a:lnTo>
                      <a:pt x="377" y="283"/>
                    </a:lnTo>
                    <a:lnTo>
                      <a:pt x="348" y="300"/>
                    </a:lnTo>
                    <a:lnTo>
                      <a:pt x="405" y="391"/>
                    </a:lnTo>
                    <a:lnTo>
                      <a:pt x="388" y="397"/>
                    </a:lnTo>
                    <a:lnTo>
                      <a:pt x="405" y="442"/>
                    </a:lnTo>
                    <a:lnTo>
                      <a:pt x="383" y="442"/>
                    </a:lnTo>
                    <a:lnTo>
                      <a:pt x="371" y="459"/>
                    </a:lnTo>
                    <a:lnTo>
                      <a:pt x="331" y="527"/>
                    </a:lnTo>
                    <a:lnTo>
                      <a:pt x="268" y="550"/>
                    </a:lnTo>
                    <a:lnTo>
                      <a:pt x="217" y="606"/>
                    </a:lnTo>
                    <a:lnTo>
                      <a:pt x="131" y="561"/>
                    </a:lnTo>
                    <a:lnTo>
                      <a:pt x="74" y="504"/>
                    </a:lnTo>
                    <a:lnTo>
                      <a:pt x="86" y="476"/>
                    </a:lnTo>
                    <a:lnTo>
                      <a:pt x="52" y="425"/>
                    </a:lnTo>
                    <a:lnTo>
                      <a:pt x="52" y="374"/>
                    </a:lnTo>
                    <a:lnTo>
                      <a:pt x="57" y="334"/>
                    </a:lnTo>
                    <a:lnTo>
                      <a:pt x="34" y="323"/>
                    </a:lnTo>
                    <a:lnTo>
                      <a:pt x="46" y="306"/>
                    </a:lnTo>
                    <a:lnTo>
                      <a:pt x="0" y="294"/>
                    </a:lnTo>
                    <a:lnTo>
                      <a:pt x="0" y="260"/>
                    </a:lnTo>
                    <a:lnTo>
                      <a:pt x="17" y="249"/>
                    </a:lnTo>
                    <a:lnTo>
                      <a:pt x="46" y="272"/>
                    </a:lnTo>
                    <a:close/>
                  </a:path>
                </a:pathLst>
              </a:cu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60" name="Freeform 64"/>
              <p:cNvSpPr>
                <a:spLocks/>
              </p:cNvSpPr>
              <p:nvPr/>
            </p:nvSpPr>
            <p:spPr bwMode="auto">
              <a:xfrm>
                <a:off x="2008" y="3225"/>
                <a:ext cx="677" cy="692"/>
              </a:xfrm>
              <a:custGeom>
                <a:avLst/>
                <a:gdLst/>
                <a:ahLst/>
                <a:cxnLst>
                  <a:cxn ang="0">
                    <a:pos x="0" y="142"/>
                  </a:cxn>
                  <a:cxn ang="0">
                    <a:pos x="40" y="74"/>
                  </a:cxn>
                  <a:cxn ang="0">
                    <a:pos x="126" y="68"/>
                  </a:cxn>
                  <a:cxn ang="0">
                    <a:pos x="154" y="6"/>
                  </a:cxn>
                  <a:cxn ang="0">
                    <a:pos x="194" y="0"/>
                  </a:cxn>
                  <a:cxn ang="0">
                    <a:pos x="229" y="29"/>
                  </a:cxn>
                  <a:cxn ang="0">
                    <a:pos x="268" y="6"/>
                  </a:cxn>
                  <a:cxn ang="0">
                    <a:pos x="303" y="12"/>
                  </a:cxn>
                  <a:cxn ang="0">
                    <a:pos x="343" y="85"/>
                  </a:cxn>
                  <a:cxn ang="0">
                    <a:pos x="457" y="131"/>
                  </a:cxn>
                  <a:cxn ang="0">
                    <a:pos x="468" y="176"/>
                  </a:cxn>
                  <a:cxn ang="0">
                    <a:pos x="514" y="154"/>
                  </a:cxn>
                  <a:cxn ang="0">
                    <a:pos x="520" y="227"/>
                  </a:cxn>
                  <a:cxn ang="0">
                    <a:pos x="599" y="295"/>
                  </a:cxn>
                  <a:cxn ang="0">
                    <a:pos x="611" y="267"/>
                  </a:cxn>
                  <a:cxn ang="0">
                    <a:pos x="634" y="278"/>
                  </a:cxn>
                  <a:cxn ang="0">
                    <a:pos x="634" y="307"/>
                  </a:cxn>
                  <a:cxn ang="0">
                    <a:pos x="674" y="369"/>
                  </a:cxn>
                  <a:cxn ang="0">
                    <a:pos x="679" y="420"/>
                  </a:cxn>
                  <a:cxn ang="0">
                    <a:pos x="639" y="420"/>
                  </a:cxn>
                  <a:cxn ang="0">
                    <a:pos x="605" y="369"/>
                  </a:cxn>
                  <a:cxn ang="0">
                    <a:pos x="571" y="358"/>
                  </a:cxn>
                  <a:cxn ang="0">
                    <a:pos x="520" y="375"/>
                  </a:cxn>
                  <a:cxn ang="0">
                    <a:pos x="474" y="420"/>
                  </a:cxn>
                  <a:cxn ang="0">
                    <a:pos x="474" y="471"/>
                  </a:cxn>
                  <a:cxn ang="0">
                    <a:pos x="451" y="494"/>
                  </a:cxn>
                  <a:cxn ang="0">
                    <a:pos x="423" y="488"/>
                  </a:cxn>
                  <a:cxn ang="0">
                    <a:pos x="411" y="522"/>
                  </a:cxn>
                  <a:cxn ang="0">
                    <a:pos x="383" y="545"/>
                  </a:cxn>
                  <a:cxn ang="0">
                    <a:pos x="417" y="653"/>
                  </a:cxn>
                  <a:cxn ang="0">
                    <a:pos x="377" y="692"/>
                  </a:cxn>
                  <a:cxn ang="0">
                    <a:pos x="365" y="653"/>
                  </a:cxn>
                  <a:cxn ang="0">
                    <a:pos x="326" y="647"/>
                  </a:cxn>
                  <a:cxn ang="0">
                    <a:pos x="303" y="613"/>
                  </a:cxn>
                  <a:cxn ang="0">
                    <a:pos x="240" y="647"/>
                  </a:cxn>
                  <a:cxn ang="0">
                    <a:pos x="160" y="613"/>
                  </a:cxn>
                  <a:cxn ang="0">
                    <a:pos x="143" y="562"/>
                  </a:cxn>
                  <a:cxn ang="0">
                    <a:pos x="160" y="528"/>
                  </a:cxn>
                  <a:cxn ang="0">
                    <a:pos x="103" y="494"/>
                  </a:cxn>
                  <a:cxn ang="0">
                    <a:pos x="114" y="397"/>
                  </a:cxn>
                  <a:cxn ang="0">
                    <a:pos x="86" y="369"/>
                  </a:cxn>
                  <a:cxn ang="0">
                    <a:pos x="92" y="335"/>
                  </a:cxn>
                  <a:cxn ang="0">
                    <a:pos x="52" y="278"/>
                  </a:cxn>
                  <a:cxn ang="0">
                    <a:pos x="80" y="244"/>
                  </a:cxn>
                  <a:cxn ang="0">
                    <a:pos x="0" y="165"/>
                  </a:cxn>
                  <a:cxn ang="0">
                    <a:pos x="0" y="142"/>
                  </a:cxn>
                </a:cxnLst>
                <a:rect l="0" t="0" r="r" b="b"/>
                <a:pathLst>
                  <a:path w="679" h="692">
                    <a:moveTo>
                      <a:pt x="0" y="142"/>
                    </a:moveTo>
                    <a:lnTo>
                      <a:pt x="40" y="74"/>
                    </a:lnTo>
                    <a:lnTo>
                      <a:pt x="126" y="68"/>
                    </a:lnTo>
                    <a:lnTo>
                      <a:pt x="154" y="6"/>
                    </a:lnTo>
                    <a:lnTo>
                      <a:pt x="194" y="0"/>
                    </a:lnTo>
                    <a:lnTo>
                      <a:pt x="229" y="29"/>
                    </a:lnTo>
                    <a:lnTo>
                      <a:pt x="268" y="6"/>
                    </a:lnTo>
                    <a:lnTo>
                      <a:pt x="303" y="12"/>
                    </a:lnTo>
                    <a:lnTo>
                      <a:pt x="343" y="85"/>
                    </a:lnTo>
                    <a:lnTo>
                      <a:pt x="457" y="131"/>
                    </a:lnTo>
                    <a:lnTo>
                      <a:pt x="468" y="176"/>
                    </a:lnTo>
                    <a:lnTo>
                      <a:pt x="514" y="154"/>
                    </a:lnTo>
                    <a:lnTo>
                      <a:pt x="520" y="227"/>
                    </a:lnTo>
                    <a:lnTo>
                      <a:pt x="599" y="295"/>
                    </a:lnTo>
                    <a:lnTo>
                      <a:pt x="611" y="267"/>
                    </a:lnTo>
                    <a:lnTo>
                      <a:pt x="634" y="278"/>
                    </a:lnTo>
                    <a:lnTo>
                      <a:pt x="634" y="307"/>
                    </a:lnTo>
                    <a:lnTo>
                      <a:pt x="674" y="369"/>
                    </a:lnTo>
                    <a:lnTo>
                      <a:pt x="679" y="420"/>
                    </a:lnTo>
                    <a:lnTo>
                      <a:pt x="639" y="420"/>
                    </a:lnTo>
                    <a:lnTo>
                      <a:pt x="605" y="369"/>
                    </a:lnTo>
                    <a:lnTo>
                      <a:pt x="571" y="358"/>
                    </a:lnTo>
                    <a:lnTo>
                      <a:pt x="520" y="375"/>
                    </a:lnTo>
                    <a:lnTo>
                      <a:pt x="474" y="420"/>
                    </a:lnTo>
                    <a:lnTo>
                      <a:pt x="474" y="471"/>
                    </a:lnTo>
                    <a:lnTo>
                      <a:pt x="451" y="494"/>
                    </a:lnTo>
                    <a:lnTo>
                      <a:pt x="423" y="488"/>
                    </a:lnTo>
                    <a:lnTo>
                      <a:pt x="411" y="522"/>
                    </a:lnTo>
                    <a:lnTo>
                      <a:pt x="383" y="545"/>
                    </a:lnTo>
                    <a:lnTo>
                      <a:pt x="417" y="653"/>
                    </a:lnTo>
                    <a:lnTo>
                      <a:pt x="377" y="692"/>
                    </a:lnTo>
                    <a:lnTo>
                      <a:pt x="365" y="653"/>
                    </a:lnTo>
                    <a:lnTo>
                      <a:pt x="326" y="647"/>
                    </a:lnTo>
                    <a:lnTo>
                      <a:pt x="303" y="613"/>
                    </a:lnTo>
                    <a:lnTo>
                      <a:pt x="240" y="647"/>
                    </a:lnTo>
                    <a:lnTo>
                      <a:pt x="160" y="613"/>
                    </a:lnTo>
                    <a:lnTo>
                      <a:pt x="143" y="562"/>
                    </a:lnTo>
                    <a:lnTo>
                      <a:pt x="160" y="528"/>
                    </a:lnTo>
                    <a:lnTo>
                      <a:pt x="103" y="494"/>
                    </a:lnTo>
                    <a:lnTo>
                      <a:pt x="114" y="397"/>
                    </a:lnTo>
                    <a:lnTo>
                      <a:pt x="86" y="369"/>
                    </a:lnTo>
                    <a:lnTo>
                      <a:pt x="92" y="335"/>
                    </a:lnTo>
                    <a:lnTo>
                      <a:pt x="52" y="278"/>
                    </a:lnTo>
                    <a:lnTo>
                      <a:pt x="80" y="244"/>
                    </a:lnTo>
                    <a:lnTo>
                      <a:pt x="0" y="165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59" name="Freeform 65"/>
              <p:cNvSpPr>
                <a:spLocks/>
              </p:cNvSpPr>
              <p:nvPr/>
            </p:nvSpPr>
            <p:spPr bwMode="auto">
              <a:xfrm>
                <a:off x="2007" y="3225"/>
                <a:ext cx="679" cy="692"/>
              </a:xfrm>
              <a:custGeom>
                <a:avLst/>
                <a:gdLst>
                  <a:gd name="T0" fmla="*/ 0 w 679"/>
                  <a:gd name="T1" fmla="*/ 142 h 692"/>
                  <a:gd name="T2" fmla="*/ 40 w 679"/>
                  <a:gd name="T3" fmla="*/ 74 h 692"/>
                  <a:gd name="T4" fmla="*/ 126 w 679"/>
                  <a:gd name="T5" fmla="*/ 68 h 692"/>
                  <a:gd name="T6" fmla="*/ 154 w 679"/>
                  <a:gd name="T7" fmla="*/ 6 h 692"/>
                  <a:gd name="T8" fmla="*/ 194 w 679"/>
                  <a:gd name="T9" fmla="*/ 0 h 692"/>
                  <a:gd name="T10" fmla="*/ 229 w 679"/>
                  <a:gd name="T11" fmla="*/ 29 h 692"/>
                  <a:gd name="T12" fmla="*/ 268 w 679"/>
                  <a:gd name="T13" fmla="*/ 6 h 692"/>
                  <a:gd name="T14" fmla="*/ 303 w 679"/>
                  <a:gd name="T15" fmla="*/ 12 h 692"/>
                  <a:gd name="T16" fmla="*/ 343 w 679"/>
                  <a:gd name="T17" fmla="*/ 85 h 692"/>
                  <a:gd name="T18" fmla="*/ 457 w 679"/>
                  <a:gd name="T19" fmla="*/ 131 h 692"/>
                  <a:gd name="T20" fmla="*/ 468 w 679"/>
                  <a:gd name="T21" fmla="*/ 176 h 692"/>
                  <a:gd name="T22" fmla="*/ 514 w 679"/>
                  <a:gd name="T23" fmla="*/ 154 h 692"/>
                  <a:gd name="T24" fmla="*/ 520 w 679"/>
                  <a:gd name="T25" fmla="*/ 227 h 692"/>
                  <a:gd name="T26" fmla="*/ 599 w 679"/>
                  <a:gd name="T27" fmla="*/ 295 h 692"/>
                  <a:gd name="T28" fmla="*/ 611 w 679"/>
                  <a:gd name="T29" fmla="*/ 267 h 692"/>
                  <a:gd name="T30" fmla="*/ 634 w 679"/>
                  <a:gd name="T31" fmla="*/ 278 h 692"/>
                  <a:gd name="T32" fmla="*/ 634 w 679"/>
                  <a:gd name="T33" fmla="*/ 307 h 692"/>
                  <a:gd name="T34" fmla="*/ 674 w 679"/>
                  <a:gd name="T35" fmla="*/ 369 h 692"/>
                  <a:gd name="T36" fmla="*/ 679 w 679"/>
                  <a:gd name="T37" fmla="*/ 420 h 692"/>
                  <a:gd name="T38" fmla="*/ 639 w 679"/>
                  <a:gd name="T39" fmla="*/ 420 h 692"/>
                  <a:gd name="T40" fmla="*/ 605 w 679"/>
                  <a:gd name="T41" fmla="*/ 369 h 692"/>
                  <a:gd name="T42" fmla="*/ 571 w 679"/>
                  <a:gd name="T43" fmla="*/ 358 h 692"/>
                  <a:gd name="T44" fmla="*/ 520 w 679"/>
                  <a:gd name="T45" fmla="*/ 375 h 692"/>
                  <a:gd name="T46" fmla="*/ 474 w 679"/>
                  <a:gd name="T47" fmla="*/ 420 h 692"/>
                  <a:gd name="T48" fmla="*/ 474 w 679"/>
                  <a:gd name="T49" fmla="*/ 471 h 692"/>
                  <a:gd name="T50" fmla="*/ 451 w 679"/>
                  <a:gd name="T51" fmla="*/ 494 h 692"/>
                  <a:gd name="T52" fmla="*/ 423 w 679"/>
                  <a:gd name="T53" fmla="*/ 488 h 692"/>
                  <a:gd name="T54" fmla="*/ 411 w 679"/>
                  <a:gd name="T55" fmla="*/ 522 h 692"/>
                  <a:gd name="T56" fmla="*/ 383 w 679"/>
                  <a:gd name="T57" fmla="*/ 545 h 692"/>
                  <a:gd name="T58" fmla="*/ 417 w 679"/>
                  <a:gd name="T59" fmla="*/ 653 h 692"/>
                  <a:gd name="T60" fmla="*/ 377 w 679"/>
                  <a:gd name="T61" fmla="*/ 692 h 692"/>
                  <a:gd name="T62" fmla="*/ 365 w 679"/>
                  <a:gd name="T63" fmla="*/ 653 h 692"/>
                  <a:gd name="T64" fmla="*/ 326 w 679"/>
                  <a:gd name="T65" fmla="*/ 647 h 692"/>
                  <a:gd name="T66" fmla="*/ 303 w 679"/>
                  <a:gd name="T67" fmla="*/ 613 h 692"/>
                  <a:gd name="T68" fmla="*/ 240 w 679"/>
                  <a:gd name="T69" fmla="*/ 647 h 692"/>
                  <a:gd name="T70" fmla="*/ 160 w 679"/>
                  <a:gd name="T71" fmla="*/ 613 h 692"/>
                  <a:gd name="T72" fmla="*/ 143 w 679"/>
                  <a:gd name="T73" fmla="*/ 562 h 692"/>
                  <a:gd name="T74" fmla="*/ 160 w 679"/>
                  <a:gd name="T75" fmla="*/ 528 h 692"/>
                  <a:gd name="T76" fmla="*/ 103 w 679"/>
                  <a:gd name="T77" fmla="*/ 494 h 692"/>
                  <a:gd name="T78" fmla="*/ 114 w 679"/>
                  <a:gd name="T79" fmla="*/ 397 h 692"/>
                  <a:gd name="T80" fmla="*/ 86 w 679"/>
                  <a:gd name="T81" fmla="*/ 369 h 692"/>
                  <a:gd name="T82" fmla="*/ 92 w 679"/>
                  <a:gd name="T83" fmla="*/ 335 h 692"/>
                  <a:gd name="T84" fmla="*/ 52 w 679"/>
                  <a:gd name="T85" fmla="*/ 278 h 692"/>
                  <a:gd name="T86" fmla="*/ 80 w 679"/>
                  <a:gd name="T87" fmla="*/ 244 h 692"/>
                  <a:gd name="T88" fmla="*/ 0 w 679"/>
                  <a:gd name="T89" fmla="*/ 165 h 692"/>
                  <a:gd name="T90" fmla="*/ 0 w 679"/>
                  <a:gd name="T91" fmla="*/ 142 h 692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679"/>
                  <a:gd name="T139" fmla="*/ 0 h 692"/>
                  <a:gd name="T140" fmla="*/ 679 w 679"/>
                  <a:gd name="T141" fmla="*/ 692 h 692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679" h="692">
                    <a:moveTo>
                      <a:pt x="0" y="142"/>
                    </a:moveTo>
                    <a:lnTo>
                      <a:pt x="40" y="74"/>
                    </a:lnTo>
                    <a:lnTo>
                      <a:pt x="126" y="68"/>
                    </a:lnTo>
                    <a:lnTo>
                      <a:pt x="154" y="6"/>
                    </a:lnTo>
                    <a:lnTo>
                      <a:pt x="194" y="0"/>
                    </a:lnTo>
                    <a:lnTo>
                      <a:pt x="229" y="29"/>
                    </a:lnTo>
                    <a:lnTo>
                      <a:pt x="268" y="6"/>
                    </a:lnTo>
                    <a:lnTo>
                      <a:pt x="303" y="12"/>
                    </a:lnTo>
                    <a:lnTo>
                      <a:pt x="343" y="85"/>
                    </a:lnTo>
                    <a:lnTo>
                      <a:pt x="457" y="131"/>
                    </a:lnTo>
                    <a:lnTo>
                      <a:pt x="468" y="176"/>
                    </a:lnTo>
                    <a:lnTo>
                      <a:pt x="514" y="154"/>
                    </a:lnTo>
                    <a:lnTo>
                      <a:pt x="520" y="227"/>
                    </a:lnTo>
                    <a:lnTo>
                      <a:pt x="599" y="295"/>
                    </a:lnTo>
                    <a:lnTo>
                      <a:pt x="611" y="267"/>
                    </a:lnTo>
                    <a:lnTo>
                      <a:pt x="634" y="278"/>
                    </a:lnTo>
                    <a:lnTo>
                      <a:pt x="634" y="307"/>
                    </a:lnTo>
                    <a:lnTo>
                      <a:pt x="674" y="369"/>
                    </a:lnTo>
                    <a:lnTo>
                      <a:pt x="679" y="420"/>
                    </a:lnTo>
                    <a:lnTo>
                      <a:pt x="639" y="420"/>
                    </a:lnTo>
                    <a:lnTo>
                      <a:pt x="605" y="369"/>
                    </a:lnTo>
                    <a:lnTo>
                      <a:pt x="571" y="358"/>
                    </a:lnTo>
                    <a:lnTo>
                      <a:pt x="520" y="375"/>
                    </a:lnTo>
                    <a:lnTo>
                      <a:pt x="474" y="420"/>
                    </a:lnTo>
                    <a:lnTo>
                      <a:pt x="474" y="471"/>
                    </a:lnTo>
                    <a:lnTo>
                      <a:pt x="451" y="494"/>
                    </a:lnTo>
                    <a:lnTo>
                      <a:pt x="423" y="488"/>
                    </a:lnTo>
                    <a:lnTo>
                      <a:pt x="411" y="522"/>
                    </a:lnTo>
                    <a:lnTo>
                      <a:pt x="383" y="545"/>
                    </a:lnTo>
                    <a:lnTo>
                      <a:pt x="417" y="653"/>
                    </a:lnTo>
                    <a:lnTo>
                      <a:pt x="377" y="692"/>
                    </a:lnTo>
                    <a:lnTo>
                      <a:pt x="365" y="653"/>
                    </a:lnTo>
                    <a:lnTo>
                      <a:pt x="326" y="647"/>
                    </a:lnTo>
                    <a:lnTo>
                      <a:pt x="303" y="613"/>
                    </a:lnTo>
                    <a:lnTo>
                      <a:pt x="240" y="647"/>
                    </a:lnTo>
                    <a:lnTo>
                      <a:pt x="160" y="613"/>
                    </a:lnTo>
                    <a:lnTo>
                      <a:pt x="143" y="562"/>
                    </a:lnTo>
                    <a:lnTo>
                      <a:pt x="160" y="528"/>
                    </a:lnTo>
                    <a:lnTo>
                      <a:pt x="103" y="494"/>
                    </a:lnTo>
                    <a:lnTo>
                      <a:pt x="114" y="397"/>
                    </a:lnTo>
                    <a:lnTo>
                      <a:pt x="86" y="369"/>
                    </a:lnTo>
                    <a:lnTo>
                      <a:pt x="92" y="335"/>
                    </a:lnTo>
                    <a:lnTo>
                      <a:pt x="52" y="278"/>
                    </a:lnTo>
                    <a:lnTo>
                      <a:pt x="80" y="244"/>
                    </a:lnTo>
                    <a:lnTo>
                      <a:pt x="0" y="165"/>
                    </a:lnTo>
                    <a:lnTo>
                      <a:pt x="0" y="142"/>
                    </a:lnTo>
                    <a:close/>
                  </a:path>
                </a:pathLst>
              </a:cu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62" name="Freeform 66"/>
              <p:cNvSpPr>
                <a:spLocks/>
              </p:cNvSpPr>
              <p:nvPr/>
            </p:nvSpPr>
            <p:spPr bwMode="auto">
              <a:xfrm>
                <a:off x="2191" y="1978"/>
                <a:ext cx="843" cy="669"/>
              </a:xfrm>
              <a:custGeom>
                <a:avLst/>
                <a:gdLst/>
                <a:ahLst/>
                <a:cxnLst>
                  <a:cxn ang="0">
                    <a:pos x="268" y="0"/>
                  </a:cxn>
                  <a:cxn ang="0">
                    <a:pos x="308" y="0"/>
                  </a:cxn>
                  <a:cxn ang="0">
                    <a:pos x="325" y="22"/>
                  </a:cxn>
                  <a:cxn ang="0">
                    <a:pos x="359" y="22"/>
                  </a:cxn>
                  <a:cxn ang="0">
                    <a:pos x="382" y="45"/>
                  </a:cxn>
                  <a:cxn ang="0">
                    <a:pos x="434" y="39"/>
                  </a:cxn>
                  <a:cxn ang="0">
                    <a:pos x="479" y="79"/>
                  </a:cxn>
                  <a:cxn ang="0">
                    <a:pos x="513" y="68"/>
                  </a:cxn>
                  <a:cxn ang="0">
                    <a:pos x="525" y="124"/>
                  </a:cxn>
                  <a:cxn ang="0">
                    <a:pos x="582" y="136"/>
                  </a:cxn>
                  <a:cxn ang="0">
                    <a:pos x="633" y="124"/>
                  </a:cxn>
                  <a:cxn ang="0">
                    <a:pos x="656" y="170"/>
                  </a:cxn>
                  <a:cxn ang="0">
                    <a:pos x="725" y="158"/>
                  </a:cxn>
                  <a:cxn ang="0">
                    <a:pos x="765" y="198"/>
                  </a:cxn>
                  <a:cxn ang="0">
                    <a:pos x="799" y="181"/>
                  </a:cxn>
                  <a:cxn ang="0">
                    <a:pos x="844" y="175"/>
                  </a:cxn>
                  <a:cxn ang="0">
                    <a:pos x="787" y="249"/>
                  </a:cxn>
                  <a:cxn ang="0">
                    <a:pos x="776" y="226"/>
                  </a:cxn>
                  <a:cxn ang="0">
                    <a:pos x="730" y="238"/>
                  </a:cxn>
                  <a:cxn ang="0">
                    <a:pos x="696" y="266"/>
                  </a:cxn>
                  <a:cxn ang="0">
                    <a:pos x="668" y="232"/>
                  </a:cxn>
                  <a:cxn ang="0">
                    <a:pos x="605" y="295"/>
                  </a:cxn>
                  <a:cxn ang="0">
                    <a:pos x="588" y="385"/>
                  </a:cxn>
                  <a:cxn ang="0">
                    <a:pos x="542" y="391"/>
                  </a:cxn>
                  <a:cxn ang="0">
                    <a:pos x="508" y="448"/>
                  </a:cxn>
                  <a:cxn ang="0">
                    <a:pos x="496" y="538"/>
                  </a:cxn>
                  <a:cxn ang="0">
                    <a:pos x="399" y="561"/>
                  </a:cxn>
                  <a:cxn ang="0">
                    <a:pos x="399" y="641"/>
                  </a:cxn>
                  <a:cxn ang="0">
                    <a:pos x="348" y="658"/>
                  </a:cxn>
                  <a:cxn ang="0">
                    <a:pos x="348" y="623"/>
                  </a:cxn>
                  <a:cxn ang="0">
                    <a:pos x="308" y="623"/>
                  </a:cxn>
                  <a:cxn ang="0">
                    <a:pos x="297" y="658"/>
                  </a:cxn>
                  <a:cxn ang="0">
                    <a:pos x="279" y="652"/>
                  </a:cxn>
                  <a:cxn ang="0">
                    <a:pos x="251" y="606"/>
                  </a:cxn>
                  <a:cxn ang="0">
                    <a:pos x="217" y="669"/>
                  </a:cxn>
                  <a:cxn ang="0">
                    <a:pos x="205" y="646"/>
                  </a:cxn>
                  <a:cxn ang="0">
                    <a:pos x="165" y="646"/>
                  </a:cxn>
                  <a:cxn ang="0">
                    <a:pos x="137" y="663"/>
                  </a:cxn>
                  <a:cxn ang="0">
                    <a:pos x="80" y="663"/>
                  </a:cxn>
                  <a:cxn ang="0">
                    <a:pos x="57" y="646"/>
                  </a:cxn>
                  <a:cxn ang="0">
                    <a:pos x="0" y="601"/>
                  </a:cxn>
                  <a:cxn ang="0">
                    <a:pos x="17" y="550"/>
                  </a:cxn>
                  <a:cxn ang="0">
                    <a:pos x="0" y="538"/>
                  </a:cxn>
                  <a:cxn ang="0">
                    <a:pos x="0" y="499"/>
                  </a:cxn>
                  <a:cxn ang="0">
                    <a:pos x="57" y="487"/>
                  </a:cxn>
                  <a:cxn ang="0">
                    <a:pos x="51" y="397"/>
                  </a:cxn>
                  <a:cxn ang="0">
                    <a:pos x="0" y="363"/>
                  </a:cxn>
                  <a:cxn ang="0">
                    <a:pos x="17" y="295"/>
                  </a:cxn>
                  <a:cxn ang="0">
                    <a:pos x="91" y="243"/>
                  </a:cxn>
                  <a:cxn ang="0">
                    <a:pos x="120" y="255"/>
                  </a:cxn>
                  <a:cxn ang="0">
                    <a:pos x="125" y="170"/>
                  </a:cxn>
                  <a:cxn ang="0">
                    <a:pos x="268" y="0"/>
                  </a:cxn>
                </a:cxnLst>
                <a:rect l="0" t="0" r="r" b="b"/>
                <a:pathLst>
                  <a:path w="844" h="669">
                    <a:moveTo>
                      <a:pt x="268" y="0"/>
                    </a:moveTo>
                    <a:lnTo>
                      <a:pt x="308" y="0"/>
                    </a:lnTo>
                    <a:lnTo>
                      <a:pt x="325" y="22"/>
                    </a:lnTo>
                    <a:lnTo>
                      <a:pt x="359" y="22"/>
                    </a:lnTo>
                    <a:lnTo>
                      <a:pt x="382" y="45"/>
                    </a:lnTo>
                    <a:lnTo>
                      <a:pt x="434" y="39"/>
                    </a:lnTo>
                    <a:lnTo>
                      <a:pt x="479" y="79"/>
                    </a:lnTo>
                    <a:lnTo>
                      <a:pt x="513" y="68"/>
                    </a:lnTo>
                    <a:lnTo>
                      <a:pt x="525" y="124"/>
                    </a:lnTo>
                    <a:lnTo>
                      <a:pt x="582" y="136"/>
                    </a:lnTo>
                    <a:lnTo>
                      <a:pt x="633" y="124"/>
                    </a:lnTo>
                    <a:lnTo>
                      <a:pt x="656" y="170"/>
                    </a:lnTo>
                    <a:lnTo>
                      <a:pt x="725" y="158"/>
                    </a:lnTo>
                    <a:lnTo>
                      <a:pt x="765" y="198"/>
                    </a:lnTo>
                    <a:lnTo>
                      <a:pt x="799" y="181"/>
                    </a:lnTo>
                    <a:lnTo>
                      <a:pt x="844" y="175"/>
                    </a:lnTo>
                    <a:lnTo>
                      <a:pt x="787" y="249"/>
                    </a:lnTo>
                    <a:lnTo>
                      <a:pt x="776" y="226"/>
                    </a:lnTo>
                    <a:lnTo>
                      <a:pt x="730" y="238"/>
                    </a:lnTo>
                    <a:lnTo>
                      <a:pt x="696" y="266"/>
                    </a:lnTo>
                    <a:lnTo>
                      <a:pt x="668" y="232"/>
                    </a:lnTo>
                    <a:lnTo>
                      <a:pt x="605" y="295"/>
                    </a:lnTo>
                    <a:lnTo>
                      <a:pt x="588" y="385"/>
                    </a:lnTo>
                    <a:lnTo>
                      <a:pt x="542" y="391"/>
                    </a:lnTo>
                    <a:lnTo>
                      <a:pt x="508" y="448"/>
                    </a:lnTo>
                    <a:lnTo>
                      <a:pt x="496" y="538"/>
                    </a:lnTo>
                    <a:lnTo>
                      <a:pt x="399" y="561"/>
                    </a:lnTo>
                    <a:lnTo>
                      <a:pt x="399" y="641"/>
                    </a:lnTo>
                    <a:lnTo>
                      <a:pt x="348" y="658"/>
                    </a:lnTo>
                    <a:lnTo>
                      <a:pt x="348" y="623"/>
                    </a:lnTo>
                    <a:lnTo>
                      <a:pt x="308" y="623"/>
                    </a:lnTo>
                    <a:lnTo>
                      <a:pt x="297" y="658"/>
                    </a:lnTo>
                    <a:lnTo>
                      <a:pt x="279" y="652"/>
                    </a:lnTo>
                    <a:lnTo>
                      <a:pt x="251" y="606"/>
                    </a:lnTo>
                    <a:lnTo>
                      <a:pt x="217" y="669"/>
                    </a:lnTo>
                    <a:lnTo>
                      <a:pt x="205" y="646"/>
                    </a:lnTo>
                    <a:lnTo>
                      <a:pt x="165" y="646"/>
                    </a:lnTo>
                    <a:lnTo>
                      <a:pt x="137" y="663"/>
                    </a:lnTo>
                    <a:lnTo>
                      <a:pt x="80" y="663"/>
                    </a:lnTo>
                    <a:lnTo>
                      <a:pt x="57" y="646"/>
                    </a:lnTo>
                    <a:lnTo>
                      <a:pt x="0" y="601"/>
                    </a:lnTo>
                    <a:lnTo>
                      <a:pt x="17" y="550"/>
                    </a:lnTo>
                    <a:lnTo>
                      <a:pt x="0" y="538"/>
                    </a:lnTo>
                    <a:lnTo>
                      <a:pt x="0" y="499"/>
                    </a:lnTo>
                    <a:lnTo>
                      <a:pt x="57" y="487"/>
                    </a:lnTo>
                    <a:lnTo>
                      <a:pt x="51" y="397"/>
                    </a:lnTo>
                    <a:lnTo>
                      <a:pt x="0" y="363"/>
                    </a:lnTo>
                    <a:lnTo>
                      <a:pt x="17" y="295"/>
                    </a:lnTo>
                    <a:lnTo>
                      <a:pt x="91" y="243"/>
                    </a:lnTo>
                    <a:lnTo>
                      <a:pt x="120" y="255"/>
                    </a:lnTo>
                    <a:lnTo>
                      <a:pt x="125" y="170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61" name="Freeform 67"/>
              <p:cNvSpPr>
                <a:spLocks/>
              </p:cNvSpPr>
              <p:nvPr/>
            </p:nvSpPr>
            <p:spPr bwMode="auto">
              <a:xfrm>
                <a:off x="2190" y="1978"/>
                <a:ext cx="844" cy="669"/>
              </a:xfrm>
              <a:custGeom>
                <a:avLst/>
                <a:gdLst>
                  <a:gd name="T0" fmla="*/ 268 w 844"/>
                  <a:gd name="T1" fmla="*/ 0 h 669"/>
                  <a:gd name="T2" fmla="*/ 308 w 844"/>
                  <a:gd name="T3" fmla="*/ 0 h 669"/>
                  <a:gd name="T4" fmla="*/ 325 w 844"/>
                  <a:gd name="T5" fmla="*/ 22 h 669"/>
                  <a:gd name="T6" fmla="*/ 359 w 844"/>
                  <a:gd name="T7" fmla="*/ 22 h 669"/>
                  <a:gd name="T8" fmla="*/ 382 w 844"/>
                  <a:gd name="T9" fmla="*/ 45 h 669"/>
                  <a:gd name="T10" fmla="*/ 434 w 844"/>
                  <a:gd name="T11" fmla="*/ 39 h 669"/>
                  <a:gd name="T12" fmla="*/ 479 w 844"/>
                  <a:gd name="T13" fmla="*/ 79 h 669"/>
                  <a:gd name="T14" fmla="*/ 513 w 844"/>
                  <a:gd name="T15" fmla="*/ 68 h 669"/>
                  <a:gd name="T16" fmla="*/ 525 w 844"/>
                  <a:gd name="T17" fmla="*/ 124 h 669"/>
                  <a:gd name="T18" fmla="*/ 582 w 844"/>
                  <a:gd name="T19" fmla="*/ 136 h 669"/>
                  <a:gd name="T20" fmla="*/ 633 w 844"/>
                  <a:gd name="T21" fmla="*/ 124 h 669"/>
                  <a:gd name="T22" fmla="*/ 656 w 844"/>
                  <a:gd name="T23" fmla="*/ 170 h 669"/>
                  <a:gd name="T24" fmla="*/ 725 w 844"/>
                  <a:gd name="T25" fmla="*/ 158 h 669"/>
                  <a:gd name="T26" fmla="*/ 765 w 844"/>
                  <a:gd name="T27" fmla="*/ 198 h 669"/>
                  <a:gd name="T28" fmla="*/ 799 w 844"/>
                  <a:gd name="T29" fmla="*/ 181 h 669"/>
                  <a:gd name="T30" fmla="*/ 844 w 844"/>
                  <a:gd name="T31" fmla="*/ 175 h 669"/>
                  <a:gd name="T32" fmla="*/ 787 w 844"/>
                  <a:gd name="T33" fmla="*/ 249 h 669"/>
                  <a:gd name="T34" fmla="*/ 776 w 844"/>
                  <a:gd name="T35" fmla="*/ 226 h 669"/>
                  <a:gd name="T36" fmla="*/ 730 w 844"/>
                  <a:gd name="T37" fmla="*/ 238 h 669"/>
                  <a:gd name="T38" fmla="*/ 696 w 844"/>
                  <a:gd name="T39" fmla="*/ 266 h 669"/>
                  <a:gd name="T40" fmla="*/ 668 w 844"/>
                  <a:gd name="T41" fmla="*/ 232 h 669"/>
                  <a:gd name="T42" fmla="*/ 605 w 844"/>
                  <a:gd name="T43" fmla="*/ 295 h 669"/>
                  <a:gd name="T44" fmla="*/ 588 w 844"/>
                  <a:gd name="T45" fmla="*/ 385 h 669"/>
                  <a:gd name="T46" fmla="*/ 542 w 844"/>
                  <a:gd name="T47" fmla="*/ 391 h 669"/>
                  <a:gd name="T48" fmla="*/ 508 w 844"/>
                  <a:gd name="T49" fmla="*/ 448 h 669"/>
                  <a:gd name="T50" fmla="*/ 496 w 844"/>
                  <a:gd name="T51" fmla="*/ 538 h 669"/>
                  <a:gd name="T52" fmla="*/ 399 w 844"/>
                  <a:gd name="T53" fmla="*/ 561 h 669"/>
                  <a:gd name="T54" fmla="*/ 399 w 844"/>
                  <a:gd name="T55" fmla="*/ 641 h 669"/>
                  <a:gd name="T56" fmla="*/ 348 w 844"/>
                  <a:gd name="T57" fmla="*/ 658 h 669"/>
                  <a:gd name="T58" fmla="*/ 348 w 844"/>
                  <a:gd name="T59" fmla="*/ 623 h 669"/>
                  <a:gd name="T60" fmla="*/ 308 w 844"/>
                  <a:gd name="T61" fmla="*/ 623 h 669"/>
                  <a:gd name="T62" fmla="*/ 297 w 844"/>
                  <a:gd name="T63" fmla="*/ 658 h 669"/>
                  <a:gd name="T64" fmla="*/ 279 w 844"/>
                  <a:gd name="T65" fmla="*/ 652 h 669"/>
                  <a:gd name="T66" fmla="*/ 251 w 844"/>
                  <a:gd name="T67" fmla="*/ 606 h 669"/>
                  <a:gd name="T68" fmla="*/ 217 w 844"/>
                  <a:gd name="T69" fmla="*/ 669 h 669"/>
                  <a:gd name="T70" fmla="*/ 205 w 844"/>
                  <a:gd name="T71" fmla="*/ 646 h 669"/>
                  <a:gd name="T72" fmla="*/ 165 w 844"/>
                  <a:gd name="T73" fmla="*/ 646 h 669"/>
                  <a:gd name="T74" fmla="*/ 137 w 844"/>
                  <a:gd name="T75" fmla="*/ 663 h 669"/>
                  <a:gd name="T76" fmla="*/ 80 w 844"/>
                  <a:gd name="T77" fmla="*/ 663 h 669"/>
                  <a:gd name="T78" fmla="*/ 57 w 844"/>
                  <a:gd name="T79" fmla="*/ 646 h 669"/>
                  <a:gd name="T80" fmla="*/ 0 w 844"/>
                  <a:gd name="T81" fmla="*/ 601 h 669"/>
                  <a:gd name="T82" fmla="*/ 17 w 844"/>
                  <a:gd name="T83" fmla="*/ 550 h 669"/>
                  <a:gd name="T84" fmla="*/ 0 w 844"/>
                  <a:gd name="T85" fmla="*/ 538 h 669"/>
                  <a:gd name="T86" fmla="*/ 0 w 844"/>
                  <a:gd name="T87" fmla="*/ 499 h 669"/>
                  <a:gd name="T88" fmla="*/ 57 w 844"/>
                  <a:gd name="T89" fmla="*/ 487 h 669"/>
                  <a:gd name="T90" fmla="*/ 51 w 844"/>
                  <a:gd name="T91" fmla="*/ 397 h 669"/>
                  <a:gd name="T92" fmla="*/ 0 w 844"/>
                  <a:gd name="T93" fmla="*/ 363 h 669"/>
                  <a:gd name="T94" fmla="*/ 17 w 844"/>
                  <a:gd name="T95" fmla="*/ 295 h 669"/>
                  <a:gd name="T96" fmla="*/ 91 w 844"/>
                  <a:gd name="T97" fmla="*/ 243 h 669"/>
                  <a:gd name="T98" fmla="*/ 120 w 844"/>
                  <a:gd name="T99" fmla="*/ 255 h 669"/>
                  <a:gd name="T100" fmla="*/ 125 w 844"/>
                  <a:gd name="T101" fmla="*/ 170 h 669"/>
                  <a:gd name="T102" fmla="*/ 268 w 844"/>
                  <a:gd name="T103" fmla="*/ 0 h 66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844"/>
                  <a:gd name="T157" fmla="*/ 0 h 669"/>
                  <a:gd name="T158" fmla="*/ 844 w 844"/>
                  <a:gd name="T159" fmla="*/ 669 h 66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844" h="669">
                    <a:moveTo>
                      <a:pt x="268" y="0"/>
                    </a:moveTo>
                    <a:lnTo>
                      <a:pt x="308" y="0"/>
                    </a:lnTo>
                    <a:lnTo>
                      <a:pt x="325" y="22"/>
                    </a:lnTo>
                    <a:lnTo>
                      <a:pt x="359" y="22"/>
                    </a:lnTo>
                    <a:lnTo>
                      <a:pt x="382" y="45"/>
                    </a:lnTo>
                    <a:lnTo>
                      <a:pt x="434" y="39"/>
                    </a:lnTo>
                    <a:lnTo>
                      <a:pt x="479" y="79"/>
                    </a:lnTo>
                    <a:lnTo>
                      <a:pt x="513" y="68"/>
                    </a:lnTo>
                    <a:lnTo>
                      <a:pt x="525" y="124"/>
                    </a:lnTo>
                    <a:lnTo>
                      <a:pt x="582" y="136"/>
                    </a:lnTo>
                    <a:lnTo>
                      <a:pt x="633" y="124"/>
                    </a:lnTo>
                    <a:lnTo>
                      <a:pt x="656" y="170"/>
                    </a:lnTo>
                    <a:lnTo>
                      <a:pt x="725" y="158"/>
                    </a:lnTo>
                    <a:lnTo>
                      <a:pt x="765" y="198"/>
                    </a:lnTo>
                    <a:lnTo>
                      <a:pt x="799" y="181"/>
                    </a:lnTo>
                    <a:lnTo>
                      <a:pt x="844" y="175"/>
                    </a:lnTo>
                    <a:lnTo>
                      <a:pt x="787" y="249"/>
                    </a:lnTo>
                    <a:lnTo>
                      <a:pt x="776" y="226"/>
                    </a:lnTo>
                    <a:lnTo>
                      <a:pt x="730" y="238"/>
                    </a:lnTo>
                    <a:lnTo>
                      <a:pt x="696" y="266"/>
                    </a:lnTo>
                    <a:lnTo>
                      <a:pt x="668" y="232"/>
                    </a:lnTo>
                    <a:lnTo>
                      <a:pt x="605" y="295"/>
                    </a:lnTo>
                    <a:lnTo>
                      <a:pt x="588" y="385"/>
                    </a:lnTo>
                    <a:lnTo>
                      <a:pt x="542" y="391"/>
                    </a:lnTo>
                    <a:lnTo>
                      <a:pt x="508" y="448"/>
                    </a:lnTo>
                    <a:lnTo>
                      <a:pt x="496" y="538"/>
                    </a:lnTo>
                    <a:lnTo>
                      <a:pt x="399" y="561"/>
                    </a:lnTo>
                    <a:lnTo>
                      <a:pt x="399" y="641"/>
                    </a:lnTo>
                    <a:lnTo>
                      <a:pt x="348" y="658"/>
                    </a:lnTo>
                    <a:lnTo>
                      <a:pt x="348" y="623"/>
                    </a:lnTo>
                    <a:lnTo>
                      <a:pt x="308" y="623"/>
                    </a:lnTo>
                    <a:lnTo>
                      <a:pt x="297" y="658"/>
                    </a:lnTo>
                    <a:lnTo>
                      <a:pt x="279" y="652"/>
                    </a:lnTo>
                    <a:lnTo>
                      <a:pt x="251" y="606"/>
                    </a:lnTo>
                    <a:lnTo>
                      <a:pt x="217" y="669"/>
                    </a:lnTo>
                    <a:lnTo>
                      <a:pt x="205" y="646"/>
                    </a:lnTo>
                    <a:lnTo>
                      <a:pt x="165" y="646"/>
                    </a:lnTo>
                    <a:lnTo>
                      <a:pt x="137" y="663"/>
                    </a:lnTo>
                    <a:lnTo>
                      <a:pt x="80" y="663"/>
                    </a:lnTo>
                    <a:lnTo>
                      <a:pt x="57" y="646"/>
                    </a:lnTo>
                    <a:lnTo>
                      <a:pt x="0" y="601"/>
                    </a:lnTo>
                    <a:lnTo>
                      <a:pt x="17" y="550"/>
                    </a:lnTo>
                    <a:lnTo>
                      <a:pt x="0" y="538"/>
                    </a:lnTo>
                    <a:lnTo>
                      <a:pt x="0" y="499"/>
                    </a:lnTo>
                    <a:lnTo>
                      <a:pt x="57" y="487"/>
                    </a:lnTo>
                    <a:lnTo>
                      <a:pt x="51" y="397"/>
                    </a:lnTo>
                    <a:lnTo>
                      <a:pt x="0" y="363"/>
                    </a:lnTo>
                    <a:lnTo>
                      <a:pt x="17" y="295"/>
                    </a:lnTo>
                    <a:lnTo>
                      <a:pt x="91" y="243"/>
                    </a:lnTo>
                    <a:lnTo>
                      <a:pt x="120" y="255"/>
                    </a:lnTo>
                    <a:lnTo>
                      <a:pt x="125" y="170"/>
                    </a:lnTo>
                    <a:lnTo>
                      <a:pt x="268" y="0"/>
                    </a:lnTo>
                    <a:close/>
                  </a:path>
                </a:pathLst>
              </a:cu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11362" name="Freeform 69"/>
              <p:cNvSpPr>
                <a:spLocks/>
              </p:cNvSpPr>
              <p:nvPr/>
            </p:nvSpPr>
            <p:spPr bwMode="auto">
              <a:xfrm>
                <a:off x="2447" y="1598"/>
                <a:ext cx="633" cy="579"/>
              </a:xfrm>
              <a:custGeom>
                <a:avLst/>
                <a:gdLst>
                  <a:gd name="T0" fmla="*/ 171 w 633"/>
                  <a:gd name="T1" fmla="*/ 34 h 578"/>
                  <a:gd name="T2" fmla="*/ 177 w 633"/>
                  <a:gd name="T3" fmla="*/ 22 h 578"/>
                  <a:gd name="T4" fmla="*/ 205 w 633"/>
                  <a:gd name="T5" fmla="*/ 22 h 578"/>
                  <a:gd name="T6" fmla="*/ 239 w 633"/>
                  <a:gd name="T7" fmla="*/ 0 h 578"/>
                  <a:gd name="T8" fmla="*/ 274 w 633"/>
                  <a:gd name="T9" fmla="*/ 11 h 578"/>
                  <a:gd name="T10" fmla="*/ 313 w 633"/>
                  <a:gd name="T11" fmla="*/ 11 h 578"/>
                  <a:gd name="T12" fmla="*/ 371 w 633"/>
                  <a:gd name="T13" fmla="*/ 45 h 578"/>
                  <a:gd name="T14" fmla="*/ 422 w 633"/>
                  <a:gd name="T15" fmla="*/ 22 h 578"/>
                  <a:gd name="T16" fmla="*/ 433 w 633"/>
                  <a:gd name="T17" fmla="*/ 51 h 578"/>
                  <a:gd name="T18" fmla="*/ 496 w 633"/>
                  <a:gd name="T19" fmla="*/ 96 h 578"/>
                  <a:gd name="T20" fmla="*/ 479 w 633"/>
                  <a:gd name="T21" fmla="*/ 141 h 578"/>
                  <a:gd name="T22" fmla="*/ 530 w 633"/>
                  <a:gd name="T23" fmla="*/ 192 h 578"/>
                  <a:gd name="T24" fmla="*/ 553 w 633"/>
                  <a:gd name="T25" fmla="*/ 198 h 578"/>
                  <a:gd name="T26" fmla="*/ 622 w 633"/>
                  <a:gd name="T27" fmla="*/ 238 h 578"/>
                  <a:gd name="T28" fmla="*/ 633 w 633"/>
                  <a:gd name="T29" fmla="*/ 295 h 578"/>
                  <a:gd name="T30" fmla="*/ 599 w 633"/>
                  <a:gd name="T31" fmla="*/ 346 h 578"/>
                  <a:gd name="T32" fmla="*/ 605 w 633"/>
                  <a:gd name="T33" fmla="*/ 380 h 578"/>
                  <a:gd name="T34" fmla="*/ 570 w 633"/>
                  <a:gd name="T35" fmla="*/ 436 h 578"/>
                  <a:gd name="T36" fmla="*/ 559 w 633"/>
                  <a:gd name="T37" fmla="*/ 521 h 578"/>
                  <a:gd name="T38" fmla="*/ 525 w 633"/>
                  <a:gd name="T39" fmla="*/ 521 h 578"/>
                  <a:gd name="T40" fmla="*/ 530 w 633"/>
                  <a:gd name="T41" fmla="*/ 555 h 578"/>
                  <a:gd name="T42" fmla="*/ 502 w 633"/>
                  <a:gd name="T43" fmla="*/ 578 h 578"/>
                  <a:gd name="T44" fmla="*/ 462 w 633"/>
                  <a:gd name="T45" fmla="*/ 533 h 578"/>
                  <a:gd name="T46" fmla="*/ 393 w 633"/>
                  <a:gd name="T47" fmla="*/ 544 h 578"/>
                  <a:gd name="T48" fmla="*/ 376 w 633"/>
                  <a:gd name="T49" fmla="*/ 499 h 578"/>
                  <a:gd name="T50" fmla="*/ 325 w 633"/>
                  <a:gd name="T51" fmla="*/ 510 h 578"/>
                  <a:gd name="T52" fmla="*/ 262 w 633"/>
                  <a:gd name="T53" fmla="*/ 499 h 578"/>
                  <a:gd name="T54" fmla="*/ 256 w 633"/>
                  <a:gd name="T55" fmla="*/ 448 h 578"/>
                  <a:gd name="T56" fmla="*/ 222 w 633"/>
                  <a:gd name="T57" fmla="*/ 453 h 578"/>
                  <a:gd name="T58" fmla="*/ 171 w 633"/>
                  <a:gd name="T59" fmla="*/ 414 h 578"/>
                  <a:gd name="T60" fmla="*/ 125 w 633"/>
                  <a:gd name="T61" fmla="*/ 419 h 578"/>
                  <a:gd name="T62" fmla="*/ 108 w 633"/>
                  <a:gd name="T63" fmla="*/ 397 h 578"/>
                  <a:gd name="T64" fmla="*/ 68 w 633"/>
                  <a:gd name="T65" fmla="*/ 402 h 578"/>
                  <a:gd name="T66" fmla="*/ 45 w 633"/>
                  <a:gd name="T67" fmla="*/ 380 h 578"/>
                  <a:gd name="T68" fmla="*/ 51 w 633"/>
                  <a:gd name="T69" fmla="*/ 363 h 578"/>
                  <a:gd name="T70" fmla="*/ 0 w 633"/>
                  <a:gd name="T71" fmla="*/ 334 h 578"/>
                  <a:gd name="T72" fmla="*/ 11 w 633"/>
                  <a:gd name="T73" fmla="*/ 306 h 578"/>
                  <a:gd name="T74" fmla="*/ 40 w 633"/>
                  <a:gd name="T75" fmla="*/ 329 h 578"/>
                  <a:gd name="T76" fmla="*/ 68 w 633"/>
                  <a:gd name="T77" fmla="*/ 300 h 578"/>
                  <a:gd name="T78" fmla="*/ 62 w 633"/>
                  <a:gd name="T79" fmla="*/ 249 h 578"/>
                  <a:gd name="T80" fmla="*/ 80 w 633"/>
                  <a:gd name="T81" fmla="*/ 187 h 578"/>
                  <a:gd name="T82" fmla="*/ 57 w 633"/>
                  <a:gd name="T83" fmla="*/ 153 h 578"/>
                  <a:gd name="T84" fmla="*/ 119 w 633"/>
                  <a:gd name="T85" fmla="*/ 136 h 578"/>
                  <a:gd name="T86" fmla="*/ 148 w 633"/>
                  <a:gd name="T87" fmla="*/ 170 h 578"/>
                  <a:gd name="T88" fmla="*/ 188 w 633"/>
                  <a:gd name="T89" fmla="*/ 158 h 578"/>
                  <a:gd name="T90" fmla="*/ 182 w 633"/>
                  <a:gd name="T91" fmla="*/ 51 h 578"/>
                  <a:gd name="T92" fmla="*/ 171 w 633"/>
                  <a:gd name="T93" fmla="*/ 34 h 57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633"/>
                  <a:gd name="T142" fmla="*/ 0 h 578"/>
                  <a:gd name="T143" fmla="*/ 633 w 633"/>
                  <a:gd name="T144" fmla="*/ 578 h 578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633" h="578">
                    <a:moveTo>
                      <a:pt x="171" y="34"/>
                    </a:moveTo>
                    <a:lnTo>
                      <a:pt x="177" y="22"/>
                    </a:lnTo>
                    <a:lnTo>
                      <a:pt x="205" y="22"/>
                    </a:lnTo>
                    <a:lnTo>
                      <a:pt x="239" y="0"/>
                    </a:lnTo>
                    <a:lnTo>
                      <a:pt x="274" y="11"/>
                    </a:lnTo>
                    <a:lnTo>
                      <a:pt x="313" y="11"/>
                    </a:lnTo>
                    <a:lnTo>
                      <a:pt x="371" y="45"/>
                    </a:lnTo>
                    <a:lnTo>
                      <a:pt x="422" y="22"/>
                    </a:lnTo>
                    <a:lnTo>
                      <a:pt x="433" y="51"/>
                    </a:lnTo>
                    <a:lnTo>
                      <a:pt x="496" y="96"/>
                    </a:lnTo>
                    <a:lnTo>
                      <a:pt x="479" y="141"/>
                    </a:lnTo>
                    <a:lnTo>
                      <a:pt x="530" y="192"/>
                    </a:lnTo>
                    <a:lnTo>
                      <a:pt x="553" y="198"/>
                    </a:lnTo>
                    <a:lnTo>
                      <a:pt x="622" y="238"/>
                    </a:lnTo>
                    <a:lnTo>
                      <a:pt x="633" y="295"/>
                    </a:lnTo>
                    <a:lnTo>
                      <a:pt x="599" y="346"/>
                    </a:lnTo>
                    <a:lnTo>
                      <a:pt x="605" y="380"/>
                    </a:lnTo>
                    <a:lnTo>
                      <a:pt x="570" y="436"/>
                    </a:lnTo>
                    <a:lnTo>
                      <a:pt x="559" y="521"/>
                    </a:lnTo>
                    <a:lnTo>
                      <a:pt x="525" y="521"/>
                    </a:lnTo>
                    <a:lnTo>
                      <a:pt x="530" y="555"/>
                    </a:lnTo>
                    <a:lnTo>
                      <a:pt x="502" y="578"/>
                    </a:lnTo>
                    <a:lnTo>
                      <a:pt x="462" y="533"/>
                    </a:lnTo>
                    <a:lnTo>
                      <a:pt x="393" y="544"/>
                    </a:lnTo>
                    <a:lnTo>
                      <a:pt x="376" y="499"/>
                    </a:lnTo>
                    <a:lnTo>
                      <a:pt x="325" y="510"/>
                    </a:lnTo>
                    <a:lnTo>
                      <a:pt x="262" y="499"/>
                    </a:lnTo>
                    <a:lnTo>
                      <a:pt x="256" y="448"/>
                    </a:lnTo>
                    <a:lnTo>
                      <a:pt x="222" y="453"/>
                    </a:lnTo>
                    <a:lnTo>
                      <a:pt x="171" y="414"/>
                    </a:lnTo>
                    <a:lnTo>
                      <a:pt x="125" y="419"/>
                    </a:lnTo>
                    <a:lnTo>
                      <a:pt x="108" y="397"/>
                    </a:lnTo>
                    <a:lnTo>
                      <a:pt x="68" y="402"/>
                    </a:lnTo>
                    <a:lnTo>
                      <a:pt x="45" y="380"/>
                    </a:lnTo>
                    <a:lnTo>
                      <a:pt x="51" y="363"/>
                    </a:lnTo>
                    <a:lnTo>
                      <a:pt x="0" y="334"/>
                    </a:lnTo>
                    <a:lnTo>
                      <a:pt x="11" y="306"/>
                    </a:lnTo>
                    <a:lnTo>
                      <a:pt x="40" y="329"/>
                    </a:lnTo>
                    <a:lnTo>
                      <a:pt x="68" y="300"/>
                    </a:lnTo>
                    <a:lnTo>
                      <a:pt x="62" y="249"/>
                    </a:lnTo>
                    <a:lnTo>
                      <a:pt x="80" y="187"/>
                    </a:lnTo>
                    <a:lnTo>
                      <a:pt x="57" y="153"/>
                    </a:lnTo>
                    <a:lnTo>
                      <a:pt x="119" y="136"/>
                    </a:lnTo>
                    <a:lnTo>
                      <a:pt x="148" y="170"/>
                    </a:lnTo>
                    <a:lnTo>
                      <a:pt x="188" y="158"/>
                    </a:lnTo>
                    <a:lnTo>
                      <a:pt x="182" y="51"/>
                    </a:lnTo>
                    <a:lnTo>
                      <a:pt x="171" y="34"/>
                    </a:lnTo>
                    <a:close/>
                  </a:path>
                </a:pathLst>
              </a:custGeom>
              <a:solidFill>
                <a:srgbClr val="FF0000"/>
              </a:solidFill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66" name="Freeform 70"/>
              <p:cNvSpPr>
                <a:spLocks/>
              </p:cNvSpPr>
              <p:nvPr/>
            </p:nvSpPr>
            <p:spPr bwMode="auto">
              <a:xfrm>
                <a:off x="1967" y="1620"/>
                <a:ext cx="599" cy="619"/>
              </a:xfrm>
              <a:custGeom>
                <a:avLst/>
                <a:gdLst/>
                <a:ahLst/>
                <a:cxnLst>
                  <a:cxn ang="0">
                    <a:pos x="52" y="91"/>
                  </a:cxn>
                  <a:cxn ang="0">
                    <a:pos x="80" y="85"/>
                  </a:cxn>
                  <a:cxn ang="0">
                    <a:pos x="109" y="46"/>
                  </a:cxn>
                  <a:cxn ang="0">
                    <a:pos x="149" y="40"/>
                  </a:cxn>
                  <a:cxn ang="0">
                    <a:pos x="172" y="74"/>
                  </a:cxn>
                  <a:cxn ang="0">
                    <a:pos x="240" y="46"/>
                  </a:cxn>
                  <a:cxn ang="0">
                    <a:pos x="269" y="6"/>
                  </a:cxn>
                  <a:cxn ang="0">
                    <a:pos x="286" y="23"/>
                  </a:cxn>
                  <a:cxn ang="0">
                    <a:pos x="343" y="0"/>
                  </a:cxn>
                  <a:cxn ang="0">
                    <a:pos x="354" y="17"/>
                  </a:cxn>
                  <a:cxn ang="0">
                    <a:pos x="371" y="0"/>
                  </a:cxn>
                  <a:cxn ang="0">
                    <a:pos x="451" y="46"/>
                  </a:cxn>
                  <a:cxn ang="0">
                    <a:pos x="531" y="68"/>
                  </a:cxn>
                  <a:cxn ang="0">
                    <a:pos x="548" y="102"/>
                  </a:cxn>
                  <a:cxn ang="0">
                    <a:pos x="588" y="97"/>
                  </a:cxn>
                  <a:cxn ang="0">
                    <a:pos x="599" y="114"/>
                  </a:cxn>
                  <a:cxn ang="0">
                    <a:pos x="537" y="131"/>
                  </a:cxn>
                  <a:cxn ang="0">
                    <a:pos x="560" y="170"/>
                  </a:cxn>
                  <a:cxn ang="0">
                    <a:pos x="537" y="227"/>
                  </a:cxn>
                  <a:cxn ang="0">
                    <a:pos x="548" y="284"/>
                  </a:cxn>
                  <a:cxn ang="0">
                    <a:pos x="514" y="307"/>
                  </a:cxn>
                  <a:cxn ang="0">
                    <a:pos x="485" y="290"/>
                  </a:cxn>
                  <a:cxn ang="0">
                    <a:pos x="474" y="312"/>
                  </a:cxn>
                  <a:cxn ang="0">
                    <a:pos x="531" y="341"/>
                  </a:cxn>
                  <a:cxn ang="0">
                    <a:pos x="525" y="358"/>
                  </a:cxn>
                  <a:cxn ang="0">
                    <a:pos x="485" y="352"/>
                  </a:cxn>
                  <a:cxn ang="0">
                    <a:pos x="348" y="522"/>
                  </a:cxn>
                  <a:cxn ang="0">
                    <a:pos x="337" y="613"/>
                  </a:cxn>
                  <a:cxn ang="0">
                    <a:pos x="314" y="601"/>
                  </a:cxn>
                  <a:cxn ang="0">
                    <a:pos x="263" y="579"/>
                  </a:cxn>
                  <a:cxn ang="0">
                    <a:pos x="240" y="601"/>
                  </a:cxn>
                  <a:cxn ang="0">
                    <a:pos x="234" y="545"/>
                  </a:cxn>
                  <a:cxn ang="0">
                    <a:pos x="189" y="511"/>
                  </a:cxn>
                  <a:cxn ang="0">
                    <a:pos x="120" y="522"/>
                  </a:cxn>
                  <a:cxn ang="0">
                    <a:pos x="80" y="511"/>
                  </a:cxn>
                  <a:cxn ang="0">
                    <a:pos x="40" y="522"/>
                  </a:cxn>
                  <a:cxn ang="0">
                    <a:pos x="17" y="511"/>
                  </a:cxn>
                  <a:cxn ang="0">
                    <a:pos x="17" y="471"/>
                  </a:cxn>
                  <a:cxn ang="0">
                    <a:pos x="6" y="448"/>
                  </a:cxn>
                  <a:cxn ang="0">
                    <a:pos x="17" y="426"/>
                  </a:cxn>
                  <a:cxn ang="0">
                    <a:pos x="12" y="397"/>
                  </a:cxn>
                  <a:cxn ang="0">
                    <a:pos x="35" y="375"/>
                  </a:cxn>
                  <a:cxn ang="0">
                    <a:pos x="40" y="346"/>
                  </a:cxn>
                  <a:cxn ang="0">
                    <a:pos x="75" y="335"/>
                  </a:cxn>
                  <a:cxn ang="0">
                    <a:pos x="80" y="295"/>
                  </a:cxn>
                  <a:cxn ang="0">
                    <a:pos x="92" y="278"/>
                  </a:cxn>
                  <a:cxn ang="0">
                    <a:pos x="86" y="256"/>
                  </a:cxn>
                  <a:cxn ang="0">
                    <a:pos x="97" y="227"/>
                  </a:cxn>
                  <a:cxn ang="0">
                    <a:pos x="52" y="187"/>
                  </a:cxn>
                  <a:cxn ang="0">
                    <a:pos x="29" y="187"/>
                  </a:cxn>
                  <a:cxn ang="0">
                    <a:pos x="0" y="159"/>
                  </a:cxn>
                  <a:cxn ang="0">
                    <a:pos x="52" y="91"/>
                  </a:cxn>
                </a:cxnLst>
                <a:rect l="0" t="0" r="r" b="b"/>
                <a:pathLst>
                  <a:path w="599" h="613">
                    <a:moveTo>
                      <a:pt x="52" y="91"/>
                    </a:moveTo>
                    <a:lnTo>
                      <a:pt x="80" y="85"/>
                    </a:lnTo>
                    <a:lnTo>
                      <a:pt x="109" y="46"/>
                    </a:lnTo>
                    <a:lnTo>
                      <a:pt x="149" y="40"/>
                    </a:lnTo>
                    <a:lnTo>
                      <a:pt x="172" y="74"/>
                    </a:lnTo>
                    <a:lnTo>
                      <a:pt x="240" y="46"/>
                    </a:lnTo>
                    <a:lnTo>
                      <a:pt x="269" y="6"/>
                    </a:lnTo>
                    <a:lnTo>
                      <a:pt x="286" y="23"/>
                    </a:lnTo>
                    <a:lnTo>
                      <a:pt x="343" y="0"/>
                    </a:lnTo>
                    <a:lnTo>
                      <a:pt x="354" y="17"/>
                    </a:lnTo>
                    <a:lnTo>
                      <a:pt x="371" y="0"/>
                    </a:lnTo>
                    <a:lnTo>
                      <a:pt x="451" y="46"/>
                    </a:lnTo>
                    <a:lnTo>
                      <a:pt x="531" y="68"/>
                    </a:lnTo>
                    <a:lnTo>
                      <a:pt x="548" y="102"/>
                    </a:lnTo>
                    <a:lnTo>
                      <a:pt x="588" y="97"/>
                    </a:lnTo>
                    <a:lnTo>
                      <a:pt x="599" y="114"/>
                    </a:lnTo>
                    <a:lnTo>
                      <a:pt x="537" y="131"/>
                    </a:lnTo>
                    <a:lnTo>
                      <a:pt x="560" y="170"/>
                    </a:lnTo>
                    <a:lnTo>
                      <a:pt x="537" y="227"/>
                    </a:lnTo>
                    <a:lnTo>
                      <a:pt x="548" y="284"/>
                    </a:lnTo>
                    <a:lnTo>
                      <a:pt x="514" y="307"/>
                    </a:lnTo>
                    <a:lnTo>
                      <a:pt x="485" y="290"/>
                    </a:lnTo>
                    <a:lnTo>
                      <a:pt x="474" y="312"/>
                    </a:lnTo>
                    <a:lnTo>
                      <a:pt x="531" y="341"/>
                    </a:lnTo>
                    <a:lnTo>
                      <a:pt x="525" y="358"/>
                    </a:lnTo>
                    <a:lnTo>
                      <a:pt x="485" y="352"/>
                    </a:lnTo>
                    <a:lnTo>
                      <a:pt x="348" y="522"/>
                    </a:lnTo>
                    <a:lnTo>
                      <a:pt x="337" y="613"/>
                    </a:lnTo>
                    <a:lnTo>
                      <a:pt x="314" y="601"/>
                    </a:lnTo>
                    <a:lnTo>
                      <a:pt x="263" y="579"/>
                    </a:lnTo>
                    <a:lnTo>
                      <a:pt x="240" y="601"/>
                    </a:lnTo>
                    <a:lnTo>
                      <a:pt x="234" y="545"/>
                    </a:lnTo>
                    <a:lnTo>
                      <a:pt x="189" y="511"/>
                    </a:lnTo>
                    <a:lnTo>
                      <a:pt x="120" y="522"/>
                    </a:lnTo>
                    <a:lnTo>
                      <a:pt x="80" y="511"/>
                    </a:lnTo>
                    <a:lnTo>
                      <a:pt x="40" y="522"/>
                    </a:lnTo>
                    <a:lnTo>
                      <a:pt x="17" y="511"/>
                    </a:lnTo>
                    <a:lnTo>
                      <a:pt x="17" y="471"/>
                    </a:lnTo>
                    <a:lnTo>
                      <a:pt x="6" y="448"/>
                    </a:lnTo>
                    <a:lnTo>
                      <a:pt x="17" y="426"/>
                    </a:lnTo>
                    <a:lnTo>
                      <a:pt x="12" y="397"/>
                    </a:lnTo>
                    <a:lnTo>
                      <a:pt x="35" y="375"/>
                    </a:lnTo>
                    <a:lnTo>
                      <a:pt x="40" y="346"/>
                    </a:lnTo>
                    <a:lnTo>
                      <a:pt x="75" y="335"/>
                    </a:lnTo>
                    <a:lnTo>
                      <a:pt x="80" y="295"/>
                    </a:lnTo>
                    <a:lnTo>
                      <a:pt x="92" y="278"/>
                    </a:lnTo>
                    <a:lnTo>
                      <a:pt x="86" y="256"/>
                    </a:lnTo>
                    <a:lnTo>
                      <a:pt x="97" y="227"/>
                    </a:lnTo>
                    <a:lnTo>
                      <a:pt x="52" y="187"/>
                    </a:lnTo>
                    <a:lnTo>
                      <a:pt x="29" y="187"/>
                    </a:lnTo>
                    <a:lnTo>
                      <a:pt x="0" y="159"/>
                    </a:lnTo>
                    <a:lnTo>
                      <a:pt x="52" y="91"/>
                    </a:lnTo>
                    <a:close/>
                  </a:path>
                </a:pathLst>
              </a:custGeom>
              <a:noFill/>
              <a:ln>
                <a:noFill/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64" name="Freeform 71"/>
              <p:cNvSpPr>
                <a:spLocks/>
              </p:cNvSpPr>
              <p:nvPr/>
            </p:nvSpPr>
            <p:spPr bwMode="auto">
              <a:xfrm>
                <a:off x="1968" y="1639"/>
                <a:ext cx="599" cy="613"/>
              </a:xfrm>
              <a:custGeom>
                <a:avLst/>
                <a:gdLst>
                  <a:gd name="T0" fmla="*/ 52 w 599"/>
                  <a:gd name="T1" fmla="*/ 91 h 613"/>
                  <a:gd name="T2" fmla="*/ 80 w 599"/>
                  <a:gd name="T3" fmla="*/ 85 h 613"/>
                  <a:gd name="T4" fmla="*/ 109 w 599"/>
                  <a:gd name="T5" fmla="*/ 46 h 613"/>
                  <a:gd name="T6" fmla="*/ 149 w 599"/>
                  <a:gd name="T7" fmla="*/ 40 h 613"/>
                  <a:gd name="T8" fmla="*/ 172 w 599"/>
                  <a:gd name="T9" fmla="*/ 74 h 613"/>
                  <a:gd name="T10" fmla="*/ 240 w 599"/>
                  <a:gd name="T11" fmla="*/ 46 h 613"/>
                  <a:gd name="T12" fmla="*/ 269 w 599"/>
                  <a:gd name="T13" fmla="*/ 6 h 613"/>
                  <a:gd name="T14" fmla="*/ 286 w 599"/>
                  <a:gd name="T15" fmla="*/ 23 h 613"/>
                  <a:gd name="T16" fmla="*/ 343 w 599"/>
                  <a:gd name="T17" fmla="*/ 0 h 613"/>
                  <a:gd name="T18" fmla="*/ 354 w 599"/>
                  <a:gd name="T19" fmla="*/ 17 h 613"/>
                  <a:gd name="T20" fmla="*/ 371 w 599"/>
                  <a:gd name="T21" fmla="*/ 0 h 613"/>
                  <a:gd name="T22" fmla="*/ 451 w 599"/>
                  <a:gd name="T23" fmla="*/ 46 h 613"/>
                  <a:gd name="T24" fmla="*/ 531 w 599"/>
                  <a:gd name="T25" fmla="*/ 68 h 613"/>
                  <a:gd name="T26" fmla="*/ 548 w 599"/>
                  <a:gd name="T27" fmla="*/ 102 h 613"/>
                  <a:gd name="T28" fmla="*/ 588 w 599"/>
                  <a:gd name="T29" fmla="*/ 97 h 613"/>
                  <a:gd name="T30" fmla="*/ 599 w 599"/>
                  <a:gd name="T31" fmla="*/ 114 h 613"/>
                  <a:gd name="T32" fmla="*/ 537 w 599"/>
                  <a:gd name="T33" fmla="*/ 131 h 613"/>
                  <a:gd name="T34" fmla="*/ 560 w 599"/>
                  <a:gd name="T35" fmla="*/ 170 h 613"/>
                  <a:gd name="T36" fmla="*/ 537 w 599"/>
                  <a:gd name="T37" fmla="*/ 227 h 613"/>
                  <a:gd name="T38" fmla="*/ 548 w 599"/>
                  <a:gd name="T39" fmla="*/ 284 h 613"/>
                  <a:gd name="T40" fmla="*/ 514 w 599"/>
                  <a:gd name="T41" fmla="*/ 307 h 613"/>
                  <a:gd name="T42" fmla="*/ 485 w 599"/>
                  <a:gd name="T43" fmla="*/ 290 h 613"/>
                  <a:gd name="T44" fmla="*/ 474 w 599"/>
                  <a:gd name="T45" fmla="*/ 312 h 613"/>
                  <a:gd name="T46" fmla="*/ 531 w 599"/>
                  <a:gd name="T47" fmla="*/ 341 h 613"/>
                  <a:gd name="T48" fmla="*/ 525 w 599"/>
                  <a:gd name="T49" fmla="*/ 358 h 613"/>
                  <a:gd name="T50" fmla="*/ 485 w 599"/>
                  <a:gd name="T51" fmla="*/ 352 h 613"/>
                  <a:gd name="T52" fmla="*/ 348 w 599"/>
                  <a:gd name="T53" fmla="*/ 522 h 613"/>
                  <a:gd name="T54" fmla="*/ 337 w 599"/>
                  <a:gd name="T55" fmla="*/ 613 h 613"/>
                  <a:gd name="T56" fmla="*/ 314 w 599"/>
                  <a:gd name="T57" fmla="*/ 601 h 613"/>
                  <a:gd name="T58" fmla="*/ 263 w 599"/>
                  <a:gd name="T59" fmla="*/ 579 h 613"/>
                  <a:gd name="T60" fmla="*/ 240 w 599"/>
                  <a:gd name="T61" fmla="*/ 601 h 613"/>
                  <a:gd name="T62" fmla="*/ 234 w 599"/>
                  <a:gd name="T63" fmla="*/ 545 h 613"/>
                  <a:gd name="T64" fmla="*/ 189 w 599"/>
                  <a:gd name="T65" fmla="*/ 511 h 613"/>
                  <a:gd name="T66" fmla="*/ 120 w 599"/>
                  <a:gd name="T67" fmla="*/ 522 h 613"/>
                  <a:gd name="T68" fmla="*/ 80 w 599"/>
                  <a:gd name="T69" fmla="*/ 511 h 613"/>
                  <a:gd name="T70" fmla="*/ 40 w 599"/>
                  <a:gd name="T71" fmla="*/ 522 h 613"/>
                  <a:gd name="T72" fmla="*/ 17 w 599"/>
                  <a:gd name="T73" fmla="*/ 511 h 613"/>
                  <a:gd name="T74" fmla="*/ 17 w 599"/>
                  <a:gd name="T75" fmla="*/ 471 h 613"/>
                  <a:gd name="T76" fmla="*/ 6 w 599"/>
                  <a:gd name="T77" fmla="*/ 448 h 613"/>
                  <a:gd name="T78" fmla="*/ 17 w 599"/>
                  <a:gd name="T79" fmla="*/ 426 h 613"/>
                  <a:gd name="T80" fmla="*/ 12 w 599"/>
                  <a:gd name="T81" fmla="*/ 397 h 613"/>
                  <a:gd name="T82" fmla="*/ 35 w 599"/>
                  <a:gd name="T83" fmla="*/ 375 h 613"/>
                  <a:gd name="T84" fmla="*/ 40 w 599"/>
                  <a:gd name="T85" fmla="*/ 346 h 613"/>
                  <a:gd name="T86" fmla="*/ 75 w 599"/>
                  <a:gd name="T87" fmla="*/ 335 h 613"/>
                  <a:gd name="T88" fmla="*/ 80 w 599"/>
                  <a:gd name="T89" fmla="*/ 295 h 613"/>
                  <a:gd name="T90" fmla="*/ 92 w 599"/>
                  <a:gd name="T91" fmla="*/ 278 h 613"/>
                  <a:gd name="T92" fmla="*/ 86 w 599"/>
                  <a:gd name="T93" fmla="*/ 256 h 613"/>
                  <a:gd name="T94" fmla="*/ 97 w 599"/>
                  <a:gd name="T95" fmla="*/ 227 h 613"/>
                  <a:gd name="T96" fmla="*/ 52 w 599"/>
                  <a:gd name="T97" fmla="*/ 187 h 613"/>
                  <a:gd name="T98" fmla="*/ 29 w 599"/>
                  <a:gd name="T99" fmla="*/ 187 h 613"/>
                  <a:gd name="T100" fmla="*/ 0 w 599"/>
                  <a:gd name="T101" fmla="*/ 159 h 613"/>
                  <a:gd name="T102" fmla="*/ 52 w 599"/>
                  <a:gd name="T103" fmla="*/ 91 h 613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99"/>
                  <a:gd name="T157" fmla="*/ 0 h 613"/>
                  <a:gd name="T158" fmla="*/ 599 w 599"/>
                  <a:gd name="T159" fmla="*/ 613 h 613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99" h="613">
                    <a:moveTo>
                      <a:pt x="52" y="91"/>
                    </a:moveTo>
                    <a:lnTo>
                      <a:pt x="80" y="85"/>
                    </a:lnTo>
                    <a:lnTo>
                      <a:pt x="109" y="46"/>
                    </a:lnTo>
                    <a:lnTo>
                      <a:pt x="149" y="40"/>
                    </a:lnTo>
                    <a:lnTo>
                      <a:pt x="172" y="74"/>
                    </a:lnTo>
                    <a:lnTo>
                      <a:pt x="240" y="46"/>
                    </a:lnTo>
                    <a:lnTo>
                      <a:pt x="269" y="6"/>
                    </a:lnTo>
                    <a:lnTo>
                      <a:pt x="286" y="23"/>
                    </a:lnTo>
                    <a:lnTo>
                      <a:pt x="343" y="0"/>
                    </a:lnTo>
                    <a:lnTo>
                      <a:pt x="354" y="17"/>
                    </a:lnTo>
                    <a:lnTo>
                      <a:pt x="371" y="0"/>
                    </a:lnTo>
                    <a:lnTo>
                      <a:pt x="451" y="46"/>
                    </a:lnTo>
                    <a:lnTo>
                      <a:pt x="531" y="68"/>
                    </a:lnTo>
                    <a:lnTo>
                      <a:pt x="548" y="102"/>
                    </a:lnTo>
                    <a:lnTo>
                      <a:pt x="588" y="97"/>
                    </a:lnTo>
                    <a:lnTo>
                      <a:pt x="599" y="114"/>
                    </a:lnTo>
                    <a:lnTo>
                      <a:pt x="537" y="131"/>
                    </a:lnTo>
                    <a:lnTo>
                      <a:pt x="560" y="170"/>
                    </a:lnTo>
                    <a:lnTo>
                      <a:pt x="537" y="227"/>
                    </a:lnTo>
                    <a:lnTo>
                      <a:pt x="548" y="284"/>
                    </a:lnTo>
                    <a:lnTo>
                      <a:pt x="514" y="307"/>
                    </a:lnTo>
                    <a:lnTo>
                      <a:pt x="485" y="290"/>
                    </a:lnTo>
                    <a:lnTo>
                      <a:pt x="474" y="312"/>
                    </a:lnTo>
                    <a:lnTo>
                      <a:pt x="531" y="341"/>
                    </a:lnTo>
                    <a:lnTo>
                      <a:pt x="525" y="358"/>
                    </a:lnTo>
                    <a:lnTo>
                      <a:pt x="485" y="352"/>
                    </a:lnTo>
                    <a:lnTo>
                      <a:pt x="348" y="522"/>
                    </a:lnTo>
                    <a:lnTo>
                      <a:pt x="337" y="613"/>
                    </a:lnTo>
                    <a:lnTo>
                      <a:pt x="314" y="601"/>
                    </a:lnTo>
                    <a:lnTo>
                      <a:pt x="263" y="579"/>
                    </a:lnTo>
                    <a:lnTo>
                      <a:pt x="240" y="601"/>
                    </a:lnTo>
                    <a:lnTo>
                      <a:pt x="234" y="545"/>
                    </a:lnTo>
                    <a:lnTo>
                      <a:pt x="189" y="511"/>
                    </a:lnTo>
                    <a:lnTo>
                      <a:pt x="120" y="522"/>
                    </a:lnTo>
                    <a:lnTo>
                      <a:pt x="80" y="511"/>
                    </a:lnTo>
                    <a:lnTo>
                      <a:pt x="40" y="522"/>
                    </a:lnTo>
                    <a:lnTo>
                      <a:pt x="17" y="511"/>
                    </a:lnTo>
                    <a:lnTo>
                      <a:pt x="17" y="471"/>
                    </a:lnTo>
                    <a:lnTo>
                      <a:pt x="6" y="448"/>
                    </a:lnTo>
                    <a:lnTo>
                      <a:pt x="17" y="426"/>
                    </a:lnTo>
                    <a:lnTo>
                      <a:pt x="12" y="397"/>
                    </a:lnTo>
                    <a:lnTo>
                      <a:pt x="35" y="375"/>
                    </a:lnTo>
                    <a:lnTo>
                      <a:pt x="40" y="346"/>
                    </a:lnTo>
                    <a:lnTo>
                      <a:pt x="75" y="335"/>
                    </a:lnTo>
                    <a:lnTo>
                      <a:pt x="80" y="295"/>
                    </a:lnTo>
                    <a:lnTo>
                      <a:pt x="92" y="278"/>
                    </a:lnTo>
                    <a:lnTo>
                      <a:pt x="86" y="256"/>
                    </a:lnTo>
                    <a:lnTo>
                      <a:pt x="97" y="227"/>
                    </a:lnTo>
                    <a:lnTo>
                      <a:pt x="52" y="187"/>
                    </a:lnTo>
                    <a:lnTo>
                      <a:pt x="29" y="187"/>
                    </a:lnTo>
                    <a:lnTo>
                      <a:pt x="0" y="159"/>
                    </a:lnTo>
                    <a:lnTo>
                      <a:pt x="52" y="91"/>
                    </a:lnTo>
                    <a:close/>
                  </a:path>
                </a:pathLst>
              </a:custGeom>
              <a:solidFill>
                <a:srgbClr val="92D050"/>
              </a:solidFill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68" name="Freeform 72"/>
              <p:cNvSpPr>
                <a:spLocks/>
              </p:cNvSpPr>
              <p:nvPr/>
            </p:nvSpPr>
            <p:spPr bwMode="auto">
              <a:xfrm>
                <a:off x="1791" y="2125"/>
                <a:ext cx="497" cy="550"/>
              </a:xfrm>
              <a:custGeom>
                <a:avLst/>
                <a:gdLst/>
                <a:ahLst/>
                <a:cxnLst>
                  <a:cxn ang="0">
                    <a:pos x="52" y="74"/>
                  </a:cxn>
                  <a:cxn ang="0">
                    <a:pos x="126" y="28"/>
                  </a:cxn>
                  <a:cxn ang="0">
                    <a:pos x="155" y="45"/>
                  </a:cxn>
                  <a:cxn ang="0">
                    <a:pos x="155" y="11"/>
                  </a:cxn>
                  <a:cxn ang="0">
                    <a:pos x="177" y="0"/>
                  </a:cxn>
                  <a:cxn ang="0">
                    <a:pos x="194" y="6"/>
                  </a:cxn>
                  <a:cxn ang="0">
                    <a:pos x="223" y="17"/>
                  </a:cxn>
                  <a:cxn ang="0">
                    <a:pos x="257" y="6"/>
                  </a:cxn>
                  <a:cxn ang="0">
                    <a:pos x="297" y="17"/>
                  </a:cxn>
                  <a:cxn ang="0">
                    <a:pos x="371" y="6"/>
                  </a:cxn>
                  <a:cxn ang="0">
                    <a:pos x="411" y="40"/>
                  </a:cxn>
                  <a:cxn ang="0">
                    <a:pos x="423" y="96"/>
                  </a:cxn>
                  <a:cxn ang="0">
                    <a:pos x="440" y="79"/>
                  </a:cxn>
                  <a:cxn ang="0">
                    <a:pos x="497" y="96"/>
                  </a:cxn>
                  <a:cxn ang="0">
                    <a:pos x="417" y="153"/>
                  </a:cxn>
                  <a:cxn ang="0">
                    <a:pos x="406" y="216"/>
                  </a:cxn>
                  <a:cxn ang="0">
                    <a:pos x="451" y="250"/>
                  </a:cxn>
                  <a:cxn ang="0">
                    <a:pos x="457" y="346"/>
                  </a:cxn>
                  <a:cxn ang="0">
                    <a:pos x="406" y="352"/>
                  </a:cxn>
                  <a:cxn ang="0">
                    <a:pos x="400" y="391"/>
                  </a:cxn>
                  <a:cxn ang="0">
                    <a:pos x="417" y="403"/>
                  </a:cxn>
                  <a:cxn ang="0">
                    <a:pos x="406" y="454"/>
                  </a:cxn>
                  <a:cxn ang="0">
                    <a:pos x="457" y="499"/>
                  </a:cxn>
                  <a:cxn ang="0">
                    <a:pos x="446" y="533"/>
                  </a:cxn>
                  <a:cxn ang="0">
                    <a:pos x="411" y="550"/>
                  </a:cxn>
                  <a:cxn ang="0">
                    <a:pos x="371" y="511"/>
                  </a:cxn>
                  <a:cxn ang="0">
                    <a:pos x="411" y="516"/>
                  </a:cxn>
                  <a:cxn ang="0">
                    <a:pos x="411" y="494"/>
                  </a:cxn>
                  <a:cxn ang="0">
                    <a:pos x="360" y="476"/>
                  </a:cxn>
                  <a:cxn ang="0">
                    <a:pos x="343" y="499"/>
                  </a:cxn>
                  <a:cxn ang="0">
                    <a:pos x="309" y="488"/>
                  </a:cxn>
                  <a:cxn ang="0">
                    <a:pos x="246" y="499"/>
                  </a:cxn>
                  <a:cxn ang="0">
                    <a:pos x="229" y="516"/>
                  </a:cxn>
                  <a:cxn ang="0">
                    <a:pos x="200" y="528"/>
                  </a:cxn>
                  <a:cxn ang="0">
                    <a:pos x="212" y="488"/>
                  </a:cxn>
                  <a:cxn ang="0">
                    <a:pos x="200" y="459"/>
                  </a:cxn>
                  <a:cxn ang="0">
                    <a:pos x="217" y="442"/>
                  </a:cxn>
                  <a:cxn ang="0">
                    <a:pos x="212" y="357"/>
                  </a:cxn>
                  <a:cxn ang="0">
                    <a:pos x="172" y="352"/>
                  </a:cxn>
                  <a:cxn ang="0">
                    <a:pos x="149" y="312"/>
                  </a:cxn>
                  <a:cxn ang="0">
                    <a:pos x="115" y="323"/>
                  </a:cxn>
                  <a:cxn ang="0">
                    <a:pos x="29" y="306"/>
                  </a:cxn>
                  <a:cxn ang="0">
                    <a:pos x="18" y="278"/>
                  </a:cxn>
                  <a:cxn ang="0">
                    <a:pos x="23" y="255"/>
                  </a:cxn>
                  <a:cxn ang="0">
                    <a:pos x="6" y="233"/>
                  </a:cxn>
                  <a:cxn ang="0">
                    <a:pos x="0" y="193"/>
                  </a:cxn>
                  <a:cxn ang="0">
                    <a:pos x="23" y="176"/>
                  </a:cxn>
                  <a:cxn ang="0">
                    <a:pos x="40" y="176"/>
                  </a:cxn>
                  <a:cxn ang="0">
                    <a:pos x="63" y="136"/>
                  </a:cxn>
                  <a:cxn ang="0">
                    <a:pos x="40" y="108"/>
                  </a:cxn>
                  <a:cxn ang="0">
                    <a:pos x="52" y="74"/>
                  </a:cxn>
                </a:cxnLst>
                <a:rect l="0" t="0" r="r" b="b"/>
                <a:pathLst>
                  <a:path w="497" h="550">
                    <a:moveTo>
                      <a:pt x="52" y="74"/>
                    </a:moveTo>
                    <a:lnTo>
                      <a:pt x="126" y="28"/>
                    </a:lnTo>
                    <a:lnTo>
                      <a:pt x="155" y="45"/>
                    </a:lnTo>
                    <a:lnTo>
                      <a:pt x="155" y="11"/>
                    </a:lnTo>
                    <a:lnTo>
                      <a:pt x="177" y="0"/>
                    </a:lnTo>
                    <a:lnTo>
                      <a:pt x="194" y="6"/>
                    </a:lnTo>
                    <a:lnTo>
                      <a:pt x="223" y="17"/>
                    </a:lnTo>
                    <a:lnTo>
                      <a:pt x="257" y="6"/>
                    </a:lnTo>
                    <a:lnTo>
                      <a:pt x="297" y="17"/>
                    </a:lnTo>
                    <a:lnTo>
                      <a:pt x="371" y="6"/>
                    </a:lnTo>
                    <a:lnTo>
                      <a:pt x="411" y="40"/>
                    </a:lnTo>
                    <a:lnTo>
                      <a:pt x="423" y="96"/>
                    </a:lnTo>
                    <a:lnTo>
                      <a:pt x="440" y="79"/>
                    </a:lnTo>
                    <a:lnTo>
                      <a:pt x="497" y="96"/>
                    </a:lnTo>
                    <a:lnTo>
                      <a:pt x="417" y="153"/>
                    </a:lnTo>
                    <a:lnTo>
                      <a:pt x="406" y="216"/>
                    </a:lnTo>
                    <a:lnTo>
                      <a:pt x="451" y="250"/>
                    </a:lnTo>
                    <a:lnTo>
                      <a:pt x="457" y="346"/>
                    </a:lnTo>
                    <a:lnTo>
                      <a:pt x="406" y="352"/>
                    </a:lnTo>
                    <a:lnTo>
                      <a:pt x="400" y="391"/>
                    </a:lnTo>
                    <a:lnTo>
                      <a:pt x="417" y="403"/>
                    </a:lnTo>
                    <a:lnTo>
                      <a:pt x="406" y="454"/>
                    </a:lnTo>
                    <a:lnTo>
                      <a:pt x="457" y="499"/>
                    </a:lnTo>
                    <a:lnTo>
                      <a:pt x="446" y="533"/>
                    </a:lnTo>
                    <a:lnTo>
                      <a:pt x="411" y="550"/>
                    </a:lnTo>
                    <a:lnTo>
                      <a:pt x="371" y="511"/>
                    </a:lnTo>
                    <a:lnTo>
                      <a:pt x="411" y="516"/>
                    </a:lnTo>
                    <a:lnTo>
                      <a:pt x="411" y="494"/>
                    </a:lnTo>
                    <a:lnTo>
                      <a:pt x="360" y="476"/>
                    </a:lnTo>
                    <a:lnTo>
                      <a:pt x="343" y="499"/>
                    </a:lnTo>
                    <a:lnTo>
                      <a:pt x="309" y="488"/>
                    </a:lnTo>
                    <a:lnTo>
                      <a:pt x="246" y="499"/>
                    </a:lnTo>
                    <a:lnTo>
                      <a:pt x="229" y="516"/>
                    </a:lnTo>
                    <a:lnTo>
                      <a:pt x="200" y="528"/>
                    </a:lnTo>
                    <a:lnTo>
                      <a:pt x="212" y="488"/>
                    </a:lnTo>
                    <a:lnTo>
                      <a:pt x="200" y="459"/>
                    </a:lnTo>
                    <a:lnTo>
                      <a:pt x="217" y="442"/>
                    </a:lnTo>
                    <a:lnTo>
                      <a:pt x="212" y="357"/>
                    </a:lnTo>
                    <a:lnTo>
                      <a:pt x="172" y="352"/>
                    </a:lnTo>
                    <a:lnTo>
                      <a:pt x="149" y="312"/>
                    </a:lnTo>
                    <a:lnTo>
                      <a:pt x="115" y="323"/>
                    </a:lnTo>
                    <a:lnTo>
                      <a:pt x="29" y="306"/>
                    </a:lnTo>
                    <a:lnTo>
                      <a:pt x="18" y="278"/>
                    </a:lnTo>
                    <a:lnTo>
                      <a:pt x="23" y="255"/>
                    </a:lnTo>
                    <a:lnTo>
                      <a:pt x="6" y="233"/>
                    </a:lnTo>
                    <a:lnTo>
                      <a:pt x="0" y="193"/>
                    </a:lnTo>
                    <a:lnTo>
                      <a:pt x="23" y="176"/>
                    </a:lnTo>
                    <a:lnTo>
                      <a:pt x="40" y="176"/>
                    </a:lnTo>
                    <a:lnTo>
                      <a:pt x="63" y="136"/>
                    </a:lnTo>
                    <a:lnTo>
                      <a:pt x="40" y="108"/>
                    </a:lnTo>
                    <a:lnTo>
                      <a:pt x="52" y="7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66" name="Freeform 73"/>
              <p:cNvSpPr>
                <a:spLocks/>
              </p:cNvSpPr>
              <p:nvPr/>
            </p:nvSpPr>
            <p:spPr bwMode="auto">
              <a:xfrm>
                <a:off x="1790" y="2125"/>
                <a:ext cx="497" cy="550"/>
              </a:xfrm>
              <a:custGeom>
                <a:avLst/>
                <a:gdLst>
                  <a:gd name="T0" fmla="*/ 52 w 497"/>
                  <a:gd name="T1" fmla="*/ 74 h 550"/>
                  <a:gd name="T2" fmla="*/ 126 w 497"/>
                  <a:gd name="T3" fmla="*/ 28 h 550"/>
                  <a:gd name="T4" fmla="*/ 155 w 497"/>
                  <a:gd name="T5" fmla="*/ 45 h 550"/>
                  <a:gd name="T6" fmla="*/ 155 w 497"/>
                  <a:gd name="T7" fmla="*/ 11 h 550"/>
                  <a:gd name="T8" fmla="*/ 177 w 497"/>
                  <a:gd name="T9" fmla="*/ 0 h 550"/>
                  <a:gd name="T10" fmla="*/ 194 w 497"/>
                  <a:gd name="T11" fmla="*/ 6 h 550"/>
                  <a:gd name="T12" fmla="*/ 223 w 497"/>
                  <a:gd name="T13" fmla="*/ 17 h 550"/>
                  <a:gd name="T14" fmla="*/ 257 w 497"/>
                  <a:gd name="T15" fmla="*/ 6 h 550"/>
                  <a:gd name="T16" fmla="*/ 297 w 497"/>
                  <a:gd name="T17" fmla="*/ 17 h 550"/>
                  <a:gd name="T18" fmla="*/ 371 w 497"/>
                  <a:gd name="T19" fmla="*/ 6 h 550"/>
                  <a:gd name="T20" fmla="*/ 411 w 497"/>
                  <a:gd name="T21" fmla="*/ 40 h 550"/>
                  <a:gd name="T22" fmla="*/ 423 w 497"/>
                  <a:gd name="T23" fmla="*/ 96 h 550"/>
                  <a:gd name="T24" fmla="*/ 440 w 497"/>
                  <a:gd name="T25" fmla="*/ 79 h 550"/>
                  <a:gd name="T26" fmla="*/ 497 w 497"/>
                  <a:gd name="T27" fmla="*/ 96 h 550"/>
                  <a:gd name="T28" fmla="*/ 417 w 497"/>
                  <a:gd name="T29" fmla="*/ 153 h 550"/>
                  <a:gd name="T30" fmla="*/ 406 w 497"/>
                  <a:gd name="T31" fmla="*/ 216 h 550"/>
                  <a:gd name="T32" fmla="*/ 451 w 497"/>
                  <a:gd name="T33" fmla="*/ 250 h 550"/>
                  <a:gd name="T34" fmla="*/ 457 w 497"/>
                  <a:gd name="T35" fmla="*/ 346 h 550"/>
                  <a:gd name="T36" fmla="*/ 406 w 497"/>
                  <a:gd name="T37" fmla="*/ 352 h 550"/>
                  <a:gd name="T38" fmla="*/ 400 w 497"/>
                  <a:gd name="T39" fmla="*/ 391 h 550"/>
                  <a:gd name="T40" fmla="*/ 417 w 497"/>
                  <a:gd name="T41" fmla="*/ 403 h 550"/>
                  <a:gd name="T42" fmla="*/ 406 w 497"/>
                  <a:gd name="T43" fmla="*/ 454 h 550"/>
                  <a:gd name="T44" fmla="*/ 457 w 497"/>
                  <a:gd name="T45" fmla="*/ 499 h 550"/>
                  <a:gd name="T46" fmla="*/ 446 w 497"/>
                  <a:gd name="T47" fmla="*/ 533 h 550"/>
                  <a:gd name="T48" fmla="*/ 411 w 497"/>
                  <a:gd name="T49" fmla="*/ 550 h 550"/>
                  <a:gd name="T50" fmla="*/ 371 w 497"/>
                  <a:gd name="T51" fmla="*/ 511 h 550"/>
                  <a:gd name="T52" fmla="*/ 411 w 497"/>
                  <a:gd name="T53" fmla="*/ 516 h 550"/>
                  <a:gd name="T54" fmla="*/ 411 w 497"/>
                  <a:gd name="T55" fmla="*/ 494 h 550"/>
                  <a:gd name="T56" fmla="*/ 360 w 497"/>
                  <a:gd name="T57" fmla="*/ 476 h 550"/>
                  <a:gd name="T58" fmla="*/ 343 w 497"/>
                  <a:gd name="T59" fmla="*/ 499 h 550"/>
                  <a:gd name="T60" fmla="*/ 309 w 497"/>
                  <a:gd name="T61" fmla="*/ 488 h 550"/>
                  <a:gd name="T62" fmla="*/ 246 w 497"/>
                  <a:gd name="T63" fmla="*/ 499 h 550"/>
                  <a:gd name="T64" fmla="*/ 229 w 497"/>
                  <a:gd name="T65" fmla="*/ 516 h 550"/>
                  <a:gd name="T66" fmla="*/ 200 w 497"/>
                  <a:gd name="T67" fmla="*/ 528 h 550"/>
                  <a:gd name="T68" fmla="*/ 212 w 497"/>
                  <a:gd name="T69" fmla="*/ 488 h 550"/>
                  <a:gd name="T70" fmla="*/ 200 w 497"/>
                  <a:gd name="T71" fmla="*/ 459 h 550"/>
                  <a:gd name="T72" fmla="*/ 217 w 497"/>
                  <a:gd name="T73" fmla="*/ 442 h 550"/>
                  <a:gd name="T74" fmla="*/ 212 w 497"/>
                  <a:gd name="T75" fmla="*/ 357 h 550"/>
                  <a:gd name="T76" fmla="*/ 172 w 497"/>
                  <a:gd name="T77" fmla="*/ 352 h 550"/>
                  <a:gd name="T78" fmla="*/ 149 w 497"/>
                  <a:gd name="T79" fmla="*/ 312 h 550"/>
                  <a:gd name="T80" fmla="*/ 115 w 497"/>
                  <a:gd name="T81" fmla="*/ 323 h 550"/>
                  <a:gd name="T82" fmla="*/ 29 w 497"/>
                  <a:gd name="T83" fmla="*/ 306 h 550"/>
                  <a:gd name="T84" fmla="*/ 18 w 497"/>
                  <a:gd name="T85" fmla="*/ 278 h 550"/>
                  <a:gd name="T86" fmla="*/ 23 w 497"/>
                  <a:gd name="T87" fmla="*/ 255 h 550"/>
                  <a:gd name="T88" fmla="*/ 6 w 497"/>
                  <a:gd name="T89" fmla="*/ 233 h 550"/>
                  <a:gd name="T90" fmla="*/ 0 w 497"/>
                  <a:gd name="T91" fmla="*/ 193 h 550"/>
                  <a:gd name="T92" fmla="*/ 23 w 497"/>
                  <a:gd name="T93" fmla="*/ 176 h 550"/>
                  <a:gd name="T94" fmla="*/ 40 w 497"/>
                  <a:gd name="T95" fmla="*/ 176 h 550"/>
                  <a:gd name="T96" fmla="*/ 63 w 497"/>
                  <a:gd name="T97" fmla="*/ 136 h 550"/>
                  <a:gd name="T98" fmla="*/ 40 w 497"/>
                  <a:gd name="T99" fmla="*/ 108 h 550"/>
                  <a:gd name="T100" fmla="*/ 52 w 497"/>
                  <a:gd name="T101" fmla="*/ 74 h 55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497"/>
                  <a:gd name="T154" fmla="*/ 0 h 550"/>
                  <a:gd name="T155" fmla="*/ 497 w 497"/>
                  <a:gd name="T156" fmla="*/ 550 h 550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497" h="550">
                    <a:moveTo>
                      <a:pt x="52" y="74"/>
                    </a:moveTo>
                    <a:lnTo>
                      <a:pt x="126" y="28"/>
                    </a:lnTo>
                    <a:lnTo>
                      <a:pt x="155" y="45"/>
                    </a:lnTo>
                    <a:lnTo>
                      <a:pt x="155" y="11"/>
                    </a:lnTo>
                    <a:lnTo>
                      <a:pt x="177" y="0"/>
                    </a:lnTo>
                    <a:lnTo>
                      <a:pt x="194" y="6"/>
                    </a:lnTo>
                    <a:lnTo>
                      <a:pt x="223" y="17"/>
                    </a:lnTo>
                    <a:lnTo>
                      <a:pt x="257" y="6"/>
                    </a:lnTo>
                    <a:lnTo>
                      <a:pt x="297" y="17"/>
                    </a:lnTo>
                    <a:lnTo>
                      <a:pt x="371" y="6"/>
                    </a:lnTo>
                    <a:lnTo>
                      <a:pt x="411" y="40"/>
                    </a:lnTo>
                    <a:lnTo>
                      <a:pt x="423" y="96"/>
                    </a:lnTo>
                    <a:lnTo>
                      <a:pt x="440" y="79"/>
                    </a:lnTo>
                    <a:lnTo>
                      <a:pt x="497" y="96"/>
                    </a:lnTo>
                    <a:lnTo>
                      <a:pt x="417" y="153"/>
                    </a:lnTo>
                    <a:lnTo>
                      <a:pt x="406" y="216"/>
                    </a:lnTo>
                    <a:lnTo>
                      <a:pt x="451" y="250"/>
                    </a:lnTo>
                    <a:lnTo>
                      <a:pt x="457" y="346"/>
                    </a:lnTo>
                    <a:lnTo>
                      <a:pt x="406" y="352"/>
                    </a:lnTo>
                    <a:lnTo>
                      <a:pt x="400" y="391"/>
                    </a:lnTo>
                    <a:lnTo>
                      <a:pt x="417" y="403"/>
                    </a:lnTo>
                    <a:lnTo>
                      <a:pt x="406" y="454"/>
                    </a:lnTo>
                    <a:lnTo>
                      <a:pt x="457" y="499"/>
                    </a:lnTo>
                    <a:lnTo>
                      <a:pt x="446" y="533"/>
                    </a:lnTo>
                    <a:lnTo>
                      <a:pt x="411" y="550"/>
                    </a:lnTo>
                    <a:lnTo>
                      <a:pt x="371" y="511"/>
                    </a:lnTo>
                    <a:lnTo>
                      <a:pt x="411" y="516"/>
                    </a:lnTo>
                    <a:lnTo>
                      <a:pt x="411" y="494"/>
                    </a:lnTo>
                    <a:lnTo>
                      <a:pt x="360" y="476"/>
                    </a:lnTo>
                    <a:lnTo>
                      <a:pt x="343" y="499"/>
                    </a:lnTo>
                    <a:lnTo>
                      <a:pt x="309" y="488"/>
                    </a:lnTo>
                    <a:lnTo>
                      <a:pt x="246" y="499"/>
                    </a:lnTo>
                    <a:lnTo>
                      <a:pt x="229" y="516"/>
                    </a:lnTo>
                    <a:lnTo>
                      <a:pt x="200" y="528"/>
                    </a:lnTo>
                    <a:lnTo>
                      <a:pt x="212" y="488"/>
                    </a:lnTo>
                    <a:lnTo>
                      <a:pt x="200" y="459"/>
                    </a:lnTo>
                    <a:lnTo>
                      <a:pt x="217" y="442"/>
                    </a:lnTo>
                    <a:lnTo>
                      <a:pt x="212" y="357"/>
                    </a:lnTo>
                    <a:lnTo>
                      <a:pt x="172" y="352"/>
                    </a:lnTo>
                    <a:lnTo>
                      <a:pt x="149" y="312"/>
                    </a:lnTo>
                    <a:lnTo>
                      <a:pt x="115" y="323"/>
                    </a:lnTo>
                    <a:lnTo>
                      <a:pt x="29" y="306"/>
                    </a:lnTo>
                    <a:lnTo>
                      <a:pt x="18" y="278"/>
                    </a:lnTo>
                    <a:lnTo>
                      <a:pt x="23" y="255"/>
                    </a:lnTo>
                    <a:lnTo>
                      <a:pt x="6" y="233"/>
                    </a:lnTo>
                    <a:lnTo>
                      <a:pt x="0" y="193"/>
                    </a:lnTo>
                    <a:lnTo>
                      <a:pt x="23" y="176"/>
                    </a:lnTo>
                    <a:lnTo>
                      <a:pt x="40" y="176"/>
                    </a:lnTo>
                    <a:lnTo>
                      <a:pt x="63" y="136"/>
                    </a:lnTo>
                    <a:lnTo>
                      <a:pt x="40" y="108"/>
                    </a:lnTo>
                    <a:lnTo>
                      <a:pt x="52" y="74"/>
                    </a:lnTo>
                    <a:close/>
                  </a:path>
                </a:pathLst>
              </a:cu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12391" name="Freeform 75"/>
              <p:cNvSpPr>
                <a:spLocks/>
              </p:cNvSpPr>
              <p:nvPr/>
            </p:nvSpPr>
            <p:spPr bwMode="auto">
              <a:xfrm>
                <a:off x="2019" y="2596"/>
                <a:ext cx="553" cy="465"/>
              </a:xfrm>
              <a:custGeom>
                <a:avLst/>
                <a:gdLst>
                  <a:gd name="T0" fmla="*/ 0 w 553"/>
                  <a:gd name="T1" fmla="*/ 51 h 465"/>
                  <a:gd name="T2" fmla="*/ 17 w 553"/>
                  <a:gd name="T3" fmla="*/ 34 h 465"/>
                  <a:gd name="T4" fmla="*/ 80 w 553"/>
                  <a:gd name="T5" fmla="*/ 23 h 465"/>
                  <a:gd name="T6" fmla="*/ 108 w 553"/>
                  <a:gd name="T7" fmla="*/ 34 h 465"/>
                  <a:gd name="T8" fmla="*/ 131 w 553"/>
                  <a:gd name="T9" fmla="*/ 11 h 465"/>
                  <a:gd name="T10" fmla="*/ 182 w 553"/>
                  <a:gd name="T11" fmla="*/ 34 h 465"/>
                  <a:gd name="T12" fmla="*/ 182 w 553"/>
                  <a:gd name="T13" fmla="*/ 51 h 465"/>
                  <a:gd name="T14" fmla="*/ 142 w 553"/>
                  <a:gd name="T15" fmla="*/ 51 h 465"/>
                  <a:gd name="T16" fmla="*/ 177 w 553"/>
                  <a:gd name="T17" fmla="*/ 79 h 465"/>
                  <a:gd name="T18" fmla="*/ 211 w 553"/>
                  <a:gd name="T19" fmla="*/ 68 h 465"/>
                  <a:gd name="T20" fmla="*/ 228 w 553"/>
                  <a:gd name="T21" fmla="*/ 34 h 465"/>
                  <a:gd name="T22" fmla="*/ 256 w 553"/>
                  <a:gd name="T23" fmla="*/ 51 h 465"/>
                  <a:gd name="T24" fmla="*/ 314 w 553"/>
                  <a:gd name="T25" fmla="*/ 51 h 465"/>
                  <a:gd name="T26" fmla="*/ 336 w 553"/>
                  <a:gd name="T27" fmla="*/ 34 h 465"/>
                  <a:gd name="T28" fmla="*/ 376 w 553"/>
                  <a:gd name="T29" fmla="*/ 34 h 465"/>
                  <a:gd name="T30" fmla="*/ 388 w 553"/>
                  <a:gd name="T31" fmla="*/ 51 h 465"/>
                  <a:gd name="T32" fmla="*/ 422 w 553"/>
                  <a:gd name="T33" fmla="*/ 0 h 465"/>
                  <a:gd name="T34" fmla="*/ 450 w 553"/>
                  <a:gd name="T35" fmla="*/ 40 h 465"/>
                  <a:gd name="T36" fmla="*/ 433 w 553"/>
                  <a:gd name="T37" fmla="*/ 57 h 465"/>
                  <a:gd name="T38" fmla="*/ 479 w 553"/>
                  <a:gd name="T39" fmla="*/ 119 h 465"/>
                  <a:gd name="T40" fmla="*/ 445 w 553"/>
                  <a:gd name="T41" fmla="*/ 193 h 465"/>
                  <a:gd name="T42" fmla="*/ 530 w 553"/>
                  <a:gd name="T43" fmla="*/ 261 h 465"/>
                  <a:gd name="T44" fmla="*/ 519 w 553"/>
                  <a:gd name="T45" fmla="*/ 278 h 465"/>
                  <a:gd name="T46" fmla="*/ 519 w 553"/>
                  <a:gd name="T47" fmla="*/ 351 h 465"/>
                  <a:gd name="T48" fmla="*/ 553 w 553"/>
                  <a:gd name="T49" fmla="*/ 363 h 465"/>
                  <a:gd name="T50" fmla="*/ 530 w 553"/>
                  <a:gd name="T51" fmla="*/ 391 h 465"/>
                  <a:gd name="T52" fmla="*/ 445 w 553"/>
                  <a:gd name="T53" fmla="*/ 403 h 465"/>
                  <a:gd name="T54" fmla="*/ 405 w 553"/>
                  <a:gd name="T55" fmla="*/ 448 h 465"/>
                  <a:gd name="T56" fmla="*/ 353 w 553"/>
                  <a:gd name="T57" fmla="*/ 448 h 465"/>
                  <a:gd name="T58" fmla="*/ 319 w 553"/>
                  <a:gd name="T59" fmla="*/ 420 h 465"/>
                  <a:gd name="T60" fmla="*/ 182 w 553"/>
                  <a:gd name="T61" fmla="*/ 437 h 465"/>
                  <a:gd name="T62" fmla="*/ 165 w 553"/>
                  <a:gd name="T63" fmla="*/ 465 h 465"/>
                  <a:gd name="T64" fmla="*/ 142 w 553"/>
                  <a:gd name="T65" fmla="*/ 431 h 465"/>
                  <a:gd name="T66" fmla="*/ 137 w 553"/>
                  <a:gd name="T67" fmla="*/ 334 h 465"/>
                  <a:gd name="T68" fmla="*/ 102 w 553"/>
                  <a:gd name="T69" fmla="*/ 283 h 465"/>
                  <a:gd name="T70" fmla="*/ 114 w 553"/>
                  <a:gd name="T71" fmla="*/ 244 h 465"/>
                  <a:gd name="T72" fmla="*/ 80 w 553"/>
                  <a:gd name="T73" fmla="*/ 244 h 465"/>
                  <a:gd name="T74" fmla="*/ 51 w 553"/>
                  <a:gd name="T75" fmla="*/ 261 h 465"/>
                  <a:gd name="T76" fmla="*/ 28 w 553"/>
                  <a:gd name="T77" fmla="*/ 249 h 465"/>
                  <a:gd name="T78" fmla="*/ 40 w 553"/>
                  <a:gd name="T79" fmla="*/ 204 h 465"/>
                  <a:gd name="T80" fmla="*/ 34 w 553"/>
                  <a:gd name="T81" fmla="*/ 153 h 465"/>
                  <a:gd name="T82" fmla="*/ 68 w 553"/>
                  <a:gd name="T83" fmla="*/ 130 h 465"/>
                  <a:gd name="T84" fmla="*/ 45 w 553"/>
                  <a:gd name="T85" fmla="*/ 91 h 465"/>
                  <a:gd name="T86" fmla="*/ 11 w 553"/>
                  <a:gd name="T87" fmla="*/ 79 h 465"/>
                  <a:gd name="T88" fmla="*/ 0 w 553"/>
                  <a:gd name="T89" fmla="*/ 51 h 46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553"/>
                  <a:gd name="T136" fmla="*/ 0 h 465"/>
                  <a:gd name="T137" fmla="*/ 553 w 553"/>
                  <a:gd name="T138" fmla="*/ 465 h 46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553" h="465">
                    <a:moveTo>
                      <a:pt x="0" y="51"/>
                    </a:moveTo>
                    <a:lnTo>
                      <a:pt x="17" y="34"/>
                    </a:lnTo>
                    <a:lnTo>
                      <a:pt x="80" y="23"/>
                    </a:lnTo>
                    <a:lnTo>
                      <a:pt x="108" y="34"/>
                    </a:lnTo>
                    <a:lnTo>
                      <a:pt x="131" y="11"/>
                    </a:lnTo>
                    <a:lnTo>
                      <a:pt x="182" y="34"/>
                    </a:lnTo>
                    <a:lnTo>
                      <a:pt x="182" y="51"/>
                    </a:lnTo>
                    <a:lnTo>
                      <a:pt x="142" y="51"/>
                    </a:lnTo>
                    <a:lnTo>
                      <a:pt x="177" y="79"/>
                    </a:lnTo>
                    <a:lnTo>
                      <a:pt x="211" y="68"/>
                    </a:lnTo>
                    <a:lnTo>
                      <a:pt x="228" y="34"/>
                    </a:lnTo>
                    <a:lnTo>
                      <a:pt x="256" y="51"/>
                    </a:lnTo>
                    <a:lnTo>
                      <a:pt x="314" y="51"/>
                    </a:lnTo>
                    <a:lnTo>
                      <a:pt x="336" y="34"/>
                    </a:lnTo>
                    <a:lnTo>
                      <a:pt x="376" y="34"/>
                    </a:lnTo>
                    <a:lnTo>
                      <a:pt x="388" y="51"/>
                    </a:lnTo>
                    <a:lnTo>
                      <a:pt x="422" y="0"/>
                    </a:lnTo>
                    <a:lnTo>
                      <a:pt x="450" y="40"/>
                    </a:lnTo>
                    <a:lnTo>
                      <a:pt x="433" y="57"/>
                    </a:lnTo>
                    <a:lnTo>
                      <a:pt x="479" y="119"/>
                    </a:lnTo>
                    <a:lnTo>
                      <a:pt x="445" y="193"/>
                    </a:lnTo>
                    <a:lnTo>
                      <a:pt x="530" y="261"/>
                    </a:lnTo>
                    <a:lnTo>
                      <a:pt x="519" y="278"/>
                    </a:lnTo>
                    <a:lnTo>
                      <a:pt x="519" y="351"/>
                    </a:lnTo>
                    <a:lnTo>
                      <a:pt x="553" y="363"/>
                    </a:lnTo>
                    <a:lnTo>
                      <a:pt x="530" y="391"/>
                    </a:lnTo>
                    <a:lnTo>
                      <a:pt x="445" y="403"/>
                    </a:lnTo>
                    <a:lnTo>
                      <a:pt x="405" y="448"/>
                    </a:lnTo>
                    <a:lnTo>
                      <a:pt x="353" y="448"/>
                    </a:lnTo>
                    <a:lnTo>
                      <a:pt x="319" y="420"/>
                    </a:lnTo>
                    <a:lnTo>
                      <a:pt x="182" y="437"/>
                    </a:lnTo>
                    <a:lnTo>
                      <a:pt x="165" y="465"/>
                    </a:lnTo>
                    <a:lnTo>
                      <a:pt x="142" y="431"/>
                    </a:lnTo>
                    <a:lnTo>
                      <a:pt x="137" y="334"/>
                    </a:lnTo>
                    <a:lnTo>
                      <a:pt x="102" y="283"/>
                    </a:lnTo>
                    <a:lnTo>
                      <a:pt x="114" y="244"/>
                    </a:lnTo>
                    <a:lnTo>
                      <a:pt x="80" y="244"/>
                    </a:lnTo>
                    <a:lnTo>
                      <a:pt x="51" y="261"/>
                    </a:lnTo>
                    <a:lnTo>
                      <a:pt x="28" y="249"/>
                    </a:lnTo>
                    <a:lnTo>
                      <a:pt x="40" y="204"/>
                    </a:lnTo>
                    <a:lnTo>
                      <a:pt x="34" y="153"/>
                    </a:lnTo>
                    <a:lnTo>
                      <a:pt x="68" y="130"/>
                    </a:lnTo>
                    <a:lnTo>
                      <a:pt x="45" y="91"/>
                    </a:lnTo>
                    <a:lnTo>
                      <a:pt x="11" y="79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FF0000"/>
              </a:solidFill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2" name="Freeform 76"/>
              <p:cNvSpPr>
                <a:spLocks/>
              </p:cNvSpPr>
              <p:nvPr/>
            </p:nvSpPr>
            <p:spPr bwMode="auto">
              <a:xfrm>
                <a:off x="1595" y="2794"/>
                <a:ext cx="628" cy="624"/>
              </a:xfrm>
              <a:custGeom>
                <a:avLst/>
                <a:gdLst/>
                <a:ahLst/>
                <a:cxnLst>
                  <a:cxn ang="0">
                    <a:pos x="69" y="136"/>
                  </a:cxn>
                  <a:cxn ang="0">
                    <a:pos x="143" y="148"/>
                  </a:cxn>
                  <a:cxn ang="0">
                    <a:pos x="177" y="119"/>
                  </a:cxn>
                  <a:cxn ang="0">
                    <a:pos x="252" y="108"/>
                  </a:cxn>
                  <a:cxn ang="0">
                    <a:pos x="252" y="57"/>
                  </a:cxn>
                  <a:cxn ang="0">
                    <a:pos x="286" y="63"/>
                  </a:cxn>
                  <a:cxn ang="0">
                    <a:pos x="371" y="12"/>
                  </a:cxn>
                  <a:cxn ang="0">
                    <a:pos x="411" y="34"/>
                  </a:cxn>
                  <a:cxn ang="0">
                    <a:pos x="440" y="0"/>
                  </a:cxn>
                  <a:cxn ang="0">
                    <a:pos x="468" y="0"/>
                  </a:cxn>
                  <a:cxn ang="0">
                    <a:pos x="457" y="46"/>
                  </a:cxn>
                  <a:cxn ang="0">
                    <a:pos x="474" y="57"/>
                  </a:cxn>
                  <a:cxn ang="0">
                    <a:pos x="503" y="40"/>
                  </a:cxn>
                  <a:cxn ang="0">
                    <a:pos x="537" y="40"/>
                  </a:cxn>
                  <a:cxn ang="0">
                    <a:pos x="531" y="80"/>
                  </a:cxn>
                  <a:cxn ang="0">
                    <a:pos x="565" y="136"/>
                  </a:cxn>
                  <a:cxn ang="0">
                    <a:pos x="565" y="227"/>
                  </a:cxn>
                  <a:cxn ang="0">
                    <a:pos x="594" y="261"/>
                  </a:cxn>
                  <a:cxn ang="0">
                    <a:pos x="611" y="290"/>
                  </a:cxn>
                  <a:cxn ang="0">
                    <a:pos x="628" y="346"/>
                  </a:cxn>
                  <a:cxn ang="0">
                    <a:pos x="577" y="397"/>
                  </a:cxn>
                  <a:cxn ang="0">
                    <a:pos x="605" y="426"/>
                  </a:cxn>
                  <a:cxn ang="0">
                    <a:pos x="565" y="437"/>
                  </a:cxn>
                  <a:cxn ang="0">
                    <a:pos x="537" y="494"/>
                  </a:cxn>
                  <a:cxn ang="0">
                    <a:pos x="457" y="505"/>
                  </a:cxn>
                  <a:cxn ang="0">
                    <a:pos x="411" y="567"/>
                  </a:cxn>
                  <a:cxn ang="0">
                    <a:pos x="400" y="556"/>
                  </a:cxn>
                  <a:cxn ang="0">
                    <a:pos x="366" y="590"/>
                  </a:cxn>
                  <a:cxn ang="0">
                    <a:pos x="326" y="596"/>
                  </a:cxn>
                  <a:cxn ang="0">
                    <a:pos x="297" y="550"/>
                  </a:cxn>
                  <a:cxn ang="0">
                    <a:pos x="234" y="624"/>
                  </a:cxn>
                  <a:cxn ang="0">
                    <a:pos x="206" y="607"/>
                  </a:cxn>
                  <a:cxn ang="0">
                    <a:pos x="160" y="619"/>
                  </a:cxn>
                  <a:cxn ang="0">
                    <a:pos x="183" y="590"/>
                  </a:cxn>
                  <a:cxn ang="0">
                    <a:pos x="166" y="550"/>
                  </a:cxn>
                  <a:cxn ang="0">
                    <a:pos x="57" y="545"/>
                  </a:cxn>
                  <a:cxn ang="0">
                    <a:pos x="23" y="511"/>
                  </a:cxn>
                  <a:cxn ang="0">
                    <a:pos x="0" y="448"/>
                  </a:cxn>
                  <a:cxn ang="0">
                    <a:pos x="12" y="414"/>
                  </a:cxn>
                  <a:cxn ang="0">
                    <a:pos x="0" y="363"/>
                  </a:cxn>
                  <a:cxn ang="0">
                    <a:pos x="46" y="301"/>
                  </a:cxn>
                  <a:cxn ang="0">
                    <a:pos x="18" y="267"/>
                  </a:cxn>
                  <a:cxn ang="0">
                    <a:pos x="40" y="256"/>
                  </a:cxn>
                  <a:cxn ang="0">
                    <a:pos x="46" y="199"/>
                  </a:cxn>
                  <a:cxn ang="0">
                    <a:pos x="63" y="182"/>
                  </a:cxn>
                  <a:cxn ang="0">
                    <a:pos x="69" y="136"/>
                  </a:cxn>
                </a:cxnLst>
                <a:rect l="0" t="0" r="r" b="b"/>
                <a:pathLst>
                  <a:path w="628" h="624">
                    <a:moveTo>
                      <a:pt x="69" y="136"/>
                    </a:moveTo>
                    <a:lnTo>
                      <a:pt x="143" y="148"/>
                    </a:lnTo>
                    <a:lnTo>
                      <a:pt x="177" y="119"/>
                    </a:lnTo>
                    <a:lnTo>
                      <a:pt x="252" y="108"/>
                    </a:lnTo>
                    <a:lnTo>
                      <a:pt x="252" y="57"/>
                    </a:lnTo>
                    <a:lnTo>
                      <a:pt x="286" y="63"/>
                    </a:lnTo>
                    <a:lnTo>
                      <a:pt x="371" y="12"/>
                    </a:lnTo>
                    <a:lnTo>
                      <a:pt x="411" y="34"/>
                    </a:lnTo>
                    <a:lnTo>
                      <a:pt x="440" y="0"/>
                    </a:lnTo>
                    <a:lnTo>
                      <a:pt x="468" y="0"/>
                    </a:lnTo>
                    <a:lnTo>
                      <a:pt x="457" y="46"/>
                    </a:lnTo>
                    <a:lnTo>
                      <a:pt x="474" y="57"/>
                    </a:lnTo>
                    <a:lnTo>
                      <a:pt x="503" y="40"/>
                    </a:lnTo>
                    <a:lnTo>
                      <a:pt x="537" y="40"/>
                    </a:lnTo>
                    <a:lnTo>
                      <a:pt x="531" y="80"/>
                    </a:lnTo>
                    <a:lnTo>
                      <a:pt x="565" y="136"/>
                    </a:lnTo>
                    <a:lnTo>
                      <a:pt x="565" y="227"/>
                    </a:lnTo>
                    <a:lnTo>
                      <a:pt x="594" y="261"/>
                    </a:lnTo>
                    <a:lnTo>
                      <a:pt x="611" y="290"/>
                    </a:lnTo>
                    <a:lnTo>
                      <a:pt x="628" y="346"/>
                    </a:lnTo>
                    <a:lnTo>
                      <a:pt x="577" y="397"/>
                    </a:lnTo>
                    <a:lnTo>
                      <a:pt x="605" y="426"/>
                    </a:lnTo>
                    <a:lnTo>
                      <a:pt x="565" y="437"/>
                    </a:lnTo>
                    <a:lnTo>
                      <a:pt x="537" y="494"/>
                    </a:lnTo>
                    <a:lnTo>
                      <a:pt x="457" y="505"/>
                    </a:lnTo>
                    <a:lnTo>
                      <a:pt x="411" y="567"/>
                    </a:lnTo>
                    <a:lnTo>
                      <a:pt x="400" y="556"/>
                    </a:lnTo>
                    <a:lnTo>
                      <a:pt x="366" y="590"/>
                    </a:lnTo>
                    <a:lnTo>
                      <a:pt x="326" y="596"/>
                    </a:lnTo>
                    <a:lnTo>
                      <a:pt x="297" y="550"/>
                    </a:lnTo>
                    <a:lnTo>
                      <a:pt x="234" y="624"/>
                    </a:lnTo>
                    <a:lnTo>
                      <a:pt x="206" y="607"/>
                    </a:lnTo>
                    <a:lnTo>
                      <a:pt x="160" y="619"/>
                    </a:lnTo>
                    <a:lnTo>
                      <a:pt x="183" y="590"/>
                    </a:lnTo>
                    <a:lnTo>
                      <a:pt x="166" y="550"/>
                    </a:lnTo>
                    <a:lnTo>
                      <a:pt x="57" y="545"/>
                    </a:lnTo>
                    <a:lnTo>
                      <a:pt x="23" y="511"/>
                    </a:lnTo>
                    <a:lnTo>
                      <a:pt x="0" y="448"/>
                    </a:lnTo>
                    <a:lnTo>
                      <a:pt x="12" y="414"/>
                    </a:lnTo>
                    <a:lnTo>
                      <a:pt x="0" y="363"/>
                    </a:lnTo>
                    <a:lnTo>
                      <a:pt x="46" y="301"/>
                    </a:lnTo>
                    <a:lnTo>
                      <a:pt x="18" y="267"/>
                    </a:lnTo>
                    <a:lnTo>
                      <a:pt x="40" y="256"/>
                    </a:lnTo>
                    <a:lnTo>
                      <a:pt x="46" y="199"/>
                    </a:lnTo>
                    <a:lnTo>
                      <a:pt x="63" y="182"/>
                    </a:lnTo>
                    <a:lnTo>
                      <a:pt x="69" y="136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69" name="Freeform 77"/>
              <p:cNvSpPr>
                <a:spLocks/>
              </p:cNvSpPr>
              <p:nvPr/>
            </p:nvSpPr>
            <p:spPr bwMode="auto">
              <a:xfrm>
                <a:off x="1596" y="2794"/>
                <a:ext cx="628" cy="624"/>
              </a:xfrm>
              <a:custGeom>
                <a:avLst/>
                <a:gdLst>
                  <a:gd name="T0" fmla="*/ 69 w 628"/>
                  <a:gd name="T1" fmla="*/ 136 h 624"/>
                  <a:gd name="T2" fmla="*/ 143 w 628"/>
                  <a:gd name="T3" fmla="*/ 148 h 624"/>
                  <a:gd name="T4" fmla="*/ 177 w 628"/>
                  <a:gd name="T5" fmla="*/ 119 h 624"/>
                  <a:gd name="T6" fmla="*/ 252 w 628"/>
                  <a:gd name="T7" fmla="*/ 108 h 624"/>
                  <a:gd name="T8" fmla="*/ 252 w 628"/>
                  <a:gd name="T9" fmla="*/ 57 h 624"/>
                  <a:gd name="T10" fmla="*/ 286 w 628"/>
                  <a:gd name="T11" fmla="*/ 63 h 624"/>
                  <a:gd name="T12" fmla="*/ 371 w 628"/>
                  <a:gd name="T13" fmla="*/ 12 h 624"/>
                  <a:gd name="T14" fmla="*/ 411 w 628"/>
                  <a:gd name="T15" fmla="*/ 34 h 624"/>
                  <a:gd name="T16" fmla="*/ 440 w 628"/>
                  <a:gd name="T17" fmla="*/ 0 h 624"/>
                  <a:gd name="T18" fmla="*/ 468 w 628"/>
                  <a:gd name="T19" fmla="*/ 0 h 624"/>
                  <a:gd name="T20" fmla="*/ 457 w 628"/>
                  <a:gd name="T21" fmla="*/ 46 h 624"/>
                  <a:gd name="T22" fmla="*/ 474 w 628"/>
                  <a:gd name="T23" fmla="*/ 57 h 624"/>
                  <a:gd name="T24" fmla="*/ 503 w 628"/>
                  <a:gd name="T25" fmla="*/ 40 h 624"/>
                  <a:gd name="T26" fmla="*/ 537 w 628"/>
                  <a:gd name="T27" fmla="*/ 40 h 624"/>
                  <a:gd name="T28" fmla="*/ 531 w 628"/>
                  <a:gd name="T29" fmla="*/ 80 h 624"/>
                  <a:gd name="T30" fmla="*/ 565 w 628"/>
                  <a:gd name="T31" fmla="*/ 136 h 624"/>
                  <a:gd name="T32" fmla="*/ 565 w 628"/>
                  <a:gd name="T33" fmla="*/ 227 h 624"/>
                  <a:gd name="T34" fmla="*/ 594 w 628"/>
                  <a:gd name="T35" fmla="*/ 261 h 624"/>
                  <a:gd name="T36" fmla="*/ 611 w 628"/>
                  <a:gd name="T37" fmla="*/ 290 h 624"/>
                  <a:gd name="T38" fmla="*/ 628 w 628"/>
                  <a:gd name="T39" fmla="*/ 346 h 624"/>
                  <a:gd name="T40" fmla="*/ 577 w 628"/>
                  <a:gd name="T41" fmla="*/ 397 h 624"/>
                  <a:gd name="T42" fmla="*/ 605 w 628"/>
                  <a:gd name="T43" fmla="*/ 426 h 624"/>
                  <a:gd name="T44" fmla="*/ 565 w 628"/>
                  <a:gd name="T45" fmla="*/ 437 h 624"/>
                  <a:gd name="T46" fmla="*/ 537 w 628"/>
                  <a:gd name="T47" fmla="*/ 494 h 624"/>
                  <a:gd name="T48" fmla="*/ 457 w 628"/>
                  <a:gd name="T49" fmla="*/ 505 h 624"/>
                  <a:gd name="T50" fmla="*/ 411 w 628"/>
                  <a:gd name="T51" fmla="*/ 567 h 624"/>
                  <a:gd name="T52" fmla="*/ 400 w 628"/>
                  <a:gd name="T53" fmla="*/ 556 h 624"/>
                  <a:gd name="T54" fmla="*/ 366 w 628"/>
                  <a:gd name="T55" fmla="*/ 590 h 624"/>
                  <a:gd name="T56" fmla="*/ 326 w 628"/>
                  <a:gd name="T57" fmla="*/ 596 h 624"/>
                  <a:gd name="T58" fmla="*/ 297 w 628"/>
                  <a:gd name="T59" fmla="*/ 550 h 624"/>
                  <a:gd name="T60" fmla="*/ 234 w 628"/>
                  <a:gd name="T61" fmla="*/ 624 h 624"/>
                  <a:gd name="T62" fmla="*/ 206 w 628"/>
                  <a:gd name="T63" fmla="*/ 607 h 624"/>
                  <a:gd name="T64" fmla="*/ 160 w 628"/>
                  <a:gd name="T65" fmla="*/ 619 h 624"/>
                  <a:gd name="T66" fmla="*/ 183 w 628"/>
                  <a:gd name="T67" fmla="*/ 590 h 624"/>
                  <a:gd name="T68" fmla="*/ 166 w 628"/>
                  <a:gd name="T69" fmla="*/ 550 h 624"/>
                  <a:gd name="T70" fmla="*/ 57 w 628"/>
                  <a:gd name="T71" fmla="*/ 545 h 624"/>
                  <a:gd name="T72" fmla="*/ 23 w 628"/>
                  <a:gd name="T73" fmla="*/ 511 h 624"/>
                  <a:gd name="T74" fmla="*/ 0 w 628"/>
                  <a:gd name="T75" fmla="*/ 448 h 624"/>
                  <a:gd name="T76" fmla="*/ 12 w 628"/>
                  <a:gd name="T77" fmla="*/ 414 h 624"/>
                  <a:gd name="T78" fmla="*/ 0 w 628"/>
                  <a:gd name="T79" fmla="*/ 363 h 624"/>
                  <a:gd name="T80" fmla="*/ 46 w 628"/>
                  <a:gd name="T81" fmla="*/ 301 h 624"/>
                  <a:gd name="T82" fmla="*/ 18 w 628"/>
                  <a:gd name="T83" fmla="*/ 267 h 624"/>
                  <a:gd name="T84" fmla="*/ 40 w 628"/>
                  <a:gd name="T85" fmla="*/ 256 h 624"/>
                  <a:gd name="T86" fmla="*/ 46 w 628"/>
                  <a:gd name="T87" fmla="*/ 199 h 624"/>
                  <a:gd name="T88" fmla="*/ 63 w 628"/>
                  <a:gd name="T89" fmla="*/ 182 h 624"/>
                  <a:gd name="T90" fmla="*/ 69 w 628"/>
                  <a:gd name="T91" fmla="*/ 136 h 62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628"/>
                  <a:gd name="T139" fmla="*/ 0 h 624"/>
                  <a:gd name="T140" fmla="*/ 628 w 628"/>
                  <a:gd name="T141" fmla="*/ 624 h 62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628" h="624">
                    <a:moveTo>
                      <a:pt x="69" y="136"/>
                    </a:moveTo>
                    <a:lnTo>
                      <a:pt x="143" y="148"/>
                    </a:lnTo>
                    <a:lnTo>
                      <a:pt x="177" y="119"/>
                    </a:lnTo>
                    <a:lnTo>
                      <a:pt x="252" y="108"/>
                    </a:lnTo>
                    <a:lnTo>
                      <a:pt x="252" y="57"/>
                    </a:lnTo>
                    <a:lnTo>
                      <a:pt x="286" y="63"/>
                    </a:lnTo>
                    <a:lnTo>
                      <a:pt x="371" y="12"/>
                    </a:lnTo>
                    <a:lnTo>
                      <a:pt x="411" y="34"/>
                    </a:lnTo>
                    <a:lnTo>
                      <a:pt x="440" y="0"/>
                    </a:lnTo>
                    <a:lnTo>
                      <a:pt x="468" y="0"/>
                    </a:lnTo>
                    <a:lnTo>
                      <a:pt x="457" y="46"/>
                    </a:lnTo>
                    <a:lnTo>
                      <a:pt x="474" y="57"/>
                    </a:lnTo>
                    <a:lnTo>
                      <a:pt x="503" y="40"/>
                    </a:lnTo>
                    <a:lnTo>
                      <a:pt x="537" y="40"/>
                    </a:lnTo>
                    <a:lnTo>
                      <a:pt x="531" y="80"/>
                    </a:lnTo>
                    <a:lnTo>
                      <a:pt x="565" y="136"/>
                    </a:lnTo>
                    <a:lnTo>
                      <a:pt x="565" y="227"/>
                    </a:lnTo>
                    <a:lnTo>
                      <a:pt x="594" y="261"/>
                    </a:lnTo>
                    <a:lnTo>
                      <a:pt x="611" y="290"/>
                    </a:lnTo>
                    <a:lnTo>
                      <a:pt x="628" y="346"/>
                    </a:lnTo>
                    <a:lnTo>
                      <a:pt x="577" y="397"/>
                    </a:lnTo>
                    <a:lnTo>
                      <a:pt x="605" y="426"/>
                    </a:lnTo>
                    <a:lnTo>
                      <a:pt x="565" y="437"/>
                    </a:lnTo>
                    <a:lnTo>
                      <a:pt x="537" y="494"/>
                    </a:lnTo>
                    <a:lnTo>
                      <a:pt x="457" y="505"/>
                    </a:lnTo>
                    <a:lnTo>
                      <a:pt x="411" y="567"/>
                    </a:lnTo>
                    <a:lnTo>
                      <a:pt x="400" y="556"/>
                    </a:lnTo>
                    <a:lnTo>
                      <a:pt x="366" y="590"/>
                    </a:lnTo>
                    <a:lnTo>
                      <a:pt x="326" y="596"/>
                    </a:lnTo>
                    <a:lnTo>
                      <a:pt x="297" y="550"/>
                    </a:lnTo>
                    <a:lnTo>
                      <a:pt x="234" y="624"/>
                    </a:lnTo>
                    <a:lnTo>
                      <a:pt x="206" y="607"/>
                    </a:lnTo>
                    <a:lnTo>
                      <a:pt x="160" y="619"/>
                    </a:lnTo>
                    <a:lnTo>
                      <a:pt x="183" y="590"/>
                    </a:lnTo>
                    <a:lnTo>
                      <a:pt x="166" y="550"/>
                    </a:lnTo>
                    <a:lnTo>
                      <a:pt x="57" y="545"/>
                    </a:lnTo>
                    <a:lnTo>
                      <a:pt x="23" y="511"/>
                    </a:lnTo>
                    <a:lnTo>
                      <a:pt x="0" y="448"/>
                    </a:lnTo>
                    <a:lnTo>
                      <a:pt x="12" y="414"/>
                    </a:lnTo>
                    <a:lnTo>
                      <a:pt x="0" y="363"/>
                    </a:lnTo>
                    <a:lnTo>
                      <a:pt x="46" y="301"/>
                    </a:lnTo>
                    <a:lnTo>
                      <a:pt x="18" y="267"/>
                    </a:lnTo>
                    <a:lnTo>
                      <a:pt x="40" y="256"/>
                    </a:lnTo>
                    <a:lnTo>
                      <a:pt x="46" y="199"/>
                    </a:lnTo>
                    <a:lnTo>
                      <a:pt x="63" y="182"/>
                    </a:lnTo>
                    <a:lnTo>
                      <a:pt x="69" y="136"/>
                    </a:lnTo>
                    <a:close/>
                  </a:path>
                </a:pathLst>
              </a:cu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74" name="Freeform 78"/>
              <p:cNvSpPr>
                <a:spLocks/>
              </p:cNvSpPr>
              <p:nvPr/>
            </p:nvSpPr>
            <p:spPr bwMode="auto">
              <a:xfrm>
                <a:off x="1328" y="2380"/>
                <a:ext cx="784" cy="621"/>
              </a:xfrm>
              <a:custGeom>
                <a:avLst/>
                <a:gdLst/>
                <a:ahLst/>
                <a:cxnLst>
                  <a:cxn ang="0">
                    <a:pos x="160" y="85"/>
                  </a:cxn>
                  <a:cxn ang="0">
                    <a:pos x="177" y="34"/>
                  </a:cxn>
                  <a:cxn ang="0">
                    <a:pos x="234" y="6"/>
                  </a:cxn>
                  <a:cxn ang="0">
                    <a:pos x="286" y="17"/>
                  </a:cxn>
                  <a:cxn ang="0">
                    <a:pos x="314" y="6"/>
                  </a:cxn>
                  <a:cxn ang="0">
                    <a:pos x="371" y="40"/>
                  </a:cxn>
                  <a:cxn ang="0">
                    <a:pos x="405" y="0"/>
                  </a:cxn>
                  <a:cxn ang="0">
                    <a:pos x="440" y="29"/>
                  </a:cxn>
                  <a:cxn ang="0">
                    <a:pos x="440" y="46"/>
                  </a:cxn>
                  <a:cxn ang="0">
                    <a:pos x="462" y="68"/>
                  </a:cxn>
                  <a:cxn ang="0">
                    <a:pos x="485" y="46"/>
                  </a:cxn>
                  <a:cxn ang="0">
                    <a:pos x="571" y="63"/>
                  </a:cxn>
                  <a:cxn ang="0">
                    <a:pos x="605" y="57"/>
                  </a:cxn>
                  <a:cxn ang="0">
                    <a:pos x="628" y="97"/>
                  </a:cxn>
                  <a:cxn ang="0">
                    <a:pos x="674" y="102"/>
                  </a:cxn>
                  <a:cxn ang="0">
                    <a:pos x="679" y="187"/>
                  </a:cxn>
                  <a:cxn ang="0">
                    <a:pos x="662" y="204"/>
                  </a:cxn>
                  <a:cxn ang="0">
                    <a:pos x="674" y="233"/>
                  </a:cxn>
                  <a:cxn ang="0">
                    <a:pos x="656" y="278"/>
                  </a:cxn>
                  <a:cxn ang="0">
                    <a:pos x="691" y="267"/>
                  </a:cxn>
                  <a:cxn ang="0">
                    <a:pos x="702" y="295"/>
                  </a:cxn>
                  <a:cxn ang="0">
                    <a:pos x="736" y="301"/>
                  </a:cxn>
                  <a:cxn ang="0">
                    <a:pos x="759" y="341"/>
                  </a:cxn>
                  <a:cxn ang="0">
                    <a:pos x="725" y="369"/>
                  </a:cxn>
                  <a:cxn ang="0">
                    <a:pos x="731" y="414"/>
                  </a:cxn>
                  <a:cxn ang="0">
                    <a:pos x="702" y="420"/>
                  </a:cxn>
                  <a:cxn ang="0">
                    <a:pos x="679" y="448"/>
                  </a:cxn>
                  <a:cxn ang="0">
                    <a:pos x="634" y="431"/>
                  </a:cxn>
                  <a:cxn ang="0">
                    <a:pos x="548" y="477"/>
                  </a:cxn>
                  <a:cxn ang="0">
                    <a:pos x="514" y="477"/>
                  </a:cxn>
                  <a:cxn ang="0">
                    <a:pos x="514" y="522"/>
                  </a:cxn>
                  <a:cxn ang="0">
                    <a:pos x="440" y="533"/>
                  </a:cxn>
                  <a:cxn ang="0">
                    <a:pos x="405" y="562"/>
                  </a:cxn>
                  <a:cxn ang="0">
                    <a:pos x="331" y="550"/>
                  </a:cxn>
                  <a:cxn ang="0">
                    <a:pos x="325" y="601"/>
                  </a:cxn>
                  <a:cxn ang="0">
                    <a:pos x="308" y="619"/>
                  </a:cxn>
                  <a:cxn ang="0">
                    <a:pos x="211" y="584"/>
                  </a:cxn>
                  <a:cxn ang="0">
                    <a:pos x="234" y="505"/>
                  </a:cxn>
                  <a:cxn ang="0">
                    <a:pos x="274" y="465"/>
                  </a:cxn>
                  <a:cxn ang="0">
                    <a:pos x="280" y="426"/>
                  </a:cxn>
                  <a:cxn ang="0">
                    <a:pos x="206" y="403"/>
                  </a:cxn>
                  <a:cxn ang="0">
                    <a:pos x="80" y="324"/>
                  </a:cxn>
                  <a:cxn ang="0">
                    <a:pos x="92" y="284"/>
                  </a:cxn>
                  <a:cxn ang="0">
                    <a:pos x="46" y="239"/>
                  </a:cxn>
                  <a:cxn ang="0">
                    <a:pos x="0" y="233"/>
                  </a:cxn>
                  <a:cxn ang="0">
                    <a:pos x="0" y="199"/>
                  </a:cxn>
                  <a:cxn ang="0">
                    <a:pos x="52" y="176"/>
                  </a:cxn>
                  <a:cxn ang="0">
                    <a:pos x="86" y="131"/>
                  </a:cxn>
                  <a:cxn ang="0">
                    <a:pos x="103" y="136"/>
                  </a:cxn>
                  <a:cxn ang="0">
                    <a:pos x="160" y="85"/>
                  </a:cxn>
                </a:cxnLst>
                <a:rect l="0" t="0" r="r" b="b"/>
                <a:pathLst>
                  <a:path w="759" h="619">
                    <a:moveTo>
                      <a:pt x="160" y="85"/>
                    </a:moveTo>
                    <a:lnTo>
                      <a:pt x="177" y="34"/>
                    </a:lnTo>
                    <a:lnTo>
                      <a:pt x="234" y="6"/>
                    </a:lnTo>
                    <a:lnTo>
                      <a:pt x="286" y="17"/>
                    </a:lnTo>
                    <a:lnTo>
                      <a:pt x="314" y="6"/>
                    </a:lnTo>
                    <a:lnTo>
                      <a:pt x="371" y="40"/>
                    </a:lnTo>
                    <a:lnTo>
                      <a:pt x="405" y="0"/>
                    </a:lnTo>
                    <a:lnTo>
                      <a:pt x="440" y="29"/>
                    </a:lnTo>
                    <a:lnTo>
                      <a:pt x="440" y="46"/>
                    </a:lnTo>
                    <a:lnTo>
                      <a:pt x="462" y="68"/>
                    </a:lnTo>
                    <a:lnTo>
                      <a:pt x="485" y="46"/>
                    </a:lnTo>
                    <a:lnTo>
                      <a:pt x="571" y="63"/>
                    </a:lnTo>
                    <a:lnTo>
                      <a:pt x="605" y="57"/>
                    </a:lnTo>
                    <a:lnTo>
                      <a:pt x="628" y="97"/>
                    </a:lnTo>
                    <a:lnTo>
                      <a:pt x="674" y="102"/>
                    </a:lnTo>
                    <a:lnTo>
                      <a:pt x="679" y="187"/>
                    </a:lnTo>
                    <a:lnTo>
                      <a:pt x="662" y="204"/>
                    </a:lnTo>
                    <a:lnTo>
                      <a:pt x="674" y="233"/>
                    </a:lnTo>
                    <a:lnTo>
                      <a:pt x="656" y="278"/>
                    </a:lnTo>
                    <a:lnTo>
                      <a:pt x="691" y="267"/>
                    </a:lnTo>
                    <a:lnTo>
                      <a:pt x="702" y="295"/>
                    </a:lnTo>
                    <a:lnTo>
                      <a:pt x="736" y="301"/>
                    </a:lnTo>
                    <a:lnTo>
                      <a:pt x="759" y="341"/>
                    </a:lnTo>
                    <a:lnTo>
                      <a:pt x="725" y="369"/>
                    </a:lnTo>
                    <a:lnTo>
                      <a:pt x="731" y="414"/>
                    </a:lnTo>
                    <a:lnTo>
                      <a:pt x="702" y="420"/>
                    </a:lnTo>
                    <a:lnTo>
                      <a:pt x="679" y="448"/>
                    </a:lnTo>
                    <a:lnTo>
                      <a:pt x="634" y="431"/>
                    </a:lnTo>
                    <a:lnTo>
                      <a:pt x="548" y="477"/>
                    </a:lnTo>
                    <a:lnTo>
                      <a:pt x="514" y="477"/>
                    </a:lnTo>
                    <a:lnTo>
                      <a:pt x="514" y="522"/>
                    </a:lnTo>
                    <a:lnTo>
                      <a:pt x="440" y="533"/>
                    </a:lnTo>
                    <a:lnTo>
                      <a:pt x="405" y="562"/>
                    </a:lnTo>
                    <a:lnTo>
                      <a:pt x="331" y="550"/>
                    </a:lnTo>
                    <a:lnTo>
                      <a:pt x="325" y="601"/>
                    </a:lnTo>
                    <a:lnTo>
                      <a:pt x="308" y="619"/>
                    </a:lnTo>
                    <a:lnTo>
                      <a:pt x="211" y="584"/>
                    </a:lnTo>
                    <a:lnTo>
                      <a:pt x="234" y="505"/>
                    </a:lnTo>
                    <a:lnTo>
                      <a:pt x="274" y="465"/>
                    </a:lnTo>
                    <a:lnTo>
                      <a:pt x="280" y="426"/>
                    </a:lnTo>
                    <a:lnTo>
                      <a:pt x="206" y="403"/>
                    </a:lnTo>
                    <a:lnTo>
                      <a:pt x="80" y="324"/>
                    </a:lnTo>
                    <a:lnTo>
                      <a:pt x="92" y="284"/>
                    </a:lnTo>
                    <a:lnTo>
                      <a:pt x="46" y="239"/>
                    </a:lnTo>
                    <a:lnTo>
                      <a:pt x="0" y="233"/>
                    </a:lnTo>
                    <a:lnTo>
                      <a:pt x="0" y="199"/>
                    </a:lnTo>
                    <a:lnTo>
                      <a:pt x="52" y="176"/>
                    </a:lnTo>
                    <a:lnTo>
                      <a:pt x="86" y="131"/>
                    </a:lnTo>
                    <a:lnTo>
                      <a:pt x="103" y="136"/>
                    </a:lnTo>
                    <a:lnTo>
                      <a:pt x="160" y="85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71" name="Freeform 79"/>
              <p:cNvSpPr>
                <a:spLocks/>
              </p:cNvSpPr>
              <p:nvPr/>
            </p:nvSpPr>
            <p:spPr bwMode="auto">
              <a:xfrm>
                <a:off x="1328" y="2380"/>
                <a:ext cx="784" cy="619"/>
              </a:xfrm>
              <a:custGeom>
                <a:avLst/>
                <a:gdLst>
                  <a:gd name="T0" fmla="*/ 160 w 759"/>
                  <a:gd name="T1" fmla="*/ 85 h 619"/>
                  <a:gd name="T2" fmla="*/ 177 w 759"/>
                  <a:gd name="T3" fmla="*/ 34 h 619"/>
                  <a:gd name="T4" fmla="*/ 234 w 759"/>
                  <a:gd name="T5" fmla="*/ 6 h 619"/>
                  <a:gd name="T6" fmla="*/ 286 w 759"/>
                  <a:gd name="T7" fmla="*/ 17 h 619"/>
                  <a:gd name="T8" fmla="*/ 314 w 759"/>
                  <a:gd name="T9" fmla="*/ 6 h 619"/>
                  <a:gd name="T10" fmla="*/ 371 w 759"/>
                  <a:gd name="T11" fmla="*/ 40 h 619"/>
                  <a:gd name="T12" fmla="*/ 405 w 759"/>
                  <a:gd name="T13" fmla="*/ 0 h 619"/>
                  <a:gd name="T14" fmla="*/ 440 w 759"/>
                  <a:gd name="T15" fmla="*/ 29 h 619"/>
                  <a:gd name="T16" fmla="*/ 440 w 759"/>
                  <a:gd name="T17" fmla="*/ 46 h 619"/>
                  <a:gd name="T18" fmla="*/ 462 w 759"/>
                  <a:gd name="T19" fmla="*/ 68 h 619"/>
                  <a:gd name="T20" fmla="*/ 485 w 759"/>
                  <a:gd name="T21" fmla="*/ 46 h 619"/>
                  <a:gd name="T22" fmla="*/ 571 w 759"/>
                  <a:gd name="T23" fmla="*/ 63 h 619"/>
                  <a:gd name="T24" fmla="*/ 605 w 759"/>
                  <a:gd name="T25" fmla="*/ 57 h 619"/>
                  <a:gd name="T26" fmla="*/ 628 w 759"/>
                  <a:gd name="T27" fmla="*/ 97 h 619"/>
                  <a:gd name="T28" fmla="*/ 674 w 759"/>
                  <a:gd name="T29" fmla="*/ 102 h 619"/>
                  <a:gd name="T30" fmla="*/ 679 w 759"/>
                  <a:gd name="T31" fmla="*/ 187 h 619"/>
                  <a:gd name="T32" fmla="*/ 662 w 759"/>
                  <a:gd name="T33" fmla="*/ 204 h 619"/>
                  <a:gd name="T34" fmla="*/ 674 w 759"/>
                  <a:gd name="T35" fmla="*/ 233 h 619"/>
                  <a:gd name="T36" fmla="*/ 656 w 759"/>
                  <a:gd name="T37" fmla="*/ 278 h 619"/>
                  <a:gd name="T38" fmla="*/ 691 w 759"/>
                  <a:gd name="T39" fmla="*/ 267 h 619"/>
                  <a:gd name="T40" fmla="*/ 702 w 759"/>
                  <a:gd name="T41" fmla="*/ 295 h 619"/>
                  <a:gd name="T42" fmla="*/ 736 w 759"/>
                  <a:gd name="T43" fmla="*/ 301 h 619"/>
                  <a:gd name="T44" fmla="*/ 759 w 759"/>
                  <a:gd name="T45" fmla="*/ 341 h 619"/>
                  <a:gd name="T46" fmla="*/ 725 w 759"/>
                  <a:gd name="T47" fmla="*/ 369 h 619"/>
                  <a:gd name="T48" fmla="*/ 731 w 759"/>
                  <a:gd name="T49" fmla="*/ 414 h 619"/>
                  <a:gd name="T50" fmla="*/ 702 w 759"/>
                  <a:gd name="T51" fmla="*/ 420 h 619"/>
                  <a:gd name="T52" fmla="*/ 679 w 759"/>
                  <a:gd name="T53" fmla="*/ 448 h 619"/>
                  <a:gd name="T54" fmla="*/ 634 w 759"/>
                  <a:gd name="T55" fmla="*/ 431 h 619"/>
                  <a:gd name="T56" fmla="*/ 548 w 759"/>
                  <a:gd name="T57" fmla="*/ 477 h 619"/>
                  <a:gd name="T58" fmla="*/ 514 w 759"/>
                  <a:gd name="T59" fmla="*/ 477 h 619"/>
                  <a:gd name="T60" fmla="*/ 514 w 759"/>
                  <a:gd name="T61" fmla="*/ 522 h 619"/>
                  <a:gd name="T62" fmla="*/ 440 w 759"/>
                  <a:gd name="T63" fmla="*/ 533 h 619"/>
                  <a:gd name="T64" fmla="*/ 405 w 759"/>
                  <a:gd name="T65" fmla="*/ 562 h 619"/>
                  <a:gd name="T66" fmla="*/ 331 w 759"/>
                  <a:gd name="T67" fmla="*/ 550 h 619"/>
                  <a:gd name="T68" fmla="*/ 325 w 759"/>
                  <a:gd name="T69" fmla="*/ 601 h 619"/>
                  <a:gd name="T70" fmla="*/ 308 w 759"/>
                  <a:gd name="T71" fmla="*/ 619 h 619"/>
                  <a:gd name="T72" fmla="*/ 211 w 759"/>
                  <a:gd name="T73" fmla="*/ 584 h 619"/>
                  <a:gd name="T74" fmla="*/ 234 w 759"/>
                  <a:gd name="T75" fmla="*/ 505 h 619"/>
                  <a:gd name="T76" fmla="*/ 274 w 759"/>
                  <a:gd name="T77" fmla="*/ 465 h 619"/>
                  <a:gd name="T78" fmla="*/ 280 w 759"/>
                  <a:gd name="T79" fmla="*/ 426 h 619"/>
                  <a:gd name="T80" fmla="*/ 206 w 759"/>
                  <a:gd name="T81" fmla="*/ 403 h 619"/>
                  <a:gd name="T82" fmla="*/ 80 w 759"/>
                  <a:gd name="T83" fmla="*/ 324 h 619"/>
                  <a:gd name="T84" fmla="*/ 92 w 759"/>
                  <a:gd name="T85" fmla="*/ 284 h 619"/>
                  <a:gd name="T86" fmla="*/ 46 w 759"/>
                  <a:gd name="T87" fmla="*/ 239 h 619"/>
                  <a:gd name="T88" fmla="*/ 0 w 759"/>
                  <a:gd name="T89" fmla="*/ 233 h 619"/>
                  <a:gd name="T90" fmla="*/ 0 w 759"/>
                  <a:gd name="T91" fmla="*/ 199 h 619"/>
                  <a:gd name="T92" fmla="*/ 52 w 759"/>
                  <a:gd name="T93" fmla="*/ 176 h 619"/>
                  <a:gd name="T94" fmla="*/ 86 w 759"/>
                  <a:gd name="T95" fmla="*/ 131 h 619"/>
                  <a:gd name="T96" fmla="*/ 103 w 759"/>
                  <a:gd name="T97" fmla="*/ 136 h 619"/>
                  <a:gd name="T98" fmla="*/ 160 w 759"/>
                  <a:gd name="T99" fmla="*/ 85 h 61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759"/>
                  <a:gd name="T151" fmla="*/ 0 h 619"/>
                  <a:gd name="T152" fmla="*/ 759 w 759"/>
                  <a:gd name="T153" fmla="*/ 619 h 61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759" h="619">
                    <a:moveTo>
                      <a:pt x="160" y="85"/>
                    </a:moveTo>
                    <a:lnTo>
                      <a:pt x="177" y="34"/>
                    </a:lnTo>
                    <a:lnTo>
                      <a:pt x="234" y="6"/>
                    </a:lnTo>
                    <a:lnTo>
                      <a:pt x="286" y="17"/>
                    </a:lnTo>
                    <a:lnTo>
                      <a:pt x="314" y="6"/>
                    </a:lnTo>
                    <a:lnTo>
                      <a:pt x="371" y="40"/>
                    </a:lnTo>
                    <a:lnTo>
                      <a:pt x="405" y="0"/>
                    </a:lnTo>
                    <a:lnTo>
                      <a:pt x="440" y="29"/>
                    </a:lnTo>
                    <a:lnTo>
                      <a:pt x="440" y="46"/>
                    </a:lnTo>
                    <a:lnTo>
                      <a:pt x="462" y="68"/>
                    </a:lnTo>
                    <a:lnTo>
                      <a:pt x="485" y="46"/>
                    </a:lnTo>
                    <a:lnTo>
                      <a:pt x="571" y="63"/>
                    </a:lnTo>
                    <a:lnTo>
                      <a:pt x="605" y="57"/>
                    </a:lnTo>
                    <a:lnTo>
                      <a:pt x="628" y="97"/>
                    </a:lnTo>
                    <a:lnTo>
                      <a:pt x="674" y="102"/>
                    </a:lnTo>
                    <a:lnTo>
                      <a:pt x="679" y="187"/>
                    </a:lnTo>
                    <a:lnTo>
                      <a:pt x="662" y="204"/>
                    </a:lnTo>
                    <a:lnTo>
                      <a:pt x="674" y="233"/>
                    </a:lnTo>
                    <a:lnTo>
                      <a:pt x="656" y="278"/>
                    </a:lnTo>
                    <a:lnTo>
                      <a:pt x="691" y="267"/>
                    </a:lnTo>
                    <a:lnTo>
                      <a:pt x="702" y="295"/>
                    </a:lnTo>
                    <a:lnTo>
                      <a:pt x="736" y="301"/>
                    </a:lnTo>
                    <a:lnTo>
                      <a:pt x="759" y="341"/>
                    </a:lnTo>
                    <a:lnTo>
                      <a:pt x="725" y="369"/>
                    </a:lnTo>
                    <a:lnTo>
                      <a:pt x="731" y="414"/>
                    </a:lnTo>
                    <a:lnTo>
                      <a:pt x="702" y="420"/>
                    </a:lnTo>
                    <a:lnTo>
                      <a:pt x="679" y="448"/>
                    </a:lnTo>
                    <a:lnTo>
                      <a:pt x="634" y="431"/>
                    </a:lnTo>
                    <a:lnTo>
                      <a:pt x="548" y="477"/>
                    </a:lnTo>
                    <a:lnTo>
                      <a:pt x="514" y="477"/>
                    </a:lnTo>
                    <a:lnTo>
                      <a:pt x="514" y="522"/>
                    </a:lnTo>
                    <a:lnTo>
                      <a:pt x="440" y="533"/>
                    </a:lnTo>
                    <a:lnTo>
                      <a:pt x="405" y="562"/>
                    </a:lnTo>
                    <a:lnTo>
                      <a:pt x="331" y="550"/>
                    </a:lnTo>
                    <a:lnTo>
                      <a:pt x="325" y="601"/>
                    </a:lnTo>
                    <a:lnTo>
                      <a:pt x="308" y="619"/>
                    </a:lnTo>
                    <a:lnTo>
                      <a:pt x="211" y="584"/>
                    </a:lnTo>
                    <a:lnTo>
                      <a:pt x="234" y="505"/>
                    </a:lnTo>
                    <a:lnTo>
                      <a:pt x="274" y="465"/>
                    </a:lnTo>
                    <a:lnTo>
                      <a:pt x="280" y="426"/>
                    </a:lnTo>
                    <a:lnTo>
                      <a:pt x="206" y="403"/>
                    </a:lnTo>
                    <a:lnTo>
                      <a:pt x="80" y="324"/>
                    </a:lnTo>
                    <a:lnTo>
                      <a:pt x="92" y="284"/>
                    </a:lnTo>
                    <a:lnTo>
                      <a:pt x="46" y="239"/>
                    </a:lnTo>
                    <a:lnTo>
                      <a:pt x="0" y="233"/>
                    </a:lnTo>
                    <a:lnTo>
                      <a:pt x="0" y="199"/>
                    </a:lnTo>
                    <a:lnTo>
                      <a:pt x="52" y="176"/>
                    </a:lnTo>
                    <a:lnTo>
                      <a:pt x="86" y="131"/>
                    </a:lnTo>
                    <a:lnTo>
                      <a:pt x="103" y="136"/>
                    </a:lnTo>
                    <a:lnTo>
                      <a:pt x="160" y="85"/>
                    </a:lnTo>
                    <a:close/>
                  </a:path>
                </a:pathLst>
              </a:custGeom>
              <a:solidFill>
                <a:srgbClr val="92D050"/>
              </a:solidFill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76" name="Freeform 80"/>
              <p:cNvSpPr>
                <a:spLocks/>
              </p:cNvSpPr>
              <p:nvPr/>
            </p:nvSpPr>
            <p:spPr bwMode="auto">
              <a:xfrm>
                <a:off x="1073" y="2587"/>
                <a:ext cx="592" cy="674"/>
              </a:xfrm>
              <a:custGeom>
                <a:avLst/>
                <a:gdLst/>
                <a:ahLst/>
                <a:cxnLst>
                  <a:cxn ang="0">
                    <a:pos x="0" y="159"/>
                  </a:cxn>
                  <a:cxn ang="0">
                    <a:pos x="40" y="147"/>
                  </a:cxn>
                  <a:cxn ang="0">
                    <a:pos x="62" y="102"/>
                  </a:cxn>
                  <a:cxn ang="0">
                    <a:pos x="97" y="96"/>
                  </a:cxn>
                  <a:cxn ang="0">
                    <a:pos x="108" y="62"/>
                  </a:cxn>
                  <a:cxn ang="0">
                    <a:pos x="194" y="57"/>
                  </a:cxn>
                  <a:cxn ang="0">
                    <a:pos x="194" y="0"/>
                  </a:cxn>
                  <a:cxn ang="0">
                    <a:pos x="239" y="28"/>
                  </a:cxn>
                  <a:cxn ang="0">
                    <a:pos x="279" y="28"/>
                  </a:cxn>
                  <a:cxn ang="0">
                    <a:pos x="325" y="34"/>
                  </a:cxn>
                  <a:cxn ang="0">
                    <a:pos x="371" y="79"/>
                  </a:cxn>
                  <a:cxn ang="0">
                    <a:pos x="353" y="119"/>
                  </a:cxn>
                  <a:cxn ang="0">
                    <a:pos x="485" y="198"/>
                  </a:cxn>
                  <a:cxn ang="0">
                    <a:pos x="559" y="221"/>
                  </a:cxn>
                  <a:cxn ang="0">
                    <a:pos x="553" y="261"/>
                  </a:cxn>
                  <a:cxn ang="0">
                    <a:pos x="513" y="295"/>
                  </a:cxn>
                  <a:cxn ang="0">
                    <a:pos x="490" y="380"/>
                  </a:cxn>
                  <a:cxn ang="0">
                    <a:pos x="593" y="408"/>
                  </a:cxn>
                  <a:cxn ang="0">
                    <a:pos x="587" y="465"/>
                  </a:cxn>
                  <a:cxn ang="0">
                    <a:pos x="565" y="476"/>
                  </a:cxn>
                  <a:cxn ang="0">
                    <a:pos x="593" y="510"/>
                  </a:cxn>
                  <a:cxn ang="0">
                    <a:pos x="542" y="578"/>
                  </a:cxn>
                  <a:cxn ang="0">
                    <a:pos x="559" y="618"/>
                  </a:cxn>
                  <a:cxn ang="0">
                    <a:pos x="542" y="652"/>
                  </a:cxn>
                  <a:cxn ang="0">
                    <a:pos x="502" y="675"/>
                  </a:cxn>
                  <a:cxn ang="0">
                    <a:pos x="468" y="629"/>
                  </a:cxn>
                  <a:cxn ang="0">
                    <a:pos x="422" y="641"/>
                  </a:cxn>
                  <a:cxn ang="0">
                    <a:pos x="416" y="573"/>
                  </a:cxn>
                  <a:cxn ang="0">
                    <a:pos x="291" y="522"/>
                  </a:cxn>
                  <a:cxn ang="0">
                    <a:pos x="234" y="533"/>
                  </a:cxn>
                  <a:cxn ang="0">
                    <a:pos x="159" y="420"/>
                  </a:cxn>
                  <a:cxn ang="0">
                    <a:pos x="119" y="414"/>
                  </a:cxn>
                  <a:cxn ang="0">
                    <a:pos x="119" y="357"/>
                  </a:cxn>
                  <a:cxn ang="0">
                    <a:pos x="85" y="306"/>
                  </a:cxn>
                  <a:cxn ang="0">
                    <a:pos x="97" y="289"/>
                  </a:cxn>
                  <a:cxn ang="0">
                    <a:pos x="22" y="232"/>
                  </a:cxn>
                  <a:cxn ang="0">
                    <a:pos x="0" y="159"/>
                  </a:cxn>
                </a:cxnLst>
                <a:rect l="0" t="0" r="r" b="b"/>
                <a:pathLst>
                  <a:path w="593" h="675">
                    <a:moveTo>
                      <a:pt x="0" y="159"/>
                    </a:moveTo>
                    <a:lnTo>
                      <a:pt x="40" y="147"/>
                    </a:lnTo>
                    <a:lnTo>
                      <a:pt x="62" y="102"/>
                    </a:lnTo>
                    <a:lnTo>
                      <a:pt x="97" y="96"/>
                    </a:lnTo>
                    <a:lnTo>
                      <a:pt x="108" y="62"/>
                    </a:lnTo>
                    <a:lnTo>
                      <a:pt x="194" y="57"/>
                    </a:lnTo>
                    <a:lnTo>
                      <a:pt x="194" y="0"/>
                    </a:lnTo>
                    <a:lnTo>
                      <a:pt x="239" y="28"/>
                    </a:lnTo>
                    <a:lnTo>
                      <a:pt x="279" y="28"/>
                    </a:lnTo>
                    <a:lnTo>
                      <a:pt x="325" y="34"/>
                    </a:lnTo>
                    <a:lnTo>
                      <a:pt x="371" y="79"/>
                    </a:lnTo>
                    <a:lnTo>
                      <a:pt x="353" y="119"/>
                    </a:lnTo>
                    <a:lnTo>
                      <a:pt x="485" y="198"/>
                    </a:lnTo>
                    <a:lnTo>
                      <a:pt x="559" y="221"/>
                    </a:lnTo>
                    <a:lnTo>
                      <a:pt x="553" y="261"/>
                    </a:lnTo>
                    <a:lnTo>
                      <a:pt x="513" y="295"/>
                    </a:lnTo>
                    <a:lnTo>
                      <a:pt x="490" y="380"/>
                    </a:lnTo>
                    <a:lnTo>
                      <a:pt x="593" y="408"/>
                    </a:lnTo>
                    <a:lnTo>
                      <a:pt x="587" y="465"/>
                    </a:lnTo>
                    <a:lnTo>
                      <a:pt x="565" y="476"/>
                    </a:lnTo>
                    <a:lnTo>
                      <a:pt x="593" y="510"/>
                    </a:lnTo>
                    <a:lnTo>
                      <a:pt x="542" y="578"/>
                    </a:lnTo>
                    <a:lnTo>
                      <a:pt x="559" y="618"/>
                    </a:lnTo>
                    <a:lnTo>
                      <a:pt x="542" y="652"/>
                    </a:lnTo>
                    <a:lnTo>
                      <a:pt x="502" y="675"/>
                    </a:lnTo>
                    <a:lnTo>
                      <a:pt x="468" y="629"/>
                    </a:lnTo>
                    <a:lnTo>
                      <a:pt x="422" y="641"/>
                    </a:lnTo>
                    <a:lnTo>
                      <a:pt x="416" y="573"/>
                    </a:lnTo>
                    <a:lnTo>
                      <a:pt x="291" y="522"/>
                    </a:lnTo>
                    <a:lnTo>
                      <a:pt x="234" y="533"/>
                    </a:lnTo>
                    <a:lnTo>
                      <a:pt x="159" y="420"/>
                    </a:lnTo>
                    <a:lnTo>
                      <a:pt x="119" y="414"/>
                    </a:lnTo>
                    <a:lnTo>
                      <a:pt x="119" y="357"/>
                    </a:lnTo>
                    <a:lnTo>
                      <a:pt x="85" y="306"/>
                    </a:lnTo>
                    <a:lnTo>
                      <a:pt x="97" y="289"/>
                    </a:lnTo>
                    <a:lnTo>
                      <a:pt x="22" y="232"/>
                    </a:lnTo>
                    <a:lnTo>
                      <a:pt x="0" y="159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73" name="Freeform 81"/>
              <p:cNvSpPr>
                <a:spLocks/>
              </p:cNvSpPr>
              <p:nvPr/>
            </p:nvSpPr>
            <p:spPr bwMode="auto">
              <a:xfrm>
                <a:off x="1072" y="2587"/>
                <a:ext cx="593" cy="674"/>
              </a:xfrm>
              <a:custGeom>
                <a:avLst/>
                <a:gdLst>
                  <a:gd name="T0" fmla="*/ 0 w 593"/>
                  <a:gd name="T1" fmla="*/ 159 h 675"/>
                  <a:gd name="T2" fmla="*/ 40 w 593"/>
                  <a:gd name="T3" fmla="*/ 147 h 675"/>
                  <a:gd name="T4" fmla="*/ 62 w 593"/>
                  <a:gd name="T5" fmla="*/ 102 h 675"/>
                  <a:gd name="T6" fmla="*/ 97 w 593"/>
                  <a:gd name="T7" fmla="*/ 96 h 675"/>
                  <a:gd name="T8" fmla="*/ 108 w 593"/>
                  <a:gd name="T9" fmla="*/ 62 h 675"/>
                  <a:gd name="T10" fmla="*/ 194 w 593"/>
                  <a:gd name="T11" fmla="*/ 57 h 675"/>
                  <a:gd name="T12" fmla="*/ 194 w 593"/>
                  <a:gd name="T13" fmla="*/ 0 h 675"/>
                  <a:gd name="T14" fmla="*/ 239 w 593"/>
                  <a:gd name="T15" fmla="*/ 28 h 675"/>
                  <a:gd name="T16" fmla="*/ 279 w 593"/>
                  <a:gd name="T17" fmla="*/ 28 h 675"/>
                  <a:gd name="T18" fmla="*/ 325 w 593"/>
                  <a:gd name="T19" fmla="*/ 34 h 675"/>
                  <a:gd name="T20" fmla="*/ 371 w 593"/>
                  <a:gd name="T21" fmla="*/ 79 h 675"/>
                  <a:gd name="T22" fmla="*/ 353 w 593"/>
                  <a:gd name="T23" fmla="*/ 119 h 675"/>
                  <a:gd name="T24" fmla="*/ 485 w 593"/>
                  <a:gd name="T25" fmla="*/ 198 h 675"/>
                  <a:gd name="T26" fmla="*/ 559 w 593"/>
                  <a:gd name="T27" fmla="*/ 221 h 675"/>
                  <a:gd name="T28" fmla="*/ 553 w 593"/>
                  <a:gd name="T29" fmla="*/ 261 h 675"/>
                  <a:gd name="T30" fmla="*/ 513 w 593"/>
                  <a:gd name="T31" fmla="*/ 295 h 675"/>
                  <a:gd name="T32" fmla="*/ 490 w 593"/>
                  <a:gd name="T33" fmla="*/ 380 h 675"/>
                  <a:gd name="T34" fmla="*/ 593 w 593"/>
                  <a:gd name="T35" fmla="*/ 408 h 675"/>
                  <a:gd name="T36" fmla="*/ 587 w 593"/>
                  <a:gd name="T37" fmla="*/ 465 h 675"/>
                  <a:gd name="T38" fmla="*/ 565 w 593"/>
                  <a:gd name="T39" fmla="*/ 476 h 675"/>
                  <a:gd name="T40" fmla="*/ 593 w 593"/>
                  <a:gd name="T41" fmla="*/ 510 h 675"/>
                  <a:gd name="T42" fmla="*/ 542 w 593"/>
                  <a:gd name="T43" fmla="*/ 578 h 675"/>
                  <a:gd name="T44" fmla="*/ 559 w 593"/>
                  <a:gd name="T45" fmla="*/ 618 h 675"/>
                  <a:gd name="T46" fmla="*/ 542 w 593"/>
                  <a:gd name="T47" fmla="*/ 652 h 675"/>
                  <a:gd name="T48" fmla="*/ 502 w 593"/>
                  <a:gd name="T49" fmla="*/ 675 h 675"/>
                  <a:gd name="T50" fmla="*/ 468 w 593"/>
                  <a:gd name="T51" fmla="*/ 629 h 675"/>
                  <a:gd name="T52" fmla="*/ 422 w 593"/>
                  <a:gd name="T53" fmla="*/ 641 h 675"/>
                  <a:gd name="T54" fmla="*/ 416 w 593"/>
                  <a:gd name="T55" fmla="*/ 573 h 675"/>
                  <a:gd name="T56" fmla="*/ 291 w 593"/>
                  <a:gd name="T57" fmla="*/ 522 h 675"/>
                  <a:gd name="T58" fmla="*/ 234 w 593"/>
                  <a:gd name="T59" fmla="*/ 533 h 675"/>
                  <a:gd name="T60" fmla="*/ 159 w 593"/>
                  <a:gd name="T61" fmla="*/ 420 h 675"/>
                  <a:gd name="T62" fmla="*/ 119 w 593"/>
                  <a:gd name="T63" fmla="*/ 414 h 675"/>
                  <a:gd name="T64" fmla="*/ 119 w 593"/>
                  <a:gd name="T65" fmla="*/ 357 h 675"/>
                  <a:gd name="T66" fmla="*/ 85 w 593"/>
                  <a:gd name="T67" fmla="*/ 306 h 675"/>
                  <a:gd name="T68" fmla="*/ 97 w 593"/>
                  <a:gd name="T69" fmla="*/ 289 h 675"/>
                  <a:gd name="T70" fmla="*/ 22 w 593"/>
                  <a:gd name="T71" fmla="*/ 232 h 675"/>
                  <a:gd name="T72" fmla="*/ 0 w 593"/>
                  <a:gd name="T73" fmla="*/ 159 h 67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593"/>
                  <a:gd name="T112" fmla="*/ 0 h 675"/>
                  <a:gd name="T113" fmla="*/ 593 w 593"/>
                  <a:gd name="T114" fmla="*/ 675 h 67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593" h="675">
                    <a:moveTo>
                      <a:pt x="0" y="159"/>
                    </a:moveTo>
                    <a:lnTo>
                      <a:pt x="40" y="147"/>
                    </a:lnTo>
                    <a:lnTo>
                      <a:pt x="62" y="102"/>
                    </a:lnTo>
                    <a:lnTo>
                      <a:pt x="97" y="96"/>
                    </a:lnTo>
                    <a:lnTo>
                      <a:pt x="108" y="62"/>
                    </a:lnTo>
                    <a:lnTo>
                      <a:pt x="194" y="57"/>
                    </a:lnTo>
                    <a:lnTo>
                      <a:pt x="194" y="0"/>
                    </a:lnTo>
                    <a:lnTo>
                      <a:pt x="239" y="28"/>
                    </a:lnTo>
                    <a:lnTo>
                      <a:pt x="279" y="28"/>
                    </a:lnTo>
                    <a:lnTo>
                      <a:pt x="325" y="34"/>
                    </a:lnTo>
                    <a:lnTo>
                      <a:pt x="371" y="79"/>
                    </a:lnTo>
                    <a:lnTo>
                      <a:pt x="353" y="119"/>
                    </a:lnTo>
                    <a:lnTo>
                      <a:pt x="485" y="198"/>
                    </a:lnTo>
                    <a:lnTo>
                      <a:pt x="559" y="221"/>
                    </a:lnTo>
                    <a:lnTo>
                      <a:pt x="553" y="261"/>
                    </a:lnTo>
                    <a:lnTo>
                      <a:pt x="513" y="295"/>
                    </a:lnTo>
                    <a:lnTo>
                      <a:pt x="490" y="380"/>
                    </a:lnTo>
                    <a:lnTo>
                      <a:pt x="593" y="408"/>
                    </a:lnTo>
                    <a:lnTo>
                      <a:pt x="587" y="465"/>
                    </a:lnTo>
                    <a:lnTo>
                      <a:pt x="565" y="476"/>
                    </a:lnTo>
                    <a:lnTo>
                      <a:pt x="593" y="510"/>
                    </a:lnTo>
                    <a:lnTo>
                      <a:pt x="542" y="578"/>
                    </a:lnTo>
                    <a:lnTo>
                      <a:pt x="559" y="618"/>
                    </a:lnTo>
                    <a:lnTo>
                      <a:pt x="542" y="652"/>
                    </a:lnTo>
                    <a:lnTo>
                      <a:pt x="502" y="675"/>
                    </a:lnTo>
                    <a:lnTo>
                      <a:pt x="468" y="629"/>
                    </a:lnTo>
                    <a:lnTo>
                      <a:pt x="422" y="641"/>
                    </a:lnTo>
                    <a:lnTo>
                      <a:pt x="416" y="573"/>
                    </a:lnTo>
                    <a:lnTo>
                      <a:pt x="291" y="522"/>
                    </a:lnTo>
                    <a:lnTo>
                      <a:pt x="234" y="533"/>
                    </a:lnTo>
                    <a:lnTo>
                      <a:pt x="159" y="420"/>
                    </a:lnTo>
                    <a:lnTo>
                      <a:pt x="119" y="414"/>
                    </a:lnTo>
                    <a:lnTo>
                      <a:pt x="119" y="357"/>
                    </a:lnTo>
                    <a:lnTo>
                      <a:pt x="85" y="306"/>
                    </a:lnTo>
                    <a:lnTo>
                      <a:pt x="97" y="289"/>
                    </a:lnTo>
                    <a:lnTo>
                      <a:pt x="22" y="232"/>
                    </a:lnTo>
                    <a:lnTo>
                      <a:pt x="0" y="159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78" name="Freeform 82"/>
              <p:cNvSpPr>
                <a:spLocks/>
              </p:cNvSpPr>
              <p:nvPr/>
            </p:nvSpPr>
            <p:spPr bwMode="auto">
              <a:xfrm>
                <a:off x="758" y="2751"/>
                <a:ext cx="823" cy="690"/>
              </a:xfrm>
              <a:custGeom>
                <a:avLst/>
                <a:gdLst/>
                <a:ahLst/>
                <a:cxnLst>
                  <a:cxn ang="0">
                    <a:pos x="0" y="193"/>
                  </a:cxn>
                  <a:cxn ang="0">
                    <a:pos x="17" y="170"/>
                  </a:cxn>
                  <a:cxn ang="0">
                    <a:pos x="80" y="159"/>
                  </a:cxn>
                  <a:cxn ang="0">
                    <a:pos x="154" y="119"/>
                  </a:cxn>
                  <a:cxn ang="0">
                    <a:pos x="148" y="91"/>
                  </a:cxn>
                  <a:cxn ang="0">
                    <a:pos x="205" y="12"/>
                  </a:cxn>
                  <a:cxn ang="0">
                    <a:pos x="228" y="34"/>
                  </a:cxn>
                  <a:cxn ang="0">
                    <a:pos x="279" y="0"/>
                  </a:cxn>
                  <a:cxn ang="0">
                    <a:pos x="296" y="34"/>
                  </a:cxn>
                  <a:cxn ang="0">
                    <a:pos x="319" y="108"/>
                  </a:cxn>
                  <a:cxn ang="0">
                    <a:pos x="393" y="165"/>
                  </a:cxn>
                  <a:cxn ang="0">
                    <a:pos x="382" y="187"/>
                  </a:cxn>
                  <a:cxn ang="0">
                    <a:pos x="410" y="233"/>
                  </a:cxn>
                  <a:cxn ang="0">
                    <a:pos x="422" y="290"/>
                  </a:cxn>
                  <a:cxn ang="0">
                    <a:pos x="456" y="301"/>
                  </a:cxn>
                  <a:cxn ang="0">
                    <a:pos x="530" y="409"/>
                  </a:cxn>
                  <a:cxn ang="0">
                    <a:pos x="587" y="403"/>
                  </a:cxn>
                  <a:cxn ang="0">
                    <a:pos x="713" y="448"/>
                  </a:cxn>
                  <a:cxn ang="0">
                    <a:pos x="719" y="511"/>
                  </a:cxn>
                  <a:cxn ang="0">
                    <a:pos x="759" y="505"/>
                  </a:cxn>
                  <a:cxn ang="0">
                    <a:pos x="798" y="550"/>
                  </a:cxn>
                  <a:cxn ang="0">
                    <a:pos x="838" y="533"/>
                  </a:cxn>
                  <a:cxn ang="0">
                    <a:pos x="867" y="596"/>
                  </a:cxn>
                  <a:cxn ang="0">
                    <a:pos x="833" y="596"/>
                  </a:cxn>
                  <a:cxn ang="0">
                    <a:pos x="816" y="647"/>
                  </a:cxn>
                  <a:cxn ang="0">
                    <a:pos x="713" y="704"/>
                  </a:cxn>
                  <a:cxn ang="0">
                    <a:pos x="690" y="635"/>
                  </a:cxn>
                  <a:cxn ang="0">
                    <a:pos x="650" y="641"/>
                  </a:cxn>
                  <a:cxn ang="0">
                    <a:pos x="633" y="670"/>
                  </a:cxn>
                  <a:cxn ang="0">
                    <a:pos x="525" y="698"/>
                  </a:cxn>
                  <a:cxn ang="0">
                    <a:pos x="479" y="732"/>
                  </a:cxn>
                  <a:cxn ang="0">
                    <a:pos x="450" y="726"/>
                  </a:cxn>
                  <a:cxn ang="0">
                    <a:pos x="428" y="670"/>
                  </a:cxn>
                  <a:cxn ang="0">
                    <a:pos x="405" y="670"/>
                  </a:cxn>
                  <a:cxn ang="0">
                    <a:pos x="382" y="624"/>
                  </a:cxn>
                  <a:cxn ang="0">
                    <a:pos x="348" y="618"/>
                  </a:cxn>
                  <a:cxn ang="0">
                    <a:pos x="296" y="567"/>
                  </a:cxn>
                  <a:cxn ang="0">
                    <a:pos x="256" y="567"/>
                  </a:cxn>
                  <a:cxn ang="0">
                    <a:pos x="194" y="528"/>
                  </a:cxn>
                  <a:cxn ang="0">
                    <a:pos x="159" y="533"/>
                  </a:cxn>
                  <a:cxn ang="0">
                    <a:pos x="131" y="499"/>
                  </a:cxn>
                  <a:cxn ang="0">
                    <a:pos x="142" y="443"/>
                  </a:cxn>
                  <a:cxn ang="0">
                    <a:pos x="182" y="392"/>
                  </a:cxn>
                  <a:cxn ang="0">
                    <a:pos x="142" y="341"/>
                  </a:cxn>
                  <a:cxn ang="0">
                    <a:pos x="154" y="312"/>
                  </a:cxn>
                  <a:cxn ang="0">
                    <a:pos x="131" y="278"/>
                  </a:cxn>
                  <a:cxn ang="0">
                    <a:pos x="34" y="278"/>
                  </a:cxn>
                  <a:cxn ang="0">
                    <a:pos x="0" y="193"/>
                  </a:cxn>
                </a:cxnLst>
                <a:rect l="0" t="0" r="r" b="b"/>
                <a:pathLst>
                  <a:path w="867" h="732">
                    <a:moveTo>
                      <a:pt x="0" y="193"/>
                    </a:moveTo>
                    <a:lnTo>
                      <a:pt x="17" y="170"/>
                    </a:lnTo>
                    <a:lnTo>
                      <a:pt x="80" y="159"/>
                    </a:lnTo>
                    <a:lnTo>
                      <a:pt x="154" y="119"/>
                    </a:lnTo>
                    <a:lnTo>
                      <a:pt x="148" y="91"/>
                    </a:lnTo>
                    <a:lnTo>
                      <a:pt x="205" y="12"/>
                    </a:lnTo>
                    <a:lnTo>
                      <a:pt x="228" y="34"/>
                    </a:lnTo>
                    <a:lnTo>
                      <a:pt x="279" y="0"/>
                    </a:lnTo>
                    <a:lnTo>
                      <a:pt x="296" y="34"/>
                    </a:lnTo>
                    <a:lnTo>
                      <a:pt x="319" y="108"/>
                    </a:lnTo>
                    <a:lnTo>
                      <a:pt x="393" y="165"/>
                    </a:lnTo>
                    <a:lnTo>
                      <a:pt x="382" y="187"/>
                    </a:lnTo>
                    <a:lnTo>
                      <a:pt x="410" y="233"/>
                    </a:lnTo>
                    <a:lnTo>
                      <a:pt x="422" y="290"/>
                    </a:lnTo>
                    <a:lnTo>
                      <a:pt x="456" y="301"/>
                    </a:lnTo>
                    <a:lnTo>
                      <a:pt x="530" y="409"/>
                    </a:lnTo>
                    <a:lnTo>
                      <a:pt x="587" y="403"/>
                    </a:lnTo>
                    <a:lnTo>
                      <a:pt x="713" y="448"/>
                    </a:lnTo>
                    <a:lnTo>
                      <a:pt x="719" y="511"/>
                    </a:lnTo>
                    <a:lnTo>
                      <a:pt x="759" y="505"/>
                    </a:lnTo>
                    <a:lnTo>
                      <a:pt x="798" y="550"/>
                    </a:lnTo>
                    <a:lnTo>
                      <a:pt x="838" y="533"/>
                    </a:lnTo>
                    <a:lnTo>
                      <a:pt x="867" y="596"/>
                    </a:lnTo>
                    <a:lnTo>
                      <a:pt x="833" y="596"/>
                    </a:lnTo>
                    <a:lnTo>
                      <a:pt x="816" y="647"/>
                    </a:lnTo>
                    <a:lnTo>
                      <a:pt x="713" y="704"/>
                    </a:lnTo>
                    <a:lnTo>
                      <a:pt x="690" y="635"/>
                    </a:lnTo>
                    <a:lnTo>
                      <a:pt x="650" y="641"/>
                    </a:lnTo>
                    <a:lnTo>
                      <a:pt x="633" y="670"/>
                    </a:lnTo>
                    <a:lnTo>
                      <a:pt x="525" y="698"/>
                    </a:lnTo>
                    <a:lnTo>
                      <a:pt x="479" y="732"/>
                    </a:lnTo>
                    <a:lnTo>
                      <a:pt x="450" y="726"/>
                    </a:lnTo>
                    <a:lnTo>
                      <a:pt x="428" y="670"/>
                    </a:lnTo>
                    <a:lnTo>
                      <a:pt x="405" y="670"/>
                    </a:lnTo>
                    <a:lnTo>
                      <a:pt x="382" y="624"/>
                    </a:lnTo>
                    <a:lnTo>
                      <a:pt x="348" y="618"/>
                    </a:lnTo>
                    <a:lnTo>
                      <a:pt x="296" y="567"/>
                    </a:lnTo>
                    <a:lnTo>
                      <a:pt x="256" y="567"/>
                    </a:lnTo>
                    <a:lnTo>
                      <a:pt x="194" y="528"/>
                    </a:lnTo>
                    <a:lnTo>
                      <a:pt x="159" y="533"/>
                    </a:lnTo>
                    <a:lnTo>
                      <a:pt x="131" y="499"/>
                    </a:lnTo>
                    <a:lnTo>
                      <a:pt x="142" y="443"/>
                    </a:lnTo>
                    <a:lnTo>
                      <a:pt x="182" y="392"/>
                    </a:lnTo>
                    <a:lnTo>
                      <a:pt x="142" y="341"/>
                    </a:lnTo>
                    <a:lnTo>
                      <a:pt x="154" y="312"/>
                    </a:lnTo>
                    <a:lnTo>
                      <a:pt x="131" y="278"/>
                    </a:lnTo>
                    <a:lnTo>
                      <a:pt x="34" y="278"/>
                    </a:lnTo>
                    <a:lnTo>
                      <a:pt x="0" y="19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75" name="Freeform 83"/>
              <p:cNvSpPr>
                <a:spLocks/>
              </p:cNvSpPr>
              <p:nvPr/>
            </p:nvSpPr>
            <p:spPr bwMode="auto">
              <a:xfrm>
                <a:off x="761" y="2713"/>
                <a:ext cx="867" cy="723"/>
              </a:xfrm>
              <a:custGeom>
                <a:avLst/>
                <a:gdLst>
                  <a:gd name="T0" fmla="*/ 0 w 867"/>
                  <a:gd name="T1" fmla="*/ 193 h 732"/>
                  <a:gd name="T2" fmla="*/ 17 w 867"/>
                  <a:gd name="T3" fmla="*/ 170 h 732"/>
                  <a:gd name="T4" fmla="*/ 80 w 867"/>
                  <a:gd name="T5" fmla="*/ 159 h 732"/>
                  <a:gd name="T6" fmla="*/ 154 w 867"/>
                  <a:gd name="T7" fmla="*/ 119 h 732"/>
                  <a:gd name="T8" fmla="*/ 148 w 867"/>
                  <a:gd name="T9" fmla="*/ 91 h 732"/>
                  <a:gd name="T10" fmla="*/ 205 w 867"/>
                  <a:gd name="T11" fmla="*/ 12 h 732"/>
                  <a:gd name="T12" fmla="*/ 228 w 867"/>
                  <a:gd name="T13" fmla="*/ 34 h 732"/>
                  <a:gd name="T14" fmla="*/ 279 w 867"/>
                  <a:gd name="T15" fmla="*/ 0 h 732"/>
                  <a:gd name="T16" fmla="*/ 296 w 867"/>
                  <a:gd name="T17" fmla="*/ 34 h 732"/>
                  <a:gd name="T18" fmla="*/ 319 w 867"/>
                  <a:gd name="T19" fmla="*/ 108 h 732"/>
                  <a:gd name="T20" fmla="*/ 393 w 867"/>
                  <a:gd name="T21" fmla="*/ 165 h 732"/>
                  <a:gd name="T22" fmla="*/ 382 w 867"/>
                  <a:gd name="T23" fmla="*/ 187 h 732"/>
                  <a:gd name="T24" fmla="*/ 410 w 867"/>
                  <a:gd name="T25" fmla="*/ 233 h 732"/>
                  <a:gd name="T26" fmla="*/ 422 w 867"/>
                  <a:gd name="T27" fmla="*/ 290 h 732"/>
                  <a:gd name="T28" fmla="*/ 456 w 867"/>
                  <a:gd name="T29" fmla="*/ 301 h 732"/>
                  <a:gd name="T30" fmla="*/ 530 w 867"/>
                  <a:gd name="T31" fmla="*/ 409 h 732"/>
                  <a:gd name="T32" fmla="*/ 587 w 867"/>
                  <a:gd name="T33" fmla="*/ 403 h 732"/>
                  <a:gd name="T34" fmla="*/ 713 w 867"/>
                  <a:gd name="T35" fmla="*/ 448 h 732"/>
                  <a:gd name="T36" fmla="*/ 719 w 867"/>
                  <a:gd name="T37" fmla="*/ 511 h 732"/>
                  <a:gd name="T38" fmla="*/ 759 w 867"/>
                  <a:gd name="T39" fmla="*/ 505 h 732"/>
                  <a:gd name="T40" fmla="*/ 798 w 867"/>
                  <a:gd name="T41" fmla="*/ 550 h 732"/>
                  <a:gd name="T42" fmla="*/ 838 w 867"/>
                  <a:gd name="T43" fmla="*/ 533 h 732"/>
                  <a:gd name="T44" fmla="*/ 867 w 867"/>
                  <a:gd name="T45" fmla="*/ 596 h 732"/>
                  <a:gd name="T46" fmla="*/ 833 w 867"/>
                  <a:gd name="T47" fmla="*/ 596 h 732"/>
                  <a:gd name="T48" fmla="*/ 816 w 867"/>
                  <a:gd name="T49" fmla="*/ 647 h 732"/>
                  <a:gd name="T50" fmla="*/ 713 w 867"/>
                  <a:gd name="T51" fmla="*/ 704 h 732"/>
                  <a:gd name="T52" fmla="*/ 690 w 867"/>
                  <a:gd name="T53" fmla="*/ 635 h 732"/>
                  <a:gd name="T54" fmla="*/ 650 w 867"/>
                  <a:gd name="T55" fmla="*/ 641 h 732"/>
                  <a:gd name="T56" fmla="*/ 633 w 867"/>
                  <a:gd name="T57" fmla="*/ 670 h 732"/>
                  <a:gd name="T58" fmla="*/ 525 w 867"/>
                  <a:gd name="T59" fmla="*/ 698 h 732"/>
                  <a:gd name="T60" fmla="*/ 479 w 867"/>
                  <a:gd name="T61" fmla="*/ 732 h 732"/>
                  <a:gd name="T62" fmla="*/ 450 w 867"/>
                  <a:gd name="T63" fmla="*/ 726 h 732"/>
                  <a:gd name="T64" fmla="*/ 428 w 867"/>
                  <a:gd name="T65" fmla="*/ 670 h 732"/>
                  <a:gd name="T66" fmla="*/ 405 w 867"/>
                  <a:gd name="T67" fmla="*/ 670 h 732"/>
                  <a:gd name="T68" fmla="*/ 382 w 867"/>
                  <a:gd name="T69" fmla="*/ 624 h 732"/>
                  <a:gd name="T70" fmla="*/ 348 w 867"/>
                  <a:gd name="T71" fmla="*/ 618 h 732"/>
                  <a:gd name="T72" fmla="*/ 296 w 867"/>
                  <a:gd name="T73" fmla="*/ 567 h 732"/>
                  <a:gd name="T74" fmla="*/ 256 w 867"/>
                  <a:gd name="T75" fmla="*/ 567 h 732"/>
                  <a:gd name="T76" fmla="*/ 194 w 867"/>
                  <a:gd name="T77" fmla="*/ 528 h 732"/>
                  <a:gd name="T78" fmla="*/ 159 w 867"/>
                  <a:gd name="T79" fmla="*/ 533 h 732"/>
                  <a:gd name="T80" fmla="*/ 131 w 867"/>
                  <a:gd name="T81" fmla="*/ 499 h 732"/>
                  <a:gd name="T82" fmla="*/ 142 w 867"/>
                  <a:gd name="T83" fmla="*/ 443 h 732"/>
                  <a:gd name="T84" fmla="*/ 182 w 867"/>
                  <a:gd name="T85" fmla="*/ 392 h 732"/>
                  <a:gd name="T86" fmla="*/ 142 w 867"/>
                  <a:gd name="T87" fmla="*/ 341 h 732"/>
                  <a:gd name="T88" fmla="*/ 154 w 867"/>
                  <a:gd name="T89" fmla="*/ 312 h 732"/>
                  <a:gd name="T90" fmla="*/ 131 w 867"/>
                  <a:gd name="T91" fmla="*/ 278 h 732"/>
                  <a:gd name="T92" fmla="*/ 34 w 867"/>
                  <a:gd name="T93" fmla="*/ 278 h 732"/>
                  <a:gd name="T94" fmla="*/ 0 w 867"/>
                  <a:gd name="T95" fmla="*/ 193 h 73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867"/>
                  <a:gd name="T145" fmla="*/ 0 h 732"/>
                  <a:gd name="T146" fmla="*/ 867 w 867"/>
                  <a:gd name="T147" fmla="*/ 732 h 73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867" h="732">
                    <a:moveTo>
                      <a:pt x="0" y="193"/>
                    </a:moveTo>
                    <a:lnTo>
                      <a:pt x="17" y="170"/>
                    </a:lnTo>
                    <a:lnTo>
                      <a:pt x="80" y="159"/>
                    </a:lnTo>
                    <a:lnTo>
                      <a:pt x="154" y="119"/>
                    </a:lnTo>
                    <a:lnTo>
                      <a:pt x="148" y="91"/>
                    </a:lnTo>
                    <a:lnTo>
                      <a:pt x="205" y="12"/>
                    </a:lnTo>
                    <a:lnTo>
                      <a:pt x="228" y="34"/>
                    </a:lnTo>
                    <a:lnTo>
                      <a:pt x="279" y="0"/>
                    </a:lnTo>
                    <a:lnTo>
                      <a:pt x="296" y="34"/>
                    </a:lnTo>
                    <a:lnTo>
                      <a:pt x="319" y="108"/>
                    </a:lnTo>
                    <a:lnTo>
                      <a:pt x="393" y="165"/>
                    </a:lnTo>
                    <a:lnTo>
                      <a:pt x="382" y="187"/>
                    </a:lnTo>
                    <a:lnTo>
                      <a:pt x="410" y="233"/>
                    </a:lnTo>
                    <a:lnTo>
                      <a:pt x="422" y="290"/>
                    </a:lnTo>
                    <a:lnTo>
                      <a:pt x="456" y="301"/>
                    </a:lnTo>
                    <a:lnTo>
                      <a:pt x="530" y="409"/>
                    </a:lnTo>
                    <a:lnTo>
                      <a:pt x="587" y="403"/>
                    </a:lnTo>
                    <a:lnTo>
                      <a:pt x="713" y="448"/>
                    </a:lnTo>
                    <a:lnTo>
                      <a:pt x="719" y="511"/>
                    </a:lnTo>
                    <a:lnTo>
                      <a:pt x="759" y="505"/>
                    </a:lnTo>
                    <a:lnTo>
                      <a:pt x="798" y="550"/>
                    </a:lnTo>
                    <a:lnTo>
                      <a:pt x="838" y="533"/>
                    </a:lnTo>
                    <a:lnTo>
                      <a:pt x="867" y="596"/>
                    </a:lnTo>
                    <a:lnTo>
                      <a:pt x="833" y="596"/>
                    </a:lnTo>
                    <a:lnTo>
                      <a:pt x="816" y="647"/>
                    </a:lnTo>
                    <a:lnTo>
                      <a:pt x="713" y="704"/>
                    </a:lnTo>
                    <a:lnTo>
                      <a:pt x="690" y="635"/>
                    </a:lnTo>
                    <a:lnTo>
                      <a:pt x="650" y="641"/>
                    </a:lnTo>
                    <a:lnTo>
                      <a:pt x="633" y="670"/>
                    </a:lnTo>
                    <a:lnTo>
                      <a:pt x="525" y="698"/>
                    </a:lnTo>
                    <a:lnTo>
                      <a:pt x="479" y="732"/>
                    </a:lnTo>
                    <a:lnTo>
                      <a:pt x="450" y="726"/>
                    </a:lnTo>
                    <a:lnTo>
                      <a:pt x="428" y="670"/>
                    </a:lnTo>
                    <a:lnTo>
                      <a:pt x="405" y="670"/>
                    </a:lnTo>
                    <a:lnTo>
                      <a:pt x="382" y="624"/>
                    </a:lnTo>
                    <a:lnTo>
                      <a:pt x="348" y="618"/>
                    </a:lnTo>
                    <a:lnTo>
                      <a:pt x="296" y="567"/>
                    </a:lnTo>
                    <a:lnTo>
                      <a:pt x="256" y="567"/>
                    </a:lnTo>
                    <a:lnTo>
                      <a:pt x="194" y="528"/>
                    </a:lnTo>
                    <a:lnTo>
                      <a:pt x="159" y="533"/>
                    </a:lnTo>
                    <a:lnTo>
                      <a:pt x="131" y="499"/>
                    </a:lnTo>
                    <a:lnTo>
                      <a:pt x="142" y="443"/>
                    </a:lnTo>
                    <a:lnTo>
                      <a:pt x="182" y="392"/>
                    </a:lnTo>
                    <a:lnTo>
                      <a:pt x="142" y="341"/>
                    </a:lnTo>
                    <a:lnTo>
                      <a:pt x="154" y="312"/>
                    </a:lnTo>
                    <a:lnTo>
                      <a:pt x="131" y="278"/>
                    </a:lnTo>
                    <a:lnTo>
                      <a:pt x="34" y="278"/>
                    </a:lnTo>
                    <a:lnTo>
                      <a:pt x="0" y="193"/>
                    </a:lnTo>
                    <a:close/>
                  </a:path>
                </a:pathLst>
              </a:custGeom>
              <a:solidFill>
                <a:srgbClr val="92D050"/>
              </a:solidFill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80" name="Freeform 84"/>
              <p:cNvSpPr>
                <a:spLocks/>
              </p:cNvSpPr>
              <p:nvPr/>
            </p:nvSpPr>
            <p:spPr bwMode="auto">
              <a:xfrm>
                <a:off x="387" y="2823"/>
                <a:ext cx="776" cy="722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177" y="56"/>
                  </a:cxn>
                  <a:cxn ang="0">
                    <a:pos x="211" y="68"/>
                  </a:cxn>
                  <a:cxn ang="0">
                    <a:pos x="296" y="45"/>
                  </a:cxn>
                  <a:cxn ang="0">
                    <a:pos x="331" y="73"/>
                  </a:cxn>
                  <a:cxn ang="0">
                    <a:pos x="365" y="79"/>
                  </a:cxn>
                  <a:cxn ang="0">
                    <a:pos x="399" y="164"/>
                  </a:cxn>
                  <a:cxn ang="0">
                    <a:pos x="496" y="158"/>
                  </a:cxn>
                  <a:cxn ang="0">
                    <a:pos x="525" y="193"/>
                  </a:cxn>
                  <a:cxn ang="0">
                    <a:pos x="513" y="227"/>
                  </a:cxn>
                  <a:cxn ang="0">
                    <a:pos x="548" y="272"/>
                  </a:cxn>
                  <a:cxn ang="0">
                    <a:pos x="513" y="323"/>
                  </a:cxn>
                  <a:cxn ang="0">
                    <a:pos x="502" y="385"/>
                  </a:cxn>
                  <a:cxn ang="0">
                    <a:pos x="530" y="419"/>
                  </a:cxn>
                  <a:cxn ang="0">
                    <a:pos x="565" y="408"/>
                  </a:cxn>
                  <a:cxn ang="0">
                    <a:pos x="633" y="453"/>
                  </a:cxn>
                  <a:cxn ang="0">
                    <a:pos x="667" y="448"/>
                  </a:cxn>
                  <a:cxn ang="0">
                    <a:pos x="713" y="504"/>
                  </a:cxn>
                  <a:cxn ang="0">
                    <a:pos x="759" y="510"/>
                  </a:cxn>
                  <a:cxn ang="0">
                    <a:pos x="776" y="550"/>
                  </a:cxn>
                  <a:cxn ang="0">
                    <a:pos x="742" y="584"/>
                  </a:cxn>
                  <a:cxn ang="0">
                    <a:pos x="753" y="618"/>
                  </a:cxn>
                  <a:cxn ang="0">
                    <a:pos x="702" y="652"/>
                  </a:cxn>
                  <a:cxn ang="0">
                    <a:pos x="673" y="692"/>
                  </a:cxn>
                  <a:cxn ang="0">
                    <a:pos x="616" y="663"/>
                  </a:cxn>
                  <a:cxn ang="0">
                    <a:pos x="559" y="680"/>
                  </a:cxn>
                  <a:cxn ang="0">
                    <a:pos x="508" y="663"/>
                  </a:cxn>
                  <a:cxn ang="0">
                    <a:pos x="485" y="680"/>
                  </a:cxn>
                  <a:cxn ang="0">
                    <a:pos x="439" y="675"/>
                  </a:cxn>
                  <a:cxn ang="0">
                    <a:pos x="393" y="720"/>
                  </a:cxn>
                  <a:cxn ang="0">
                    <a:pos x="279" y="703"/>
                  </a:cxn>
                  <a:cxn ang="0">
                    <a:pos x="245" y="680"/>
                  </a:cxn>
                  <a:cxn ang="0">
                    <a:pos x="251" y="595"/>
                  </a:cxn>
                  <a:cxn ang="0">
                    <a:pos x="165" y="556"/>
                  </a:cxn>
                  <a:cxn ang="0">
                    <a:pos x="114" y="510"/>
                  </a:cxn>
                  <a:cxn ang="0">
                    <a:pos x="125" y="431"/>
                  </a:cxn>
                  <a:cxn ang="0">
                    <a:pos x="171" y="351"/>
                  </a:cxn>
                  <a:cxn ang="0">
                    <a:pos x="62" y="351"/>
                  </a:cxn>
                  <a:cxn ang="0">
                    <a:pos x="17" y="278"/>
                  </a:cxn>
                  <a:cxn ang="0">
                    <a:pos x="17" y="255"/>
                  </a:cxn>
                  <a:cxn ang="0">
                    <a:pos x="40" y="249"/>
                  </a:cxn>
                  <a:cxn ang="0">
                    <a:pos x="34" y="227"/>
                  </a:cxn>
                  <a:cxn ang="0">
                    <a:pos x="0" y="227"/>
                  </a:cxn>
                  <a:cxn ang="0">
                    <a:pos x="34" y="176"/>
                  </a:cxn>
                  <a:cxn ang="0">
                    <a:pos x="62" y="187"/>
                  </a:cxn>
                  <a:cxn ang="0">
                    <a:pos x="57" y="158"/>
                  </a:cxn>
                  <a:cxn ang="0">
                    <a:pos x="74" y="141"/>
                  </a:cxn>
                  <a:cxn ang="0">
                    <a:pos x="62" y="102"/>
                  </a:cxn>
                  <a:cxn ang="0">
                    <a:pos x="80" y="102"/>
                  </a:cxn>
                  <a:cxn ang="0">
                    <a:pos x="91" y="124"/>
                  </a:cxn>
                  <a:cxn ang="0">
                    <a:pos x="108" y="119"/>
                  </a:cxn>
                  <a:cxn ang="0">
                    <a:pos x="108" y="85"/>
                  </a:cxn>
                  <a:cxn ang="0">
                    <a:pos x="125" y="79"/>
                  </a:cxn>
                  <a:cxn ang="0">
                    <a:pos x="125" y="5"/>
                  </a:cxn>
                  <a:cxn ang="0">
                    <a:pos x="148" y="0"/>
                  </a:cxn>
                </a:cxnLst>
                <a:rect l="0" t="0" r="r" b="b"/>
                <a:pathLst>
                  <a:path w="776" h="720">
                    <a:moveTo>
                      <a:pt x="148" y="0"/>
                    </a:moveTo>
                    <a:lnTo>
                      <a:pt x="177" y="56"/>
                    </a:lnTo>
                    <a:lnTo>
                      <a:pt x="211" y="68"/>
                    </a:lnTo>
                    <a:lnTo>
                      <a:pt x="296" y="45"/>
                    </a:lnTo>
                    <a:lnTo>
                      <a:pt x="331" y="73"/>
                    </a:lnTo>
                    <a:lnTo>
                      <a:pt x="365" y="79"/>
                    </a:lnTo>
                    <a:lnTo>
                      <a:pt x="399" y="164"/>
                    </a:lnTo>
                    <a:lnTo>
                      <a:pt x="496" y="158"/>
                    </a:lnTo>
                    <a:lnTo>
                      <a:pt x="525" y="193"/>
                    </a:lnTo>
                    <a:lnTo>
                      <a:pt x="513" y="227"/>
                    </a:lnTo>
                    <a:lnTo>
                      <a:pt x="548" y="272"/>
                    </a:lnTo>
                    <a:lnTo>
                      <a:pt x="513" y="323"/>
                    </a:lnTo>
                    <a:lnTo>
                      <a:pt x="502" y="385"/>
                    </a:lnTo>
                    <a:lnTo>
                      <a:pt x="530" y="419"/>
                    </a:lnTo>
                    <a:lnTo>
                      <a:pt x="565" y="408"/>
                    </a:lnTo>
                    <a:lnTo>
                      <a:pt x="633" y="453"/>
                    </a:lnTo>
                    <a:lnTo>
                      <a:pt x="667" y="448"/>
                    </a:lnTo>
                    <a:lnTo>
                      <a:pt x="713" y="504"/>
                    </a:lnTo>
                    <a:lnTo>
                      <a:pt x="759" y="510"/>
                    </a:lnTo>
                    <a:lnTo>
                      <a:pt x="776" y="550"/>
                    </a:lnTo>
                    <a:lnTo>
                      <a:pt x="742" y="584"/>
                    </a:lnTo>
                    <a:lnTo>
                      <a:pt x="753" y="618"/>
                    </a:lnTo>
                    <a:lnTo>
                      <a:pt x="702" y="652"/>
                    </a:lnTo>
                    <a:lnTo>
                      <a:pt x="673" y="692"/>
                    </a:lnTo>
                    <a:lnTo>
                      <a:pt x="616" y="663"/>
                    </a:lnTo>
                    <a:lnTo>
                      <a:pt x="559" y="680"/>
                    </a:lnTo>
                    <a:lnTo>
                      <a:pt x="508" y="663"/>
                    </a:lnTo>
                    <a:lnTo>
                      <a:pt x="485" y="680"/>
                    </a:lnTo>
                    <a:lnTo>
                      <a:pt x="439" y="675"/>
                    </a:lnTo>
                    <a:lnTo>
                      <a:pt x="393" y="720"/>
                    </a:lnTo>
                    <a:lnTo>
                      <a:pt x="279" y="703"/>
                    </a:lnTo>
                    <a:lnTo>
                      <a:pt x="245" y="680"/>
                    </a:lnTo>
                    <a:lnTo>
                      <a:pt x="251" y="595"/>
                    </a:lnTo>
                    <a:lnTo>
                      <a:pt x="165" y="556"/>
                    </a:lnTo>
                    <a:lnTo>
                      <a:pt x="114" y="510"/>
                    </a:lnTo>
                    <a:lnTo>
                      <a:pt x="125" y="431"/>
                    </a:lnTo>
                    <a:lnTo>
                      <a:pt x="171" y="351"/>
                    </a:lnTo>
                    <a:lnTo>
                      <a:pt x="62" y="351"/>
                    </a:lnTo>
                    <a:lnTo>
                      <a:pt x="17" y="278"/>
                    </a:lnTo>
                    <a:lnTo>
                      <a:pt x="17" y="255"/>
                    </a:lnTo>
                    <a:lnTo>
                      <a:pt x="40" y="249"/>
                    </a:lnTo>
                    <a:lnTo>
                      <a:pt x="34" y="227"/>
                    </a:lnTo>
                    <a:lnTo>
                      <a:pt x="0" y="227"/>
                    </a:lnTo>
                    <a:lnTo>
                      <a:pt x="34" y="176"/>
                    </a:lnTo>
                    <a:lnTo>
                      <a:pt x="62" y="187"/>
                    </a:lnTo>
                    <a:lnTo>
                      <a:pt x="57" y="158"/>
                    </a:lnTo>
                    <a:lnTo>
                      <a:pt x="74" y="141"/>
                    </a:lnTo>
                    <a:lnTo>
                      <a:pt x="62" y="102"/>
                    </a:lnTo>
                    <a:lnTo>
                      <a:pt x="80" y="102"/>
                    </a:lnTo>
                    <a:lnTo>
                      <a:pt x="91" y="124"/>
                    </a:lnTo>
                    <a:lnTo>
                      <a:pt x="108" y="119"/>
                    </a:lnTo>
                    <a:lnTo>
                      <a:pt x="108" y="85"/>
                    </a:lnTo>
                    <a:lnTo>
                      <a:pt x="125" y="79"/>
                    </a:lnTo>
                    <a:lnTo>
                      <a:pt x="125" y="5"/>
                    </a:lnTo>
                    <a:lnTo>
                      <a:pt x="148" y="0"/>
                    </a:lnTo>
                    <a:close/>
                  </a:path>
                </a:pathLst>
              </a:custGeom>
              <a:noFill/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01" name="Freeform 85"/>
              <p:cNvSpPr>
                <a:spLocks/>
              </p:cNvSpPr>
              <p:nvPr/>
            </p:nvSpPr>
            <p:spPr bwMode="auto">
              <a:xfrm>
                <a:off x="387" y="2823"/>
                <a:ext cx="776" cy="720"/>
              </a:xfrm>
              <a:custGeom>
                <a:avLst/>
                <a:gdLst>
                  <a:gd name="T0" fmla="*/ 148 w 776"/>
                  <a:gd name="T1" fmla="*/ 0 h 720"/>
                  <a:gd name="T2" fmla="*/ 177 w 776"/>
                  <a:gd name="T3" fmla="*/ 56 h 720"/>
                  <a:gd name="T4" fmla="*/ 211 w 776"/>
                  <a:gd name="T5" fmla="*/ 68 h 720"/>
                  <a:gd name="T6" fmla="*/ 296 w 776"/>
                  <a:gd name="T7" fmla="*/ 45 h 720"/>
                  <a:gd name="T8" fmla="*/ 331 w 776"/>
                  <a:gd name="T9" fmla="*/ 73 h 720"/>
                  <a:gd name="T10" fmla="*/ 365 w 776"/>
                  <a:gd name="T11" fmla="*/ 79 h 720"/>
                  <a:gd name="T12" fmla="*/ 399 w 776"/>
                  <a:gd name="T13" fmla="*/ 164 h 720"/>
                  <a:gd name="T14" fmla="*/ 496 w 776"/>
                  <a:gd name="T15" fmla="*/ 158 h 720"/>
                  <a:gd name="T16" fmla="*/ 525 w 776"/>
                  <a:gd name="T17" fmla="*/ 193 h 720"/>
                  <a:gd name="T18" fmla="*/ 513 w 776"/>
                  <a:gd name="T19" fmla="*/ 227 h 720"/>
                  <a:gd name="T20" fmla="*/ 548 w 776"/>
                  <a:gd name="T21" fmla="*/ 272 h 720"/>
                  <a:gd name="T22" fmla="*/ 513 w 776"/>
                  <a:gd name="T23" fmla="*/ 323 h 720"/>
                  <a:gd name="T24" fmla="*/ 502 w 776"/>
                  <a:gd name="T25" fmla="*/ 385 h 720"/>
                  <a:gd name="T26" fmla="*/ 530 w 776"/>
                  <a:gd name="T27" fmla="*/ 419 h 720"/>
                  <a:gd name="T28" fmla="*/ 565 w 776"/>
                  <a:gd name="T29" fmla="*/ 408 h 720"/>
                  <a:gd name="T30" fmla="*/ 633 w 776"/>
                  <a:gd name="T31" fmla="*/ 453 h 720"/>
                  <a:gd name="T32" fmla="*/ 667 w 776"/>
                  <a:gd name="T33" fmla="*/ 448 h 720"/>
                  <a:gd name="T34" fmla="*/ 713 w 776"/>
                  <a:gd name="T35" fmla="*/ 504 h 720"/>
                  <a:gd name="T36" fmla="*/ 759 w 776"/>
                  <a:gd name="T37" fmla="*/ 510 h 720"/>
                  <a:gd name="T38" fmla="*/ 776 w 776"/>
                  <a:gd name="T39" fmla="*/ 550 h 720"/>
                  <a:gd name="T40" fmla="*/ 742 w 776"/>
                  <a:gd name="T41" fmla="*/ 584 h 720"/>
                  <a:gd name="T42" fmla="*/ 753 w 776"/>
                  <a:gd name="T43" fmla="*/ 618 h 720"/>
                  <a:gd name="T44" fmla="*/ 702 w 776"/>
                  <a:gd name="T45" fmla="*/ 652 h 720"/>
                  <a:gd name="T46" fmla="*/ 673 w 776"/>
                  <a:gd name="T47" fmla="*/ 692 h 720"/>
                  <a:gd name="T48" fmla="*/ 616 w 776"/>
                  <a:gd name="T49" fmla="*/ 663 h 720"/>
                  <a:gd name="T50" fmla="*/ 559 w 776"/>
                  <a:gd name="T51" fmla="*/ 680 h 720"/>
                  <a:gd name="T52" fmla="*/ 508 w 776"/>
                  <a:gd name="T53" fmla="*/ 663 h 720"/>
                  <a:gd name="T54" fmla="*/ 485 w 776"/>
                  <a:gd name="T55" fmla="*/ 680 h 720"/>
                  <a:gd name="T56" fmla="*/ 439 w 776"/>
                  <a:gd name="T57" fmla="*/ 675 h 720"/>
                  <a:gd name="T58" fmla="*/ 393 w 776"/>
                  <a:gd name="T59" fmla="*/ 720 h 720"/>
                  <a:gd name="T60" fmla="*/ 279 w 776"/>
                  <a:gd name="T61" fmla="*/ 703 h 720"/>
                  <a:gd name="T62" fmla="*/ 245 w 776"/>
                  <a:gd name="T63" fmla="*/ 680 h 720"/>
                  <a:gd name="T64" fmla="*/ 251 w 776"/>
                  <a:gd name="T65" fmla="*/ 595 h 720"/>
                  <a:gd name="T66" fmla="*/ 165 w 776"/>
                  <a:gd name="T67" fmla="*/ 556 h 720"/>
                  <a:gd name="T68" fmla="*/ 114 w 776"/>
                  <a:gd name="T69" fmla="*/ 510 h 720"/>
                  <a:gd name="T70" fmla="*/ 125 w 776"/>
                  <a:gd name="T71" fmla="*/ 431 h 720"/>
                  <a:gd name="T72" fmla="*/ 171 w 776"/>
                  <a:gd name="T73" fmla="*/ 351 h 720"/>
                  <a:gd name="T74" fmla="*/ 62 w 776"/>
                  <a:gd name="T75" fmla="*/ 351 h 720"/>
                  <a:gd name="T76" fmla="*/ 17 w 776"/>
                  <a:gd name="T77" fmla="*/ 278 h 720"/>
                  <a:gd name="T78" fmla="*/ 17 w 776"/>
                  <a:gd name="T79" fmla="*/ 255 h 720"/>
                  <a:gd name="T80" fmla="*/ 40 w 776"/>
                  <a:gd name="T81" fmla="*/ 249 h 720"/>
                  <a:gd name="T82" fmla="*/ 34 w 776"/>
                  <a:gd name="T83" fmla="*/ 227 h 720"/>
                  <a:gd name="T84" fmla="*/ 0 w 776"/>
                  <a:gd name="T85" fmla="*/ 227 h 720"/>
                  <a:gd name="T86" fmla="*/ 34 w 776"/>
                  <a:gd name="T87" fmla="*/ 176 h 720"/>
                  <a:gd name="T88" fmla="*/ 62 w 776"/>
                  <a:gd name="T89" fmla="*/ 187 h 720"/>
                  <a:gd name="T90" fmla="*/ 57 w 776"/>
                  <a:gd name="T91" fmla="*/ 158 h 720"/>
                  <a:gd name="T92" fmla="*/ 74 w 776"/>
                  <a:gd name="T93" fmla="*/ 141 h 720"/>
                  <a:gd name="T94" fmla="*/ 62 w 776"/>
                  <a:gd name="T95" fmla="*/ 102 h 720"/>
                  <a:gd name="T96" fmla="*/ 80 w 776"/>
                  <a:gd name="T97" fmla="*/ 102 h 720"/>
                  <a:gd name="T98" fmla="*/ 91 w 776"/>
                  <a:gd name="T99" fmla="*/ 124 h 720"/>
                  <a:gd name="T100" fmla="*/ 108 w 776"/>
                  <a:gd name="T101" fmla="*/ 119 h 720"/>
                  <a:gd name="T102" fmla="*/ 108 w 776"/>
                  <a:gd name="T103" fmla="*/ 85 h 720"/>
                  <a:gd name="T104" fmla="*/ 125 w 776"/>
                  <a:gd name="T105" fmla="*/ 79 h 720"/>
                  <a:gd name="T106" fmla="*/ 125 w 776"/>
                  <a:gd name="T107" fmla="*/ 5 h 720"/>
                  <a:gd name="T108" fmla="*/ 148 w 776"/>
                  <a:gd name="T109" fmla="*/ 0 h 72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76"/>
                  <a:gd name="T166" fmla="*/ 0 h 720"/>
                  <a:gd name="T167" fmla="*/ 776 w 776"/>
                  <a:gd name="T168" fmla="*/ 720 h 720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76" h="720">
                    <a:moveTo>
                      <a:pt x="148" y="0"/>
                    </a:moveTo>
                    <a:lnTo>
                      <a:pt x="177" y="56"/>
                    </a:lnTo>
                    <a:lnTo>
                      <a:pt x="211" y="68"/>
                    </a:lnTo>
                    <a:lnTo>
                      <a:pt x="296" y="45"/>
                    </a:lnTo>
                    <a:lnTo>
                      <a:pt x="331" y="73"/>
                    </a:lnTo>
                    <a:lnTo>
                      <a:pt x="365" y="79"/>
                    </a:lnTo>
                    <a:lnTo>
                      <a:pt x="399" y="164"/>
                    </a:lnTo>
                    <a:lnTo>
                      <a:pt x="496" y="158"/>
                    </a:lnTo>
                    <a:lnTo>
                      <a:pt x="525" y="193"/>
                    </a:lnTo>
                    <a:lnTo>
                      <a:pt x="513" y="227"/>
                    </a:lnTo>
                    <a:lnTo>
                      <a:pt x="548" y="272"/>
                    </a:lnTo>
                    <a:lnTo>
                      <a:pt x="513" y="323"/>
                    </a:lnTo>
                    <a:lnTo>
                      <a:pt x="502" y="385"/>
                    </a:lnTo>
                    <a:lnTo>
                      <a:pt x="530" y="419"/>
                    </a:lnTo>
                    <a:lnTo>
                      <a:pt x="565" y="408"/>
                    </a:lnTo>
                    <a:lnTo>
                      <a:pt x="633" y="453"/>
                    </a:lnTo>
                    <a:lnTo>
                      <a:pt x="667" y="448"/>
                    </a:lnTo>
                    <a:lnTo>
                      <a:pt x="713" y="504"/>
                    </a:lnTo>
                    <a:lnTo>
                      <a:pt x="759" y="510"/>
                    </a:lnTo>
                    <a:lnTo>
                      <a:pt x="776" y="550"/>
                    </a:lnTo>
                    <a:lnTo>
                      <a:pt x="742" y="584"/>
                    </a:lnTo>
                    <a:lnTo>
                      <a:pt x="753" y="618"/>
                    </a:lnTo>
                    <a:lnTo>
                      <a:pt x="702" y="652"/>
                    </a:lnTo>
                    <a:lnTo>
                      <a:pt x="673" y="692"/>
                    </a:lnTo>
                    <a:lnTo>
                      <a:pt x="616" y="663"/>
                    </a:lnTo>
                    <a:lnTo>
                      <a:pt x="559" y="680"/>
                    </a:lnTo>
                    <a:lnTo>
                      <a:pt x="508" y="663"/>
                    </a:lnTo>
                    <a:lnTo>
                      <a:pt x="485" y="680"/>
                    </a:lnTo>
                    <a:lnTo>
                      <a:pt x="439" y="675"/>
                    </a:lnTo>
                    <a:lnTo>
                      <a:pt x="393" y="720"/>
                    </a:lnTo>
                    <a:lnTo>
                      <a:pt x="279" y="703"/>
                    </a:lnTo>
                    <a:lnTo>
                      <a:pt x="245" y="680"/>
                    </a:lnTo>
                    <a:lnTo>
                      <a:pt x="251" y="595"/>
                    </a:lnTo>
                    <a:lnTo>
                      <a:pt x="165" y="556"/>
                    </a:lnTo>
                    <a:lnTo>
                      <a:pt x="114" y="510"/>
                    </a:lnTo>
                    <a:lnTo>
                      <a:pt x="125" y="431"/>
                    </a:lnTo>
                    <a:lnTo>
                      <a:pt x="171" y="351"/>
                    </a:lnTo>
                    <a:lnTo>
                      <a:pt x="62" y="351"/>
                    </a:lnTo>
                    <a:lnTo>
                      <a:pt x="17" y="278"/>
                    </a:lnTo>
                    <a:lnTo>
                      <a:pt x="17" y="255"/>
                    </a:lnTo>
                    <a:lnTo>
                      <a:pt x="40" y="249"/>
                    </a:lnTo>
                    <a:lnTo>
                      <a:pt x="34" y="227"/>
                    </a:lnTo>
                    <a:lnTo>
                      <a:pt x="0" y="227"/>
                    </a:lnTo>
                    <a:lnTo>
                      <a:pt x="34" y="176"/>
                    </a:lnTo>
                    <a:lnTo>
                      <a:pt x="62" y="187"/>
                    </a:lnTo>
                    <a:lnTo>
                      <a:pt x="57" y="158"/>
                    </a:lnTo>
                    <a:lnTo>
                      <a:pt x="74" y="141"/>
                    </a:lnTo>
                    <a:lnTo>
                      <a:pt x="62" y="102"/>
                    </a:lnTo>
                    <a:lnTo>
                      <a:pt x="80" y="102"/>
                    </a:lnTo>
                    <a:lnTo>
                      <a:pt x="91" y="124"/>
                    </a:lnTo>
                    <a:lnTo>
                      <a:pt x="108" y="119"/>
                    </a:lnTo>
                    <a:lnTo>
                      <a:pt x="108" y="85"/>
                    </a:lnTo>
                    <a:lnTo>
                      <a:pt x="125" y="79"/>
                    </a:lnTo>
                    <a:lnTo>
                      <a:pt x="125" y="5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92D050"/>
              </a:solidFill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2" name="Freeform 86"/>
              <p:cNvSpPr>
                <a:spLocks/>
              </p:cNvSpPr>
              <p:nvPr/>
            </p:nvSpPr>
            <p:spPr bwMode="auto">
              <a:xfrm>
                <a:off x="2401" y="3568"/>
                <a:ext cx="683" cy="444"/>
              </a:xfrm>
              <a:custGeom>
                <a:avLst/>
                <a:gdLst/>
                <a:ahLst/>
                <a:cxnLst>
                  <a:cxn ang="0">
                    <a:pos x="35" y="312"/>
                  </a:cxn>
                  <a:cxn ang="0">
                    <a:pos x="0" y="204"/>
                  </a:cxn>
                  <a:cxn ang="0">
                    <a:pos x="29" y="187"/>
                  </a:cxn>
                  <a:cxn ang="0">
                    <a:pos x="35" y="147"/>
                  </a:cxn>
                  <a:cxn ang="0">
                    <a:pos x="63" y="153"/>
                  </a:cxn>
                  <a:cxn ang="0">
                    <a:pos x="86" y="130"/>
                  </a:cxn>
                  <a:cxn ang="0">
                    <a:pos x="92" y="79"/>
                  </a:cxn>
                  <a:cxn ang="0">
                    <a:pos x="137" y="34"/>
                  </a:cxn>
                  <a:cxn ang="0">
                    <a:pos x="183" y="17"/>
                  </a:cxn>
                  <a:cxn ang="0">
                    <a:pos x="223" y="28"/>
                  </a:cxn>
                  <a:cxn ang="0">
                    <a:pos x="257" y="79"/>
                  </a:cxn>
                  <a:cxn ang="0">
                    <a:pos x="291" y="79"/>
                  </a:cxn>
                  <a:cxn ang="0">
                    <a:pos x="291" y="28"/>
                  </a:cxn>
                  <a:cxn ang="0">
                    <a:pos x="383" y="39"/>
                  </a:cxn>
                  <a:cxn ang="0">
                    <a:pos x="463" y="0"/>
                  </a:cxn>
                  <a:cxn ang="0">
                    <a:pos x="491" y="28"/>
                  </a:cxn>
                  <a:cxn ang="0">
                    <a:pos x="525" y="0"/>
                  </a:cxn>
                  <a:cxn ang="0">
                    <a:pos x="577" y="17"/>
                  </a:cxn>
                  <a:cxn ang="0">
                    <a:pos x="617" y="0"/>
                  </a:cxn>
                  <a:cxn ang="0">
                    <a:pos x="668" y="11"/>
                  </a:cxn>
                  <a:cxn ang="0">
                    <a:pos x="668" y="62"/>
                  </a:cxn>
                  <a:cxn ang="0">
                    <a:pos x="685" y="79"/>
                  </a:cxn>
                  <a:cxn ang="0">
                    <a:pos x="657" y="102"/>
                  </a:cxn>
                  <a:cxn ang="0">
                    <a:pos x="634" y="85"/>
                  </a:cxn>
                  <a:cxn ang="0">
                    <a:pos x="617" y="107"/>
                  </a:cxn>
                  <a:cxn ang="0">
                    <a:pos x="582" y="102"/>
                  </a:cxn>
                  <a:cxn ang="0">
                    <a:pos x="577" y="119"/>
                  </a:cxn>
                  <a:cxn ang="0">
                    <a:pos x="605" y="147"/>
                  </a:cxn>
                  <a:cxn ang="0">
                    <a:pos x="588" y="175"/>
                  </a:cxn>
                  <a:cxn ang="0">
                    <a:pos x="560" y="193"/>
                  </a:cxn>
                  <a:cxn ang="0">
                    <a:pos x="560" y="227"/>
                  </a:cxn>
                  <a:cxn ang="0">
                    <a:pos x="582" y="244"/>
                  </a:cxn>
                  <a:cxn ang="0">
                    <a:pos x="582" y="278"/>
                  </a:cxn>
                  <a:cxn ang="0">
                    <a:pos x="537" y="283"/>
                  </a:cxn>
                  <a:cxn ang="0">
                    <a:pos x="525" y="323"/>
                  </a:cxn>
                  <a:cxn ang="0">
                    <a:pos x="497" y="340"/>
                  </a:cxn>
                  <a:cxn ang="0">
                    <a:pos x="480" y="397"/>
                  </a:cxn>
                  <a:cxn ang="0">
                    <a:pos x="423" y="357"/>
                  </a:cxn>
                  <a:cxn ang="0">
                    <a:pos x="394" y="374"/>
                  </a:cxn>
                  <a:cxn ang="0">
                    <a:pos x="365" y="357"/>
                  </a:cxn>
                  <a:cxn ang="0">
                    <a:pos x="314" y="380"/>
                  </a:cxn>
                  <a:cxn ang="0">
                    <a:pos x="263" y="374"/>
                  </a:cxn>
                  <a:cxn ang="0">
                    <a:pos x="206" y="425"/>
                  </a:cxn>
                  <a:cxn ang="0">
                    <a:pos x="166" y="436"/>
                  </a:cxn>
                  <a:cxn ang="0">
                    <a:pos x="171" y="408"/>
                  </a:cxn>
                  <a:cxn ang="0">
                    <a:pos x="120" y="397"/>
                  </a:cxn>
                  <a:cxn ang="0">
                    <a:pos x="120" y="363"/>
                  </a:cxn>
                  <a:cxn ang="0">
                    <a:pos x="80" y="363"/>
                  </a:cxn>
                  <a:cxn ang="0">
                    <a:pos x="46" y="340"/>
                  </a:cxn>
                  <a:cxn ang="0">
                    <a:pos x="35" y="312"/>
                  </a:cxn>
                </a:cxnLst>
                <a:rect l="0" t="0" r="r" b="b"/>
                <a:pathLst>
                  <a:path w="685" h="436">
                    <a:moveTo>
                      <a:pt x="35" y="312"/>
                    </a:moveTo>
                    <a:lnTo>
                      <a:pt x="0" y="204"/>
                    </a:lnTo>
                    <a:lnTo>
                      <a:pt x="29" y="187"/>
                    </a:lnTo>
                    <a:lnTo>
                      <a:pt x="35" y="147"/>
                    </a:lnTo>
                    <a:lnTo>
                      <a:pt x="63" y="153"/>
                    </a:lnTo>
                    <a:lnTo>
                      <a:pt x="86" y="130"/>
                    </a:lnTo>
                    <a:lnTo>
                      <a:pt x="92" y="79"/>
                    </a:lnTo>
                    <a:lnTo>
                      <a:pt x="137" y="34"/>
                    </a:lnTo>
                    <a:lnTo>
                      <a:pt x="183" y="17"/>
                    </a:lnTo>
                    <a:lnTo>
                      <a:pt x="223" y="28"/>
                    </a:lnTo>
                    <a:lnTo>
                      <a:pt x="257" y="79"/>
                    </a:lnTo>
                    <a:lnTo>
                      <a:pt x="291" y="79"/>
                    </a:lnTo>
                    <a:lnTo>
                      <a:pt x="291" y="28"/>
                    </a:lnTo>
                    <a:lnTo>
                      <a:pt x="383" y="39"/>
                    </a:lnTo>
                    <a:lnTo>
                      <a:pt x="463" y="0"/>
                    </a:lnTo>
                    <a:lnTo>
                      <a:pt x="491" y="28"/>
                    </a:lnTo>
                    <a:lnTo>
                      <a:pt x="525" y="0"/>
                    </a:lnTo>
                    <a:lnTo>
                      <a:pt x="577" y="17"/>
                    </a:lnTo>
                    <a:lnTo>
                      <a:pt x="617" y="0"/>
                    </a:lnTo>
                    <a:lnTo>
                      <a:pt x="668" y="11"/>
                    </a:lnTo>
                    <a:lnTo>
                      <a:pt x="668" y="62"/>
                    </a:lnTo>
                    <a:lnTo>
                      <a:pt x="685" y="79"/>
                    </a:lnTo>
                    <a:lnTo>
                      <a:pt x="657" y="102"/>
                    </a:lnTo>
                    <a:lnTo>
                      <a:pt x="634" y="85"/>
                    </a:lnTo>
                    <a:lnTo>
                      <a:pt x="617" y="107"/>
                    </a:lnTo>
                    <a:lnTo>
                      <a:pt x="582" y="102"/>
                    </a:lnTo>
                    <a:lnTo>
                      <a:pt x="577" y="119"/>
                    </a:lnTo>
                    <a:lnTo>
                      <a:pt x="605" y="147"/>
                    </a:lnTo>
                    <a:lnTo>
                      <a:pt x="588" y="175"/>
                    </a:lnTo>
                    <a:lnTo>
                      <a:pt x="560" y="193"/>
                    </a:lnTo>
                    <a:lnTo>
                      <a:pt x="560" y="227"/>
                    </a:lnTo>
                    <a:lnTo>
                      <a:pt x="582" y="244"/>
                    </a:lnTo>
                    <a:lnTo>
                      <a:pt x="582" y="278"/>
                    </a:lnTo>
                    <a:lnTo>
                      <a:pt x="537" y="283"/>
                    </a:lnTo>
                    <a:lnTo>
                      <a:pt x="525" y="323"/>
                    </a:lnTo>
                    <a:lnTo>
                      <a:pt x="497" y="340"/>
                    </a:lnTo>
                    <a:lnTo>
                      <a:pt x="480" y="397"/>
                    </a:lnTo>
                    <a:lnTo>
                      <a:pt x="423" y="357"/>
                    </a:lnTo>
                    <a:lnTo>
                      <a:pt x="394" y="374"/>
                    </a:lnTo>
                    <a:lnTo>
                      <a:pt x="365" y="357"/>
                    </a:lnTo>
                    <a:lnTo>
                      <a:pt x="314" y="380"/>
                    </a:lnTo>
                    <a:lnTo>
                      <a:pt x="263" y="374"/>
                    </a:lnTo>
                    <a:lnTo>
                      <a:pt x="206" y="425"/>
                    </a:lnTo>
                    <a:lnTo>
                      <a:pt x="166" y="436"/>
                    </a:lnTo>
                    <a:lnTo>
                      <a:pt x="171" y="408"/>
                    </a:lnTo>
                    <a:lnTo>
                      <a:pt x="120" y="397"/>
                    </a:lnTo>
                    <a:lnTo>
                      <a:pt x="120" y="363"/>
                    </a:lnTo>
                    <a:lnTo>
                      <a:pt x="80" y="363"/>
                    </a:lnTo>
                    <a:lnTo>
                      <a:pt x="46" y="340"/>
                    </a:lnTo>
                    <a:lnTo>
                      <a:pt x="35" y="312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79" name="Freeform 87"/>
              <p:cNvSpPr>
                <a:spLocks/>
              </p:cNvSpPr>
              <p:nvPr/>
            </p:nvSpPr>
            <p:spPr bwMode="auto">
              <a:xfrm>
                <a:off x="2395" y="3568"/>
                <a:ext cx="685" cy="434"/>
              </a:xfrm>
              <a:custGeom>
                <a:avLst/>
                <a:gdLst>
                  <a:gd name="T0" fmla="*/ 35 w 685"/>
                  <a:gd name="T1" fmla="*/ 312 h 436"/>
                  <a:gd name="T2" fmla="*/ 0 w 685"/>
                  <a:gd name="T3" fmla="*/ 204 h 436"/>
                  <a:gd name="T4" fmla="*/ 29 w 685"/>
                  <a:gd name="T5" fmla="*/ 187 h 436"/>
                  <a:gd name="T6" fmla="*/ 35 w 685"/>
                  <a:gd name="T7" fmla="*/ 147 h 436"/>
                  <a:gd name="T8" fmla="*/ 63 w 685"/>
                  <a:gd name="T9" fmla="*/ 153 h 436"/>
                  <a:gd name="T10" fmla="*/ 86 w 685"/>
                  <a:gd name="T11" fmla="*/ 130 h 436"/>
                  <a:gd name="T12" fmla="*/ 92 w 685"/>
                  <a:gd name="T13" fmla="*/ 79 h 436"/>
                  <a:gd name="T14" fmla="*/ 137 w 685"/>
                  <a:gd name="T15" fmla="*/ 34 h 436"/>
                  <a:gd name="T16" fmla="*/ 183 w 685"/>
                  <a:gd name="T17" fmla="*/ 17 h 436"/>
                  <a:gd name="T18" fmla="*/ 223 w 685"/>
                  <a:gd name="T19" fmla="*/ 28 h 436"/>
                  <a:gd name="T20" fmla="*/ 257 w 685"/>
                  <a:gd name="T21" fmla="*/ 79 h 436"/>
                  <a:gd name="T22" fmla="*/ 291 w 685"/>
                  <a:gd name="T23" fmla="*/ 79 h 436"/>
                  <a:gd name="T24" fmla="*/ 291 w 685"/>
                  <a:gd name="T25" fmla="*/ 28 h 436"/>
                  <a:gd name="T26" fmla="*/ 383 w 685"/>
                  <a:gd name="T27" fmla="*/ 39 h 436"/>
                  <a:gd name="T28" fmla="*/ 463 w 685"/>
                  <a:gd name="T29" fmla="*/ 0 h 436"/>
                  <a:gd name="T30" fmla="*/ 491 w 685"/>
                  <a:gd name="T31" fmla="*/ 28 h 436"/>
                  <a:gd name="T32" fmla="*/ 525 w 685"/>
                  <a:gd name="T33" fmla="*/ 0 h 436"/>
                  <a:gd name="T34" fmla="*/ 577 w 685"/>
                  <a:gd name="T35" fmla="*/ 17 h 436"/>
                  <a:gd name="T36" fmla="*/ 617 w 685"/>
                  <a:gd name="T37" fmla="*/ 0 h 436"/>
                  <a:gd name="T38" fmla="*/ 668 w 685"/>
                  <a:gd name="T39" fmla="*/ 11 h 436"/>
                  <a:gd name="T40" fmla="*/ 668 w 685"/>
                  <a:gd name="T41" fmla="*/ 62 h 436"/>
                  <a:gd name="T42" fmla="*/ 685 w 685"/>
                  <a:gd name="T43" fmla="*/ 79 h 436"/>
                  <a:gd name="T44" fmla="*/ 657 w 685"/>
                  <a:gd name="T45" fmla="*/ 102 h 436"/>
                  <a:gd name="T46" fmla="*/ 634 w 685"/>
                  <a:gd name="T47" fmla="*/ 85 h 436"/>
                  <a:gd name="T48" fmla="*/ 617 w 685"/>
                  <a:gd name="T49" fmla="*/ 107 h 436"/>
                  <a:gd name="T50" fmla="*/ 582 w 685"/>
                  <a:gd name="T51" fmla="*/ 102 h 436"/>
                  <a:gd name="T52" fmla="*/ 577 w 685"/>
                  <a:gd name="T53" fmla="*/ 119 h 436"/>
                  <a:gd name="T54" fmla="*/ 605 w 685"/>
                  <a:gd name="T55" fmla="*/ 147 h 436"/>
                  <a:gd name="T56" fmla="*/ 588 w 685"/>
                  <a:gd name="T57" fmla="*/ 175 h 436"/>
                  <a:gd name="T58" fmla="*/ 560 w 685"/>
                  <a:gd name="T59" fmla="*/ 193 h 436"/>
                  <a:gd name="T60" fmla="*/ 560 w 685"/>
                  <a:gd name="T61" fmla="*/ 227 h 436"/>
                  <a:gd name="T62" fmla="*/ 582 w 685"/>
                  <a:gd name="T63" fmla="*/ 244 h 436"/>
                  <a:gd name="T64" fmla="*/ 582 w 685"/>
                  <a:gd name="T65" fmla="*/ 278 h 436"/>
                  <a:gd name="T66" fmla="*/ 537 w 685"/>
                  <a:gd name="T67" fmla="*/ 283 h 436"/>
                  <a:gd name="T68" fmla="*/ 525 w 685"/>
                  <a:gd name="T69" fmla="*/ 323 h 436"/>
                  <a:gd name="T70" fmla="*/ 497 w 685"/>
                  <a:gd name="T71" fmla="*/ 340 h 436"/>
                  <a:gd name="T72" fmla="*/ 480 w 685"/>
                  <a:gd name="T73" fmla="*/ 397 h 436"/>
                  <a:gd name="T74" fmla="*/ 423 w 685"/>
                  <a:gd name="T75" fmla="*/ 357 h 436"/>
                  <a:gd name="T76" fmla="*/ 394 w 685"/>
                  <a:gd name="T77" fmla="*/ 374 h 436"/>
                  <a:gd name="T78" fmla="*/ 365 w 685"/>
                  <a:gd name="T79" fmla="*/ 357 h 436"/>
                  <a:gd name="T80" fmla="*/ 314 w 685"/>
                  <a:gd name="T81" fmla="*/ 380 h 436"/>
                  <a:gd name="T82" fmla="*/ 263 w 685"/>
                  <a:gd name="T83" fmla="*/ 374 h 436"/>
                  <a:gd name="T84" fmla="*/ 206 w 685"/>
                  <a:gd name="T85" fmla="*/ 425 h 436"/>
                  <a:gd name="T86" fmla="*/ 166 w 685"/>
                  <a:gd name="T87" fmla="*/ 436 h 436"/>
                  <a:gd name="T88" fmla="*/ 171 w 685"/>
                  <a:gd name="T89" fmla="*/ 408 h 436"/>
                  <a:gd name="T90" fmla="*/ 120 w 685"/>
                  <a:gd name="T91" fmla="*/ 397 h 436"/>
                  <a:gd name="T92" fmla="*/ 120 w 685"/>
                  <a:gd name="T93" fmla="*/ 363 h 436"/>
                  <a:gd name="T94" fmla="*/ 80 w 685"/>
                  <a:gd name="T95" fmla="*/ 363 h 436"/>
                  <a:gd name="T96" fmla="*/ 46 w 685"/>
                  <a:gd name="T97" fmla="*/ 340 h 436"/>
                  <a:gd name="T98" fmla="*/ 35 w 685"/>
                  <a:gd name="T99" fmla="*/ 312 h 4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685"/>
                  <a:gd name="T151" fmla="*/ 0 h 436"/>
                  <a:gd name="T152" fmla="*/ 685 w 685"/>
                  <a:gd name="T153" fmla="*/ 436 h 4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685" h="436">
                    <a:moveTo>
                      <a:pt x="35" y="312"/>
                    </a:moveTo>
                    <a:lnTo>
                      <a:pt x="0" y="204"/>
                    </a:lnTo>
                    <a:lnTo>
                      <a:pt x="29" y="187"/>
                    </a:lnTo>
                    <a:lnTo>
                      <a:pt x="35" y="147"/>
                    </a:lnTo>
                    <a:lnTo>
                      <a:pt x="63" y="153"/>
                    </a:lnTo>
                    <a:lnTo>
                      <a:pt x="86" y="130"/>
                    </a:lnTo>
                    <a:lnTo>
                      <a:pt x="92" y="79"/>
                    </a:lnTo>
                    <a:lnTo>
                      <a:pt x="137" y="34"/>
                    </a:lnTo>
                    <a:lnTo>
                      <a:pt x="183" y="17"/>
                    </a:lnTo>
                    <a:lnTo>
                      <a:pt x="223" y="28"/>
                    </a:lnTo>
                    <a:lnTo>
                      <a:pt x="257" y="79"/>
                    </a:lnTo>
                    <a:lnTo>
                      <a:pt x="291" y="79"/>
                    </a:lnTo>
                    <a:lnTo>
                      <a:pt x="291" y="28"/>
                    </a:lnTo>
                    <a:lnTo>
                      <a:pt x="383" y="39"/>
                    </a:lnTo>
                    <a:lnTo>
                      <a:pt x="463" y="0"/>
                    </a:lnTo>
                    <a:lnTo>
                      <a:pt x="491" y="28"/>
                    </a:lnTo>
                    <a:lnTo>
                      <a:pt x="525" y="0"/>
                    </a:lnTo>
                    <a:lnTo>
                      <a:pt x="577" y="17"/>
                    </a:lnTo>
                    <a:lnTo>
                      <a:pt x="617" y="0"/>
                    </a:lnTo>
                    <a:lnTo>
                      <a:pt x="668" y="11"/>
                    </a:lnTo>
                    <a:lnTo>
                      <a:pt x="668" y="62"/>
                    </a:lnTo>
                    <a:lnTo>
                      <a:pt x="685" y="79"/>
                    </a:lnTo>
                    <a:lnTo>
                      <a:pt x="657" y="102"/>
                    </a:lnTo>
                    <a:lnTo>
                      <a:pt x="634" y="85"/>
                    </a:lnTo>
                    <a:lnTo>
                      <a:pt x="617" y="107"/>
                    </a:lnTo>
                    <a:lnTo>
                      <a:pt x="582" y="102"/>
                    </a:lnTo>
                    <a:lnTo>
                      <a:pt x="577" y="119"/>
                    </a:lnTo>
                    <a:lnTo>
                      <a:pt x="605" y="147"/>
                    </a:lnTo>
                    <a:lnTo>
                      <a:pt x="588" y="175"/>
                    </a:lnTo>
                    <a:lnTo>
                      <a:pt x="560" y="193"/>
                    </a:lnTo>
                    <a:lnTo>
                      <a:pt x="560" y="227"/>
                    </a:lnTo>
                    <a:lnTo>
                      <a:pt x="582" y="244"/>
                    </a:lnTo>
                    <a:lnTo>
                      <a:pt x="582" y="278"/>
                    </a:lnTo>
                    <a:lnTo>
                      <a:pt x="537" y="283"/>
                    </a:lnTo>
                    <a:lnTo>
                      <a:pt x="525" y="323"/>
                    </a:lnTo>
                    <a:lnTo>
                      <a:pt x="497" y="340"/>
                    </a:lnTo>
                    <a:lnTo>
                      <a:pt x="480" y="397"/>
                    </a:lnTo>
                    <a:lnTo>
                      <a:pt x="423" y="357"/>
                    </a:lnTo>
                    <a:lnTo>
                      <a:pt x="394" y="374"/>
                    </a:lnTo>
                    <a:lnTo>
                      <a:pt x="365" y="357"/>
                    </a:lnTo>
                    <a:lnTo>
                      <a:pt x="314" y="380"/>
                    </a:lnTo>
                    <a:lnTo>
                      <a:pt x="263" y="374"/>
                    </a:lnTo>
                    <a:lnTo>
                      <a:pt x="206" y="425"/>
                    </a:lnTo>
                    <a:lnTo>
                      <a:pt x="166" y="436"/>
                    </a:lnTo>
                    <a:lnTo>
                      <a:pt x="171" y="408"/>
                    </a:lnTo>
                    <a:lnTo>
                      <a:pt x="120" y="397"/>
                    </a:lnTo>
                    <a:lnTo>
                      <a:pt x="120" y="363"/>
                    </a:lnTo>
                    <a:lnTo>
                      <a:pt x="80" y="363"/>
                    </a:lnTo>
                    <a:lnTo>
                      <a:pt x="46" y="340"/>
                    </a:lnTo>
                    <a:lnTo>
                      <a:pt x="35" y="312"/>
                    </a:lnTo>
                    <a:close/>
                  </a:path>
                </a:pathLst>
              </a:cu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84" name="Freeform 88"/>
              <p:cNvSpPr>
                <a:spLocks/>
              </p:cNvSpPr>
              <p:nvPr/>
            </p:nvSpPr>
            <p:spPr bwMode="auto">
              <a:xfrm>
                <a:off x="1671" y="3350"/>
                <a:ext cx="496" cy="681"/>
              </a:xfrm>
              <a:custGeom>
                <a:avLst/>
                <a:gdLst/>
                <a:ahLst/>
                <a:cxnLst>
                  <a:cxn ang="0">
                    <a:pos x="5" y="97"/>
                  </a:cxn>
                  <a:cxn ang="0">
                    <a:pos x="34" y="102"/>
                  </a:cxn>
                  <a:cxn ang="0">
                    <a:pos x="91" y="63"/>
                  </a:cxn>
                  <a:cxn ang="0">
                    <a:pos x="131" y="51"/>
                  </a:cxn>
                  <a:cxn ang="0">
                    <a:pos x="165" y="63"/>
                  </a:cxn>
                  <a:cxn ang="0">
                    <a:pos x="222" y="0"/>
                  </a:cxn>
                  <a:cxn ang="0">
                    <a:pos x="251" y="40"/>
                  </a:cxn>
                  <a:cxn ang="0">
                    <a:pos x="291" y="34"/>
                  </a:cxn>
                  <a:cxn ang="0">
                    <a:pos x="319" y="0"/>
                  </a:cxn>
                  <a:cxn ang="0">
                    <a:pos x="336" y="11"/>
                  </a:cxn>
                  <a:cxn ang="0">
                    <a:pos x="336" y="40"/>
                  </a:cxn>
                  <a:cxn ang="0">
                    <a:pos x="410" y="119"/>
                  </a:cxn>
                  <a:cxn ang="0">
                    <a:pos x="388" y="153"/>
                  </a:cxn>
                  <a:cxn ang="0">
                    <a:pos x="428" y="210"/>
                  </a:cxn>
                  <a:cxn ang="0">
                    <a:pos x="422" y="238"/>
                  </a:cxn>
                  <a:cxn ang="0">
                    <a:pos x="445" y="272"/>
                  </a:cxn>
                  <a:cxn ang="0">
                    <a:pos x="439" y="374"/>
                  </a:cxn>
                  <a:cxn ang="0">
                    <a:pos x="496" y="403"/>
                  </a:cxn>
                  <a:cxn ang="0">
                    <a:pos x="479" y="437"/>
                  </a:cxn>
                  <a:cxn ang="0">
                    <a:pos x="496" y="488"/>
                  </a:cxn>
                  <a:cxn ang="0">
                    <a:pos x="468" y="494"/>
                  </a:cxn>
                  <a:cxn ang="0">
                    <a:pos x="456" y="533"/>
                  </a:cxn>
                  <a:cxn ang="0">
                    <a:pos x="428" y="545"/>
                  </a:cxn>
                  <a:cxn ang="0">
                    <a:pos x="428" y="607"/>
                  </a:cxn>
                  <a:cxn ang="0">
                    <a:pos x="416" y="618"/>
                  </a:cxn>
                  <a:cxn ang="0">
                    <a:pos x="342" y="596"/>
                  </a:cxn>
                  <a:cxn ang="0">
                    <a:pos x="342" y="647"/>
                  </a:cxn>
                  <a:cxn ang="0">
                    <a:pos x="331" y="681"/>
                  </a:cxn>
                  <a:cxn ang="0">
                    <a:pos x="205" y="607"/>
                  </a:cxn>
                  <a:cxn ang="0">
                    <a:pos x="154" y="635"/>
                  </a:cxn>
                  <a:cxn ang="0">
                    <a:pos x="148" y="601"/>
                  </a:cxn>
                  <a:cxn ang="0">
                    <a:pos x="125" y="579"/>
                  </a:cxn>
                  <a:cxn ang="0">
                    <a:pos x="125" y="545"/>
                  </a:cxn>
                  <a:cxn ang="0">
                    <a:pos x="108" y="511"/>
                  </a:cxn>
                  <a:cxn ang="0">
                    <a:pos x="45" y="516"/>
                  </a:cxn>
                  <a:cxn ang="0">
                    <a:pos x="22" y="477"/>
                  </a:cxn>
                  <a:cxn ang="0">
                    <a:pos x="34" y="403"/>
                  </a:cxn>
                  <a:cxn ang="0">
                    <a:pos x="5" y="397"/>
                  </a:cxn>
                  <a:cxn ang="0">
                    <a:pos x="0" y="374"/>
                  </a:cxn>
                  <a:cxn ang="0">
                    <a:pos x="34" y="340"/>
                  </a:cxn>
                  <a:cxn ang="0">
                    <a:pos x="11" y="295"/>
                  </a:cxn>
                  <a:cxn ang="0">
                    <a:pos x="62" y="221"/>
                  </a:cxn>
                  <a:cxn ang="0">
                    <a:pos x="57" y="187"/>
                  </a:cxn>
                  <a:cxn ang="0">
                    <a:pos x="11" y="182"/>
                  </a:cxn>
                  <a:cxn ang="0">
                    <a:pos x="0" y="136"/>
                  </a:cxn>
                  <a:cxn ang="0">
                    <a:pos x="5" y="97"/>
                  </a:cxn>
                </a:cxnLst>
                <a:rect l="0" t="0" r="r" b="b"/>
                <a:pathLst>
                  <a:path w="496" h="681">
                    <a:moveTo>
                      <a:pt x="5" y="97"/>
                    </a:moveTo>
                    <a:lnTo>
                      <a:pt x="34" y="102"/>
                    </a:lnTo>
                    <a:lnTo>
                      <a:pt x="91" y="63"/>
                    </a:lnTo>
                    <a:lnTo>
                      <a:pt x="131" y="51"/>
                    </a:lnTo>
                    <a:lnTo>
                      <a:pt x="165" y="63"/>
                    </a:lnTo>
                    <a:lnTo>
                      <a:pt x="222" y="0"/>
                    </a:lnTo>
                    <a:lnTo>
                      <a:pt x="251" y="40"/>
                    </a:lnTo>
                    <a:lnTo>
                      <a:pt x="291" y="34"/>
                    </a:lnTo>
                    <a:lnTo>
                      <a:pt x="319" y="0"/>
                    </a:lnTo>
                    <a:lnTo>
                      <a:pt x="336" y="11"/>
                    </a:lnTo>
                    <a:lnTo>
                      <a:pt x="336" y="40"/>
                    </a:lnTo>
                    <a:lnTo>
                      <a:pt x="410" y="119"/>
                    </a:lnTo>
                    <a:lnTo>
                      <a:pt x="388" y="153"/>
                    </a:lnTo>
                    <a:lnTo>
                      <a:pt x="428" y="210"/>
                    </a:lnTo>
                    <a:lnTo>
                      <a:pt x="422" y="238"/>
                    </a:lnTo>
                    <a:lnTo>
                      <a:pt x="445" y="272"/>
                    </a:lnTo>
                    <a:lnTo>
                      <a:pt x="439" y="374"/>
                    </a:lnTo>
                    <a:lnTo>
                      <a:pt x="496" y="403"/>
                    </a:lnTo>
                    <a:lnTo>
                      <a:pt x="479" y="437"/>
                    </a:lnTo>
                    <a:lnTo>
                      <a:pt x="496" y="488"/>
                    </a:lnTo>
                    <a:lnTo>
                      <a:pt x="468" y="494"/>
                    </a:lnTo>
                    <a:lnTo>
                      <a:pt x="456" y="533"/>
                    </a:lnTo>
                    <a:lnTo>
                      <a:pt x="428" y="545"/>
                    </a:lnTo>
                    <a:lnTo>
                      <a:pt x="428" y="607"/>
                    </a:lnTo>
                    <a:lnTo>
                      <a:pt x="416" y="618"/>
                    </a:lnTo>
                    <a:lnTo>
                      <a:pt x="342" y="596"/>
                    </a:lnTo>
                    <a:lnTo>
                      <a:pt x="342" y="647"/>
                    </a:lnTo>
                    <a:lnTo>
                      <a:pt x="331" y="681"/>
                    </a:lnTo>
                    <a:lnTo>
                      <a:pt x="205" y="607"/>
                    </a:lnTo>
                    <a:lnTo>
                      <a:pt x="154" y="635"/>
                    </a:lnTo>
                    <a:lnTo>
                      <a:pt x="148" y="601"/>
                    </a:lnTo>
                    <a:lnTo>
                      <a:pt x="125" y="579"/>
                    </a:lnTo>
                    <a:lnTo>
                      <a:pt x="125" y="545"/>
                    </a:lnTo>
                    <a:lnTo>
                      <a:pt x="108" y="511"/>
                    </a:lnTo>
                    <a:lnTo>
                      <a:pt x="45" y="516"/>
                    </a:lnTo>
                    <a:lnTo>
                      <a:pt x="22" y="477"/>
                    </a:lnTo>
                    <a:lnTo>
                      <a:pt x="34" y="403"/>
                    </a:lnTo>
                    <a:lnTo>
                      <a:pt x="5" y="397"/>
                    </a:lnTo>
                    <a:lnTo>
                      <a:pt x="0" y="374"/>
                    </a:lnTo>
                    <a:lnTo>
                      <a:pt x="34" y="340"/>
                    </a:lnTo>
                    <a:lnTo>
                      <a:pt x="11" y="295"/>
                    </a:lnTo>
                    <a:lnTo>
                      <a:pt x="62" y="221"/>
                    </a:lnTo>
                    <a:lnTo>
                      <a:pt x="57" y="187"/>
                    </a:lnTo>
                    <a:lnTo>
                      <a:pt x="11" y="182"/>
                    </a:lnTo>
                    <a:lnTo>
                      <a:pt x="0" y="136"/>
                    </a:lnTo>
                    <a:lnTo>
                      <a:pt x="5" y="97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83" name="Freeform 89"/>
              <p:cNvSpPr>
                <a:spLocks/>
              </p:cNvSpPr>
              <p:nvPr/>
            </p:nvSpPr>
            <p:spPr bwMode="auto">
              <a:xfrm>
                <a:off x="1696" y="3351"/>
                <a:ext cx="471" cy="681"/>
              </a:xfrm>
              <a:custGeom>
                <a:avLst/>
                <a:gdLst>
                  <a:gd name="T0" fmla="*/ 5 w 496"/>
                  <a:gd name="T1" fmla="*/ 97 h 681"/>
                  <a:gd name="T2" fmla="*/ 34 w 496"/>
                  <a:gd name="T3" fmla="*/ 102 h 681"/>
                  <a:gd name="T4" fmla="*/ 91 w 496"/>
                  <a:gd name="T5" fmla="*/ 63 h 681"/>
                  <a:gd name="T6" fmla="*/ 131 w 496"/>
                  <a:gd name="T7" fmla="*/ 51 h 681"/>
                  <a:gd name="T8" fmla="*/ 165 w 496"/>
                  <a:gd name="T9" fmla="*/ 63 h 681"/>
                  <a:gd name="T10" fmla="*/ 222 w 496"/>
                  <a:gd name="T11" fmla="*/ 0 h 681"/>
                  <a:gd name="T12" fmla="*/ 251 w 496"/>
                  <a:gd name="T13" fmla="*/ 40 h 681"/>
                  <a:gd name="T14" fmla="*/ 291 w 496"/>
                  <a:gd name="T15" fmla="*/ 34 h 681"/>
                  <a:gd name="T16" fmla="*/ 319 w 496"/>
                  <a:gd name="T17" fmla="*/ 0 h 681"/>
                  <a:gd name="T18" fmla="*/ 336 w 496"/>
                  <a:gd name="T19" fmla="*/ 11 h 681"/>
                  <a:gd name="T20" fmla="*/ 336 w 496"/>
                  <a:gd name="T21" fmla="*/ 40 h 681"/>
                  <a:gd name="T22" fmla="*/ 410 w 496"/>
                  <a:gd name="T23" fmla="*/ 119 h 681"/>
                  <a:gd name="T24" fmla="*/ 388 w 496"/>
                  <a:gd name="T25" fmla="*/ 153 h 681"/>
                  <a:gd name="T26" fmla="*/ 428 w 496"/>
                  <a:gd name="T27" fmla="*/ 210 h 681"/>
                  <a:gd name="T28" fmla="*/ 422 w 496"/>
                  <a:gd name="T29" fmla="*/ 238 h 681"/>
                  <a:gd name="T30" fmla="*/ 445 w 496"/>
                  <a:gd name="T31" fmla="*/ 272 h 681"/>
                  <a:gd name="T32" fmla="*/ 439 w 496"/>
                  <a:gd name="T33" fmla="*/ 374 h 681"/>
                  <a:gd name="T34" fmla="*/ 496 w 496"/>
                  <a:gd name="T35" fmla="*/ 403 h 681"/>
                  <a:gd name="T36" fmla="*/ 479 w 496"/>
                  <a:gd name="T37" fmla="*/ 437 h 681"/>
                  <a:gd name="T38" fmla="*/ 496 w 496"/>
                  <a:gd name="T39" fmla="*/ 488 h 681"/>
                  <a:gd name="T40" fmla="*/ 468 w 496"/>
                  <a:gd name="T41" fmla="*/ 494 h 681"/>
                  <a:gd name="T42" fmla="*/ 456 w 496"/>
                  <a:gd name="T43" fmla="*/ 533 h 681"/>
                  <a:gd name="T44" fmla="*/ 428 w 496"/>
                  <a:gd name="T45" fmla="*/ 545 h 681"/>
                  <a:gd name="T46" fmla="*/ 428 w 496"/>
                  <a:gd name="T47" fmla="*/ 607 h 681"/>
                  <a:gd name="T48" fmla="*/ 416 w 496"/>
                  <a:gd name="T49" fmla="*/ 618 h 681"/>
                  <a:gd name="T50" fmla="*/ 342 w 496"/>
                  <a:gd name="T51" fmla="*/ 596 h 681"/>
                  <a:gd name="T52" fmla="*/ 342 w 496"/>
                  <a:gd name="T53" fmla="*/ 647 h 681"/>
                  <a:gd name="T54" fmla="*/ 331 w 496"/>
                  <a:gd name="T55" fmla="*/ 681 h 681"/>
                  <a:gd name="T56" fmla="*/ 205 w 496"/>
                  <a:gd name="T57" fmla="*/ 607 h 681"/>
                  <a:gd name="T58" fmla="*/ 154 w 496"/>
                  <a:gd name="T59" fmla="*/ 635 h 681"/>
                  <a:gd name="T60" fmla="*/ 148 w 496"/>
                  <a:gd name="T61" fmla="*/ 601 h 681"/>
                  <a:gd name="T62" fmla="*/ 125 w 496"/>
                  <a:gd name="T63" fmla="*/ 579 h 681"/>
                  <a:gd name="T64" fmla="*/ 125 w 496"/>
                  <a:gd name="T65" fmla="*/ 545 h 681"/>
                  <a:gd name="T66" fmla="*/ 108 w 496"/>
                  <a:gd name="T67" fmla="*/ 511 h 681"/>
                  <a:gd name="T68" fmla="*/ 45 w 496"/>
                  <a:gd name="T69" fmla="*/ 516 h 681"/>
                  <a:gd name="T70" fmla="*/ 22 w 496"/>
                  <a:gd name="T71" fmla="*/ 477 h 681"/>
                  <a:gd name="T72" fmla="*/ 34 w 496"/>
                  <a:gd name="T73" fmla="*/ 403 h 681"/>
                  <a:gd name="T74" fmla="*/ 5 w 496"/>
                  <a:gd name="T75" fmla="*/ 397 h 681"/>
                  <a:gd name="T76" fmla="*/ 0 w 496"/>
                  <a:gd name="T77" fmla="*/ 374 h 681"/>
                  <a:gd name="T78" fmla="*/ 34 w 496"/>
                  <a:gd name="T79" fmla="*/ 340 h 681"/>
                  <a:gd name="T80" fmla="*/ 11 w 496"/>
                  <a:gd name="T81" fmla="*/ 295 h 681"/>
                  <a:gd name="T82" fmla="*/ 62 w 496"/>
                  <a:gd name="T83" fmla="*/ 221 h 681"/>
                  <a:gd name="T84" fmla="*/ 57 w 496"/>
                  <a:gd name="T85" fmla="*/ 187 h 681"/>
                  <a:gd name="T86" fmla="*/ 11 w 496"/>
                  <a:gd name="T87" fmla="*/ 182 h 681"/>
                  <a:gd name="T88" fmla="*/ 0 w 496"/>
                  <a:gd name="T89" fmla="*/ 136 h 681"/>
                  <a:gd name="T90" fmla="*/ 5 w 496"/>
                  <a:gd name="T91" fmla="*/ 97 h 68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496"/>
                  <a:gd name="T139" fmla="*/ 0 h 681"/>
                  <a:gd name="T140" fmla="*/ 496 w 496"/>
                  <a:gd name="T141" fmla="*/ 681 h 681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496" h="681">
                    <a:moveTo>
                      <a:pt x="5" y="97"/>
                    </a:moveTo>
                    <a:lnTo>
                      <a:pt x="34" y="102"/>
                    </a:lnTo>
                    <a:lnTo>
                      <a:pt x="91" y="63"/>
                    </a:lnTo>
                    <a:lnTo>
                      <a:pt x="131" y="51"/>
                    </a:lnTo>
                    <a:lnTo>
                      <a:pt x="165" y="63"/>
                    </a:lnTo>
                    <a:lnTo>
                      <a:pt x="222" y="0"/>
                    </a:lnTo>
                    <a:lnTo>
                      <a:pt x="251" y="40"/>
                    </a:lnTo>
                    <a:lnTo>
                      <a:pt x="291" y="34"/>
                    </a:lnTo>
                    <a:lnTo>
                      <a:pt x="319" y="0"/>
                    </a:lnTo>
                    <a:lnTo>
                      <a:pt x="336" y="11"/>
                    </a:lnTo>
                    <a:lnTo>
                      <a:pt x="336" y="40"/>
                    </a:lnTo>
                    <a:lnTo>
                      <a:pt x="410" y="119"/>
                    </a:lnTo>
                    <a:lnTo>
                      <a:pt x="388" y="153"/>
                    </a:lnTo>
                    <a:lnTo>
                      <a:pt x="428" y="210"/>
                    </a:lnTo>
                    <a:lnTo>
                      <a:pt x="422" y="238"/>
                    </a:lnTo>
                    <a:lnTo>
                      <a:pt x="445" y="272"/>
                    </a:lnTo>
                    <a:lnTo>
                      <a:pt x="439" y="374"/>
                    </a:lnTo>
                    <a:lnTo>
                      <a:pt x="496" y="403"/>
                    </a:lnTo>
                    <a:lnTo>
                      <a:pt x="479" y="437"/>
                    </a:lnTo>
                    <a:lnTo>
                      <a:pt x="496" y="488"/>
                    </a:lnTo>
                    <a:lnTo>
                      <a:pt x="468" y="494"/>
                    </a:lnTo>
                    <a:lnTo>
                      <a:pt x="456" y="533"/>
                    </a:lnTo>
                    <a:lnTo>
                      <a:pt x="428" y="545"/>
                    </a:lnTo>
                    <a:lnTo>
                      <a:pt x="428" y="607"/>
                    </a:lnTo>
                    <a:lnTo>
                      <a:pt x="416" y="618"/>
                    </a:lnTo>
                    <a:lnTo>
                      <a:pt x="342" y="596"/>
                    </a:lnTo>
                    <a:lnTo>
                      <a:pt x="342" y="647"/>
                    </a:lnTo>
                    <a:lnTo>
                      <a:pt x="331" y="681"/>
                    </a:lnTo>
                    <a:lnTo>
                      <a:pt x="205" y="607"/>
                    </a:lnTo>
                    <a:lnTo>
                      <a:pt x="154" y="635"/>
                    </a:lnTo>
                    <a:lnTo>
                      <a:pt x="148" y="601"/>
                    </a:lnTo>
                    <a:lnTo>
                      <a:pt x="125" y="579"/>
                    </a:lnTo>
                    <a:lnTo>
                      <a:pt x="125" y="545"/>
                    </a:lnTo>
                    <a:lnTo>
                      <a:pt x="108" y="511"/>
                    </a:lnTo>
                    <a:lnTo>
                      <a:pt x="45" y="516"/>
                    </a:lnTo>
                    <a:lnTo>
                      <a:pt x="22" y="477"/>
                    </a:lnTo>
                    <a:lnTo>
                      <a:pt x="34" y="403"/>
                    </a:lnTo>
                    <a:lnTo>
                      <a:pt x="5" y="397"/>
                    </a:lnTo>
                    <a:lnTo>
                      <a:pt x="0" y="374"/>
                    </a:lnTo>
                    <a:lnTo>
                      <a:pt x="34" y="340"/>
                    </a:lnTo>
                    <a:lnTo>
                      <a:pt x="11" y="295"/>
                    </a:lnTo>
                    <a:lnTo>
                      <a:pt x="62" y="221"/>
                    </a:lnTo>
                    <a:lnTo>
                      <a:pt x="57" y="187"/>
                    </a:lnTo>
                    <a:lnTo>
                      <a:pt x="11" y="182"/>
                    </a:lnTo>
                    <a:lnTo>
                      <a:pt x="0" y="136"/>
                    </a:lnTo>
                    <a:lnTo>
                      <a:pt x="5" y="97"/>
                    </a:lnTo>
                    <a:close/>
                  </a:path>
                </a:pathLst>
              </a:cu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86" name="Freeform 90"/>
              <p:cNvSpPr>
                <a:spLocks/>
              </p:cNvSpPr>
              <p:nvPr/>
            </p:nvSpPr>
            <p:spPr bwMode="auto">
              <a:xfrm>
                <a:off x="1208" y="3305"/>
                <a:ext cx="571" cy="634"/>
              </a:xfrm>
              <a:custGeom>
                <a:avLst/>
                <a:gdLst/>
                <a:ahLst/>
                <a:cxnLst>
                  <a:cxn ang="0">
                    <a:pos x="69" y="102"/>
                  </a:cxn>
                  <a:cxn ang="0">
                    <a:pos x="183" y="74"/>
                  </a:cxn>
                  <a:cxn ang="0">
                    <a:pos x="189" y="45"/>
                  </a:cxn>
                  <a:cxn ang="0">
                    <a:pos x="234" y="39"/>
                  </a:cxn>
                  <a:cxn ang="0">
                    <a:pos x="263" y="108"/>
                  </a:cxn>
                  <a:cxn ang="0">
                    <a:pos x="360" y="51"/>
                  </a:cxn>
                  <a:cxn ang="0">
                    <a:pos x="377" y="0"/>
                  </a:cxn>
                  <a:cxn ang="0">
                    <a:pos x="417" y="0"/>
                  </a:cxn>
                  <a:cxn ang="0">
                    <a:pos x="440" y="34"/>
                  </a:cxn>
                  <a:cxn ang="0">
                    <a:pos x="554" y="39"/>
                  </a:cxn>
                  <a:cxn ang="0">
                    <a:pos x="571" y="74"/>
                  </a:cxn>
                  <a:cxn ang="0">
                    <a:pos x="554" y="108"/>
                  </a:cxn>
                  <a:cxn ang="0">
                    <a:pos x="503" y="153"/>
                  </a:cxn>
                  <a:cxn ang="0">
                    <a:pos x="463" y="147"/>
                  </a:cxn>
                  <a:cxn ang="0">
                    <a:pos x="457" y="187"/>
                  </a:cxn>
                  <a:cxn ang="0">
                    <a:pos x="474" y="227"/>
                  </a:cxn>
                  <a:cxn ang="0">
                    <a:pos x="520" y="238"/>
                  </a:cxn>
                  <a:cxn ang="0">
                    <a:pos x="525" y="272"/>
                  </a:cxn>
                  <a:cxn ang="0">
                    <a:pos x="474" y="346"/>
                  </a:cxn>
                  <a:cxn ang="0">
                    <a:pos x="491" y="385"/>
                  </a:cxn>
                  <a:cxn ang="0">
                    <a:pos x="457" y="419"/>
                  </a:cxn>
                  <a:cxn ang="0">
                    <a:pos x="463" y="448"/>
                  </a:cxn>
                  <a:cxn ang="0">
                    <a:pos x="497" y="448"/>
                  </a:cxn>
                  <a:cxn ang="0">
                    <a:pos x="485" y="522"/>
                  </a:cxn>
                  <a:cxn ang="0">
                    <a:pos x="457" y="539"/>
                  </a:cxn>
                  <a:cxn ang="0">
                    <a:pos x="434" y="539"/>
                  </a:cxn>
                  <a:cxn ang="0">
                    <a:pos x="417" y="567"/>
                  </a:cxn>
                  <a:cxn ang="0">
                    <a:pos x="451" y="573"/>
                  </a:cxn>
                  <a:cxn ang="0">
                    <a:pos x="451" y="601"/>
                  </a:cxn>
                  <a:cxn ang="0">
                    <a:pos x="400" y="590"/>
                  </a:cxn>
                  <a:cxn ang="0">
                    <a:pos x="360" y="635"/>
                  </a:cxn>
                  <a:cxn ang="0">
                    <a:pos x="331" y="607"/>
                  </a:cxn>
                  <a:cxn ang="0">
                    <a:pos x="280" y="595"/>
                  </a:cxn>
                  <a:cxn ang="0">
                    <a:pos x="269" y="612"/>
                  </a:cxn>
                  <a:cxn ang="0">
                    <a:pos x="166" y="612"/>
                  </a:cxn>
                  <a:cxn ang="0">
                    <a:pos x="160" y="539"/>
                  </a:cxn>
                  <a:cxn ang="0">
                    <a:pos x="126" y="499"/>
                  </a:cxn>
                  <a:cxn ang="0">
                    <a:pos x="132" y="476"/>
                  </a:cxn>
                  <a:cxn ang="0">
                    <a:pos x="80" y="442"/>
                  </a:cxn>
                  <a:cxn ang="0">
                    <a:pos x="18" y="454"/>
                  </a:cxn>
                  <a:cxn ang="0">
                    <a:pos x="0" y="402"/>
                  </a:cxn>
                  <a:cxn ang="0">
                    <a:pos x="18" y="351"/>
                  </a:cxn>
                  <a:cxn ang="0">
                    <a:pos x="12" y="312"/>
                  </a:cxn>
                  <a:cxn ang="0">
                    <a:pos x="46" y="272"/>
                  </a:cxn>
                  <a:cxn ang="0">
                    <a:pos x="23" y="227"/>
                  </a:cxn>
                  <a:cxn ang="0">
                    <a:pos x="80" y="221"/>
                  </a:cxn>
                  <a:cxn ang="0">
                    <a:pos x="63" y="147"/>
                  </a:cxn>
                  <a:cxn ang="0">
                    <a:pos x="69" y="102"/>
                  </a:cxn>
                </a:cxnLst>
                <a:rect l="0" t="0" r="r" b="b"/>
                <a:pathLst>
                  <a:path w="571" h="635">
                    <a:moveTo>
                      <a:pt x="69" y="102"/>
                    </a:moveTo>
                    <a:lnTo>
                      <a:pt x="183" y="74"/>
                    </a:lnTo>
                    <a:lnTo>
                      <a:pt x="189" y="45"/>
                    </a:lnTo>
                    <a:lnTo>
                      <a:pt x="234" y="39"/>
                    </a:lnTo>
                    <a:lnTo>
                      <a:pt x="263" y="108"/>
                    </a:lnTo>
                    <a:lnTo>
                      <a:pt x="360" y="51"/>
                    </a:lnTo>
                    <a:lnTo>
                      <a:pt x="377" y="0"/>
                    </a:lnTo>
                    <a:lnTo>
                      <a:pt x="417" y="0"/>
                    </a:lnTo>
                    <a:lnTo>
                      <a:pt x="440" y="34"/>
                    </a:lnTo>
                    <a:lnTo>
                      <a:pt x="554" y="39"/>
                    </a:lnTo>
                    <a:lnTo>
                      <a:pt x="571" y="74"/>
                    </a:lnTo>
                    <a:lnTo>
                      <a:pt x="554" y="108"/>
                    </a:lnTo>
                    <a:lnTo>
                      <a:pt x="503" y="153"/>
                    </a:lnTo>
                    <a:lnTo>
                      <a:pt x="463" y="147"/>
                    </a:lnTo>
                    <a:lnTo>
                      <a:pt x="457" y="187"/>
                    </a:lnTo>
                    <a:lnTo>
                      <a:pt x="474" y="227"/>
                    </a:lnTo>
                    <a:lnTo>
                      <a:pt x="520" y="238"/>
                    </a:lnTo>
                    <a:lnTo>
                      <a:pt x="525" y="272"/>
                    </a:lnTo>
                    <a:lnTo>
                      <a:pt x="474" y="346"/>
                    </a:lnTo>
                    <a:lnTo>
                      <a:pt x="491" y="385"/>
                    </a:lnTo>
                    <a:lnTo>
                      <a:pt x="457" y="419"/>
                    </a:lnTo>
                    <a:lnTo>
                      <a:pt x="463" y="448"/>
                    </a:lnTo>
                    <a:lnTo>
                      <a:pt x="497" y="448"/>
                    </a:lnTo>
                    <a:lnTo>
                      <a:pt x="485" y="522"/>
                    </a:lnTo>
                    <a:lnTo>
                      <a:pt x="457" y="539"/>
                    </a:lnTo>
                    <a:lnTo>
                      <a:pt x="434" y="539"/>
                    </a:lnTo>
                    <a:lnTo>
                      <a:pt x="417" y="567"/>
                    </a:lnTo>
                    <a:lnTo>
                      <a:pt x="451" y="573"/>
                    </a:lnTo>
                    <a:lnTo>
                      <a:pt x="451" y="601"/>
                    </a:lnTo>
                    <a:lnTo>
                      <a:pt x="400" y="590"/>
                    </a:lnTo>
                    <a:lnTo>
                      <a:pt x="360" y="635"/>
                    </a:lnTo>
                    <a:lnTo>
                      <a:pt x="331" y="607"/>
                    </a:lnTo>
                    <a:lnTo>
                      <a:pt x="280" y="595"/>
                    </a:lnTo>
                    <a:lnTo>
                      <a:pt x="269" y="612"/>
                    </a:lnTo>
                    <a:lnTo>
                      <a:pt x="166" y="612"/>
                    </a:lnTo>
                    <a:lnTo>
                      <a:pt x="160" y="539"/>
                    </a:lnTo>
                    <a:lnTo>
                      <a:pt x="126" y="499"/>
                    </a:lnTo>
                    <a:lnTo>
                      <a:pt x="132" y="476"/>
                    </a:lnTo>
                    <a:lnTo>
                      <a:pt x="80" y="442"/>
                    </a:lnTo>
                    <a:lnTo>
                      <a:pt x="18" y="454"/>
                    </a:lnTo>
                    <a:lnTo>
                      <a:pt x="0" y="402"/>
                    </a:lnTo>
                    <a:lnTo>
                      <a:pt x="18" y="351"/>
                    </a:lnTo>
                    <a:lnTo>
                      <a:pt x="12" y="312"/>
                    </a:lnTo>
                    <a:lnTo>
                      <a:pt x="46" y="272"/>
                    </a:lnTo>
                    <a:lnTo>
                      <a:pt x="23" y="227"/>
                    </a:lnTo>
                    <a:lnTo>
                      <a:pt x="80" y="221"/>
                    </a:lnTo>
                    <a:lnTo>
                      <a:pt x="63" y="147"/>
                    </a:lnTo>
                    <a:lnTo>
                      <a:pt x="69" y="102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85" name="Freeform 91"/>
              <p:cNvSpPr>
                <a:spLocks/>
              </p:cNvSpPr>
              <p:nvPr/>
            </p:nvSpPr>
            <p:spPr bwMode="auto">
              <a:xfrm>
                <a:off x="1208" y="3305"/>
                <a:ext cx="571" cy="635"/>
              </a:xfrm>
              <a:custGeom>
                <a:avLst/>
                <a:gdLst>
                  <a:gd name="T0" fmla="*/ 69 w 571"/>
                  <a:gd name="T1" fmla="*/ 102 h 635"/>
                  <a:gd name="T2" fmla="*/ 183 w 571"/>
                  <a:gd name="T3" fmla="*/ 74 h 635"/>
                  <a:gd name="T4" fmla="*/ 189 w 571"/>
                  <a:gd name="T5" fmla="*/ 45 h 635"/>
                  <a:gd name="T6" fmla="*/ 234 w 571"/>
                  <a:gd name="T7" fmla="*/ 39 h 635"/>
                  <a:gd name="T8" fmla="*/ 263 w 571"/>
                  <a:gd name="T9" fmla="*/ 108 h 635"/>
                  <a:gd name="T10" fmla="*/ 360 w 571"/>
                  <a:gd name="T11" fmla="*/ 51 h 635"/>
                  <a:gd name="T12" fmla="*/ 377 w 571"/>
                  <a:gd name="T13" fmla="*/ 0 h 635"/>
                  <a:gd name="T14" fmla="*/ 417 w 571"/>
                  <a:gd name="T15" fmla="*/ 0 h 635"/>
                  <a:gd name="T16" fmla="*/ 440 w 571"/>
                  <a:gd name="T17" fmla="*/ 34 h 635"/>
                  <a:gd name="T18" fmla="*/ 554 w 571"/>
                  <a:gd name="T19" fmla="*/ 39 h 635"/>
                  <a:gd name="T20" fmla="*/ 571 w 571"/>
                  <a:gd name="T21" fmla="*/ 74 h 635"/>
                  <a:gd name="T22" fmla="*/ 554 w 571"/>
                  <a:gd name="T23" fmla="*/ 108 h 635"/>
                  <a:gd name="T24" fmla="*/ 503 w 571"/>
                  <a:gd name="T25" fmla="*/ 153 h 635"/>
                  <a:gd name="T26" fmla="*/ 463 w 571"/>
                  <a:gd name="T27" fmla="*/ 147 h 635"/>
                  <a:gd name="T28" fmla="*/ 457 w 571"/>
                  <a:gd name="T29" fmla="*/ 187 h 635"/>
                  <a:gd name="T30" fmla="*/ 474 w 571"/>
                  <a:gd name="T31" fmla="*/ 227 h 635"/>
                  <a:gd name="T32" fmla="*/ 520 w 571"/>
                  <a:gd name="T33" fmla="*/ 238 h 635"/>
                  <a:gd name="T34" fmla="*/ 525 w 571"/>
                  <a:gd name="T35" fmla="*/ 272 h 635"/>
                  <a:gd name="T36" fmla="*/ 474 w 571"/>
                  <a:gd name="T37" fmla="*/ 346 h 635"/>
                  <a:gd name="T38" fmla="*/ 491 w 571"/>
                  <a:gd name="T39" fmla="*/ 385 h 635"/>
                  <a:gd name="T40" fmla="*/ 457 w 571"/>
                  <a:gd name="T41" fmla="*/ 419 h 635"/>
                  <a:gd name="T42" fmla="*/ 463 w 571"/>
                  <a:gd name="T43" fmla="*/ 448 h 635"/>
                  <a:gd name="T44" fmla="*/ 497 w 571"/>
                  <a:gd name="T45" fmla="*/ 448 h 635"/>
                  <a:gd name="T46" fmla="*/ 485 w 571"/>
                  <a:gd name="T47" fmla="*/ 522 h 635"/>
                  <a:gd name="T48" fmla="*/ 457 w 571"/>
                  <a:gd name="T49" fmla="*/ 539 h 635"/>
                  <a:gd name="T50" fmla="*/ 434 w 571"/>
                  <a:gd name="T51" fmla="*/ 539 h 635"/>
                  <a:gd name="T52" fmla="*/ 417 w 571"/>
                  <a:gd name="T53" fmla="*/ 567 h 635"/>
                  <a:gd name="T54" fmla="*/ 451 w 571"/>
                  <a:gd name="T55" fmla="*/ 573 h 635"/>
                  <a:gd name="T56" fmla="*/ 451 w 571"/>
                  <a:gd name="T57" fmla="*/ 601 h 635"/>
                  <a:gd name="T58" fmla="*/ 400 w 571"/>
                  <a:gd name="T59" fmla="*/ 590 h 635"/>
                  <a:gd name="T60" fmla="*/ 360 w 571"/>
                  <a:gd name="T61" fmla="*/ 635 h 635"/>
                  <a:gd name="T62" fmla="*/ 331 w 571"/>
                  <a:gd name="T63" fmla="*/ 607 h 635"/>
                  <a:gd name="T64" fmla="*/ 280 w 571"/>
                  <a:gd name="T65" fmla="*/ 595 h 635"/>
                  <a:gd name="T66" fmla="*/ 269 w 571"/>
                  <a:gd name="T67" fmla="*/ 612 h 635"/>
                  <a:gd name="T68" fmla="*/ 166 w 571"/>
                  <a:gd name="T69" fmla="*/ 612 h 635"/>
                  <a:gd name="T70" fmla="*/ 160 w 571"/>
                  <a:gd name="T71" fmla="*/ 539 h 635"/>
                  <a:gd name="T72" fmla="*/ 126 w 571"/>
                  <a:gd name="T73" fmla="*/ 499 h 635"/>
                  <a:gd name="T74" fmla="*/ 132 w 571"/>
                  <a:gd name="T75" fmla="*/ 476 h 635"/>
                  <a:gd name="T76" fmla="*/ 80 w 571"/>
                  <a:gd name="T77" fmla="*/ 442 h 635"/>
                  <a:gd name="T78" fmla="*/ 18 w 571"/>
                  <a:gd name="T79" fmla="*/ 454 h 635"/>
                  <a:gd name="T80" fmla="*/ 0 w 571"/>
                  <a:gd name="T81" fmla="*/ 402 h 635"/>
                  <a:gd name="T82" fmla="*/ 18 w 571"/>
                  <a:gd name="T83" fmla="*/ 351 h 635"/>
                  <a:gd name="T84" fmla="*/ 12 w 571"/>
                  <a:gd name="T85" fmla="*/ 312 h 635"/>
                  <a:gd name="T86" fmla="*/ 46 w 571"/>
                  <a:gd name="T87" fmla="*/ 272 h 635"/>
                  <a:gd name="T88" fmla="*/ 23 w 571"/>
                  <a:gd name="T89" fmla="*/ 227 h 635"/>
                  <a:gd name="T90" fmla="*/ 80 w 571"/>
                  <a:gd name="T91" fmla="*/ 221 h 635"/>
                  <a:gd name="T92" fmla="*/ 63 w 571"/>
                  <a:gd name="T93" fmla="*/ 147 h 635"/>
                  <a:gd name="T94" fmla="*/ 69 w 571"/>
                  <a:gd name="T95" fmla="*/ 102 h 63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71"/>
                  <a:gd name="T145" fmla="*/ 0 h 635"/>
                  <a:gd name="T146" fmla="*/ 571 w 571"/>
                  <a:gd name="T147" fmla="*/ 635 h 635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71" h="635">
                    <a:moveTo>
                      <a:pt x="69" y="102"/>
                    </a:moveTo>
                    <a:lnTo>
                      <a:pt x="183" y="74"/>
                    </a:lnTo>
                    <a:lnTo>
                      <a:pt x="189" y="45"/>
                    </a:lnTo>
                    <a:lnTo>
                      <a:pt x="234" y="39"/>
                    </a:lnTo>
                    <a:lnTo>
                      <a:pt x="263" y="108"/>
                    </a:lnTo>
                    <a:lnTo>
                      <a:pt x="360" y="51"/>
                    </a:lnTo>
                    <a:lnTo>
                      <a:pt x="377" y="0"/>
                    </a:lnTo>
                    <a:lnTo>
                      <a:pt x="417" y="0"/>
                    </a:lnTo>
                    <a:lnTo>
                      <a:pt x="440" y="34"/>
                    </a:lnTo>
                    <a:lnTo>
                      <a:pt x="554" y="39"/>
                    </a:lnTo>
                    <a:lnTo>
                      <a:pt x="571" y="74"/>
                    </a:lnTo>
                    <a:lnTo>
                      <a:pt x="554" y="108"/>
                    </a:lnTo>
                    <a:lnTo>
                      <a:pt x="503" y="153"/>
                    </a:lnTo>
                    <a:lnTo>
                      <a:pt x="463" y="147"/>
                    </a:lnTo>
                    <a:lnTo>
                      <a:pt x="457" y="187"/>
                    </a:lnTo>
                    <a:lnTo>
                      <a:pt x="474" y="227"/>
                    </a:lnTo>
                    <a:lnTo>
                      <a:pt x="520" y="238"/>
                    </a:lnTo>
                    <a:lnTo>
                      <a:pt x="525" y="272"/>
                    </a:lnTo>
                    <a:lnTo>
                      <a:pt x="474" y="346"/>
                    </a:lnTo>
                    <a:lnTo>
                      <a:pt x="491" y="385"/>
                    </a:lnTo>
                    <a:lnTo>
                      <a:pt x="457" y="419"/>
                    </a:lnTo>
                    <a:lnTo>
                      <a:pt x="463" y="448"/>
                    </a:lnTo>
                    <a:lnTo>
                      <a:pt x="497" y="448"/>
                    </a:lnTo>
                    <a:lnTo>
                      <a:pt x="485" y="522"/>
                    </a:lnTo>
                    <a:lnTo>
                      <a:pt x="457" y="539"/>
                    </a:lnTo>
                    <a:lnTo>
                      <a:pt x="434" y="539"/>
                    </a:lnTo>
                    <a:lnTo>
                      <a:pt x="417" y="567"/>
                    </a:lnTo>
                    <a:lnTo>
                      <a:pt x="451" y="573"/>
                    </a:lnTo>
                    <a:lnTo>
                      <a:pt x="451" y="601"/>
                    </a:lnTo>
                    <a:lnTo>
                      <a:pt x="400" y="590"/>
                    </a:lnTo>
                    <a:lnTo>
                      <a:pt x="360" y="635"/>
                    </a:lnTo>
                    <a:lnTo>
                      <a:pt x="331" y="607"/>
                    </a:lnTo>
                    <a:lnTo>
                      <a:pt x="280" y="595"/>
                    </a:lnTo>
                    <a:lnTo>
                      <a:pt x="269" y="612"/>
                    </a:lnTo>
                    <a:lnTo>
                      <a:pt x="166" y="612"/>
                    </a:lnTo>
                    <a:lnTo>
                      <a:pt x="160" y="539"/>
                    </a:lnTo>
                    <a:lnTo>
                      <a:pt x="126" y="499"/>
                    </a:lnTo>
                    <a:lnTo>
                      <a:pt x="132" y="476"/>
                    </a:lnTo>
                    <a:lnTo>
                      <a:pt x="80" y="442"/>
                    </a:lnTo>
                    <a:lnTo>
                      <a:pt x="18" y="454"/>
                    </a:lnTo>
                    <a:lnTo>
                      <a:pt x="0" y="402"/>
                    </a:lnTo>
                    <a:lnTo>
                      <a:pt x="18" y="351"/>
                    </a:lnTo>
                    <a:lnTo>
                      <a:pt x="12" y="312"/>
                    </a:lnTo>
                    <a:lnTo>
                      <a:pt x="46" y="272"/>
                    </a:lnTo>
                    <a:lnTo>
                      <a:pt x="23" y="227"/>
                    </a:lnTo>
                    <a:lnTo>
                      <a:pt x="80" y="221"/>
                    </a:lnTo>
                    <a:lnTo>
                      <a:pt x="63" y="147"/>
                    </a:lnTo>
                    <a:lnTo>
                      <a:pt x="69" y="102"/>
                    </a:lnTo>
                    <a:close/>
                  </a:path>
                </a:pathLst>
              </a:cu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12410" name="Freeform 93"/>
              <p:cNvSpPr>
                <a:spLocks/>
              </p:cNvSpPr>
              <p:nvPr/>
            </p:nvSpPr>
            <p:spPr bwMode="auto">
              <a:xfrm>
                <a:off x="666" y="3379"/>
                <a:ext cx="634" cy="765"/>
              </a:xfrm>
              <a:custGeom>
                <a:avLst/>
                <a:gdLst>
                  <a:gd name="T0" fmla="*/ 114 w 634"/>
                  <a:gd name="T1" fmla="*/ 164 h 765"/>
                  <a:gd name="T2" fmla="*/ 160 w 634"/>
                  <a:gd name="T3" fmla="*/ 119 h 765"/>
                  <a:gd name="T4" fmla="*/ 206 w 634"/>
                  <a:gd name="T5" fmla="*/ 124 h 765"/>
                  <a:gd name="T6" fmla="*/ 229 w 634"/>
                  <a:gd name="T7" fmla="*/ 107 h 765"/>
                  <a:gd name="T8" fmla="*/ 280 w 634"/>
                  <a:gd name="T9" fmla="*/ 124 h 765"/>
                  <a:gd name="T10" fmla="*/ 343 w 634"/>
                  <a:gd name="T11" fmla="*/ 107 h 765"/>
                  <a:gd name="T12" fmla="*/ 394 w 634"/>
                  <a:gd name="T13" fmla="*/ 141 h 765"/>
                  <a:gd name="T14" fmla="*/ 423 w 634"/>
                  <a:gd name="T15" fmla="*/ 96 h 765"/>
                  <a:gd name="T16" fmla="*/ 474 w 634"/>
                  <a:gd name="T17" fmla="*/ 68 h 765"/>
                  <a:gd name="T18" fmla="*/ 463 w 634"/>
                  <a:gd name="T19" fmla="*/ 28 h 765"/>
                  <a:gd name="T20" fmla="*/ 502 w 634"/>
                  <a:gd name="T21" fmla="*/ 0 h 765"/>
                  <a:gd name="T22" fmla="*/ 525 w 634"/>
                  <a:gd name="T23" fmla="*/ 0 h 765"/>
                  <a:gd name="T24" fmla="*/ 542 w 634"/>
                  <a:gd name="T25" fmla="*/ 56 h 765"/>
                  <a:gd name="T26" fmla="*/ 571 w 634"/>
                  <a:gd name="T27" fmla="*/ 62 h 765"/>
                  <a:gd name="T28" fmla="*/ 622 w 634"/>
                  <a:gd name="T29" fmla="*/ 34 h 765"/>
                  <a:gd name="T30" fmla="*/ 617 w 634"/>
                  <a:gd name="T31" fmla="*/ 79 h 765"/>
                  <a:gd name="T32" fmla="*/ 634 w 634"/>
                  <a:gd name="T33" fmla="*/ 147 h 765"/>
                  <a:gd name="T34" fmla="*/ 577 w 634"/>
                  <a:gd name="T35" fmla="*/ 158 h 765"/>
                  <a:gd name="T36" fmla="*/ 599 w 634"/>
                  <a:gd name="T37" fmla="*/ 198 h 765"/>
                  <a:gd name="T38" fmla="*/ 565 w 634"/>
                  <a:gd name="T39" fmla="*/ 238 h 765"/>
                  <a:gd name="T40" fmla="*/ 565 w 634"/>
                  <a:gd name="T41" fmla="*/ 277 h 765"/>
                  <a:gd name="T42" fmla="*/ 548 w 634"/>
                  <a:gd name="T43" fmla="*/ 328 h 765"/>
                  <a:gd name="T44" fmla="*/ 508 w 634"/>
                  <a:gd name="T45" fmla="*/ 345 h 765"/>
                  <a:gd name="T46" fmla="*/ 514 w 634"/>
                  <a:gd name="T47" fmla="*/ 402 h 765"/>
                  <a:gd name="T48" fmla="*/ 491 w 634"/>
                  <a:gd name="T49" fmla="*/ 425 h 765"/>
                  <a:gd name="T50" fmla="*/ 457 w 634"/>
                  <a:gd name="T51" fmla="*/ 408 h 765"/>
                  <a:gd name="T52" fmla="*/ 423 w 634"/>
                  <a:gd name="T53" fmla="*/ 442 h 765"/>
                  <a:gd name="T54" fmla="*/ 417 w 634"/>
                  <a:gd name="T55" fmla="*/ 510 h 765"/>
                  <a:gd name="T56" fmla="*/ 360 w 634"/>
                  <a:gd name="T57" fmla="*/ 555 h 765"/>
                  <a:gd name="T58" fmla="*/ 280 w 634"/>
                  <a:gd name="T59" fmla="*/ 578 h 765"/>
                  <a:gd name="T60" fmla="*/ 251 w 634"/>
                  <a:gd name="T61" fmla="*/ 657 h 765"/>
                  <a:gd name="T62" fmla="*/ 200 w 634"/>
                  <a:gd name="T63" fmla="*/ 680 h 765"/>
                  <a:gd name="T64" fmla="*/ 166 w 634"/>
                  <a:gd name="T65" fmla="*/ 742 h 765"/>
                  <a:gd name="T66" fmla="*/ 126 w 634"/>
                  <a:gd name="T67" fmla="*/ 742 h 765"/>
                  <a:gd name="T68" fmla="*/ 63 w 634"/>
                  <a:gd name="T69" fmla="*/ 765 h 765"/>
                  <a:gd name="T70" fmla="*/ 35 w 634"/>
                  <a:gd name="T71" fmla="*/ 691 h 765"/>
                  <a:gd name="T72" fmla="*/ 46 w 634"/>
                  <a:gd name="T73" fmla="*/ 589 h 765"/>
                  <a:gd name="T74" fmla="*/ 17 w 634"/>
                  <a:gd name="T75" fmla="*/ 578 h 765"/>
                  <a:gd name="T76" fmla="*/ 17 w 634"/>
                  <a:gd name="T77" fmla="*/ 544 h 765"/>
                  <a:gd name="T78" fmla="*/ 0 w 634"/>
                  <a:gd name="T79" fmla="*/ 527 h 765"/>
                  <a:gd name="T80" fmla="*/ 63 w 634"/>
                  <a:gd name="T81" fmla="*/ 453 h 765"/>
                  <a:gd name="T82" fmla="*/ 109 w 634"/>
                  <a:gd name="T83" fmla="*/ 436 h 765"/>
                  <a:gd name="T84" fmla="*/ 103 w 634"/>
                  <a:gd name="T85" fmla="*/ 402 h 765"/>
                  <a:gd name="T86" fmla="*/ 80 w 634"/>
                  <a:gd name="T87" fmla="*/ 385 h 765"/>
                  <a:gd name="T88" fmla="*/ 86 w 634"/>
                  <a:gd name="T89" fmla="*/ 328 h 765"/>
                  <a:gd name="T90" fmla="*/ 114 w 634"/>
                  <a:gd name="T91" fmla="*/ 311 h 765"/>
                  <a:gd name="T92" fmla="*/ 92 w 634"/>
                  <a:gd name="T93" fmla="*/ 272 h 765"/>
                  <a:gd name="T94" fmla="*/ 86 w 634"/>
                  <a:gd name="T95" fmla="*/ 226 h 765"/>
                  <a:gd name="T96" fmla="*/ 114 w 634"/>
                  <a:gd name="T97" fmla="*/ 164 h 76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34"/>
                  <a:gd name="T148" fmla="*/ 0 h 765"/>
                  <a:gd name="T149" fmla="*/ 634 w 634"/>
                  <a:gd name="T150" fmla="*/ 765 h 76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34" h="765">
                    <a:moveTo>
                      <a:pt x="114" y="164"/>
                    </a:moveTo>
                    <a:lnTo>
                      <a:pt x="160" y="119"/>
                    </a:lnTo>
                    <a:lnTo>
                      <a:pt x="206" y="124"/>
                    </a:lnTo>
                    <a:lnTo>
                      <a:pt x="229" y="107"/>
                    </a:lnTo>
                    <a:lnTo>
                      <a:pt x="280" y="124"/>
                    </a:lnTo>
                    <a:lnTo>
                      <a:pt x="343" y="107"/>
                    </a:lnTo>
                    <a:lnTo>
                      <a:pt x="394" y="141"/>
                    </a:lnTo>
                    <a:lnTo>
                      <a:pt x="423" y="96"/>
                    </a:lnTo>
                    <a:lnTo>
                      <a:pt x="474" y="68"/>
                    </a:lnTo>
                    <a:lnTo>
                      <a:pt x="463" y="28"/>
                    </a:lnTo>
                    <a:lnTo>
                      <a:pt x="502" y="0"/>
                    </a:lnTo>
                    <a:lnTo>
                      <a:pt x="525" y="0"/>
                    </a:lnTo>
                    <a:lnTo>
                      <a:pt x="542" y="56"/>
                    </a:lnTo>
                    <a:lnTo>
                      <a:pt x="571" y="62"/>
                    </a:lnTo>
                    <a:lnTo>
                      <a:pt x="622" y="34"/>
                    </a:lnTo>
                    <a:lnTo>
                      <a:pt x="617" y="79"/>
                    </a:lnTo>
                    <a:lnTo>
                      <a:pt x="634" y="147"/>
                    </a:lnTo>
                    <a:lnTo>
                      <a:pt x="577" y="158"/>
                    </a:lnTo>
                    <a:lnTo>
                      <a:pt x="599" y="198"/>
                    </a:lnTo>
                    <a:lnTo>
                      <a:pt x="565" y="238"/>
                    </a:lnTo>
                    <a:lnTo>
                      <a:pt x="565" y="277"/>
                    </a:lnTo>
                    <a:lnTo>
                      <a:pt x="548" y="328"/>
                    </a:lnTo>
                    <a:lnTo>
                      <a:pt x="508" y="345"/>
                    </a:lnTo>
                    <a:lnTo>
                      <a:pt x="514" y="402"/>
                    </a:lnTo>
                    <a:lnTo>
                      <a:pt x="491" y="425"/>
                    </a:lnTo>
                    <a:lnTo>
                      <a:pt x="457" y="408"/>
                    </a:lnTo>
                    <a:lnTo>
                      <a:pt x="423" y="442"/>
                    </a:lnTo>
                    <a:lnTo>
                      <a:pt x="417" y="510"/>
                    </a:lnTo>
                    <a:lnTo>
                      <a:pt x="360" y="555"/>
                    </a:lnTo>
                    <a:lnTo>
                      <a:pt x="280" y="578"/>
                    </a:lnTo>
                    <a:lnTo>
                      <a:pt x="251" y="657"/>
                    </a:lnTo>
                    <a:lnTo>
                      <a:pt x="200" y="680"/>
                    </a:lnTo>
                    <a:lnTo>
                      <a:pt x="166" y="742"/>
                    </a:lnTo>
                    <a:lnTo>
                      <a:pt x="126" y="742"/>
                    </a:lnTo>
                    <a:lnTo>
                      <a:pt x="63" y="765"/>
                    </a:lnTo>
                    <a:lnTo>
                      <a:pt x="35" y="691"/>
                    </a:lnTo>
                    <a:lnTo>
                      <a:pt x="46" y="589"/>
                    </a:lnTo>
                    <a:lnTo>
                      <a:pt x="17" y="578"/>
                    </a:lnTo>
                    <a:lnTo>
                      <a:pt x="17" y="544"/>
                    </a:lnTo>
                    <a:lnTo>
                      <a:pt x="0" y="527"/>
                    </a:lnTo>
                    <a:lnTo>
                      <a:pt x="63" y="453"/>
                    </a:lnTo>
                    <a:lnTo>
                      <a:pt x="109" y="436"/>
                    </a:lnTo>
                    <a:lnTo>
                      <a:pt x="103" y="402"/>
                    </a:lnTo>
                    <a:lnTo>
                      <a:pt x="80" y="385"/>
                    </a:lnTo>
                    <a:lnTo>
                      <a:pt x="86" y="328"/>
                    </a:lnTo>
                    <a:lnTo>
                      <a:pt x="114" y="311"/>
                    </a:lnTo>
                    <a:lnTo>
                      <a:pt x="92" y="272"/>
                    </a:lnTo>
                    <a:lnTo>
                      <a:pt x="86" y="226"/>
                    </a:lnTo>
                    <a:lnTo>
                      <a:pt x="114" y="164"/>
                    </a:lnTo>
                    <a:close/>
                  </a:path>
                </a:pathLst>
              </a:custGeom>
              <a:solidFill>
                <a:srgbClr val="FF0000"/>
              </a:solidFill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" name="Freeform 94"/>
              <p:cNvSpPr>
                <a:spLocks/>
              </p:cNvSpPr>
              <p:nvPr/>
            </p:nvSpPr>
            <p:spPr bwMode="auto">
              <a:xfrm>
                <a:off x="857" y="3707"/>
                <a:ext cx="548" cy="522"/>
              </a:xfrm>
              <a:custGeom>
                <a:avLst/>
                <a:gdLst/>
                <a:ahLst/>
                <a:cxnLst>
                  <a:cxn ang="0">
                    <a:pos x="285" y="80"/>
                  </a:cxn>
                  <a:cxn ang="0">
                    <a:pos x="314" y="97"/>
                  </a:cxn>
                  <a:cxn ang="0">
                    <a:pos x="336" y="74"/>
                  </a:cxn>
                  <a:cxn ang="0">
                    <a:pos x="331" y="12"/>
                  </a:cxn>
                  <a:cxn ang="0">
                    <a:pos x="376" y="0"/>
                  </a:cxn>
                  <a:cxn ang="0">
                    <a:pos x="394" y="46"/>
                  </a:cxn>
                  <a:cxn ang="0">
                    <a:pos x="456" y="34"/>
                  </a:cxn>
                  <a:cxn ang="0">
                    <a:pos x="508" y="69"/>
                  </a:cxn>
                  <a:cxn ang="0">
                    <a:pos x="502" y="97"/>
                  </a:cxn>
                  <a:cxn ang="0">
                    <a:pos x="530" y="137"/>
                  </a:cxn>
                  <a:cxn ang="0">
                    <a:pos x="542" y="205"/>
                  </a:cxn>
                  <a:cxn ang="0">
                    <a:pos x="548" y="244"/>
                  </a:cxn>
                  <a:cxn ang="0">
                    <a:pos x="473" y="324"/>
                  </a:cxn>
                  <a:cxn ang="0">
                    <a:pos x="399" y="301"/>
                  </a:cxn>
                  <a:cxn ang="0">
                    <a:pos x="399" y="466"/>
                  </a:cxn>
                  <a:cxn ang="0">
                    <a:pos x="354" y="500"/>
                  </a:cxn>
                  <a:cxn ang="0">
                    <a:pos x="308" y="471"/>
                  </a:cxn>
                  <a:cxn ang="0">
                    <a:pos x="279" y="500"/>
                  </a:cxn>
                  <a:cxn ang="0">
                    <a:pos x="262" y="483"/>
                  </a:cxn>
                  <a:cxn ang="0">
                    <a:pos x="239" y="522"/>
                  </a:cxn>
                  <a:cxn ang="0">
                    <a:pos x="217" y="522"/>
                  </a:cxn>
                  <a:cxn ang="0">
                    <a:pos x="217" y="488"/>
                  </a:cxn>
                  <a:cxn ang="0">
                    <a:pos x="257" y="460"/>
                  </a:cxn>
                  <a:cxn ang="0">
                    <a:pos x="234" y="426"/>
                  </a:cxn>
                  <a:cxn ang="0">
                    <a:pos x="205" y="397"/>
                  </a:cxn>
                  <a:cxn ang="0">
                    <a:pos x="142" y="380"/>
                  </a:cxn>
                  <a:cxn ang="0">
                    <a:pos x="91" y="397"/>
                  </a:cxn>
                  <a:cxn ang="0">
                    <a:pos x="74" y="449"/>
                  </a:cxn>
                  <a:cxn ang="0">
                    <a:pos x="57" y="466"/>
                  </a:cxn>
                  <a:cxn ang="0">
                    <a:pos x="0" y="420"/>
                  </a:cxn>
                  <a:cxn ang="0">
                    <a:pos x="28" y="352"/>
                  </a:cxn>
                  <a:cxn ang="0">
                    <a:pos x="74" y="329"/>
                  </a:cxn>
                  <a:cxn ang="0">
                    <a:pos x="108" y="250"/>
                  </a:cxn>
                  <a:cxn ang="0">
                    <a:pos x="182" y="227"/>
                  </a:cxn>
                  <a:cxn ang="0">
                    <a:pos x="245" y="182"/>
                  </a:cxn>
                  <a:cxn ang="0">
                    <a:pos x="251" y="114"/>
                  </a:cxn>
                  <a:cxn ang="0">
                    <a:pos x="285" y="80"/>
                  </a:cxn>
                </a:cxnLst>
                <a:rect l="0" t="0" r="r" b="b"/>
                <a:pathLst>
                  <a:path w="548" h="522">
                    <a:moveTo>
                      <a:pt x="285" y="80"/>
                    </a:moveTo>
                    <a:lnTo>
                      <a:pt x="314" y="97"/>
                    </a:lnTo>
                    <a:lnTo>
                      <a:pt x="336" y="74"/>
                    </a:lnTo>
                    <a:lnTo>
                      <a:pt x="331" y="12"/>
                    </a:lnTo>
                    <a:lnTo>
                      <a:pt x="376" y="0"/>
                    </a:lnTo>
                    <a:lnTo>
                      <a:pt x="394" y="46"/>
                    </a:lnTo>
                    <a:lnTo>
                      <a:pt x="456" y="34"/>
                    </a:lnTo>
                    <a:lnTo>
                      <a:pt x="508" y="69"/>
                    </a:lnTo>
                    <a:lnTo>
                      <a:pt x="502" y="97"/>
                    </a:lnTo>
                    <a:lnTo>
                      <a:pt x="530" y="137"/>
                    </a:lnTo>
                    <a:lnTo>
                      <a:pt x="542" y="205"/>
                    </a:lnTo>
                    <a:lnTo>
                      <a:pt x="548" y="244"/>
                    </a:lnTo>
                    <a:lnTo>
                      <a:pt x="473" y="324"/>
                    </a:lnTo>
                    <a:lnTo>
                      <a:pt x="399" y="301"/>
                    </a:lnTo>
                    <a:lnTo>
                      <a:pt x="399" y="466"/>
                    </a:lnTo>
                    <a:lnTo>
                      <a:pt x="354" y="500"/>
                    </a:lnTo>
                    <a:lnTo>
                      <a:pt x="308" y="471"/>
                    </a:lnTo>
                    <a:lnTo>
                      <a:pt x="279" y="500"/>
                    </a:lnTo>
                    <a:lnTo>
                      <a:pt x="262" y="483"/>
                    </a:lnTo>
                    <a:lnTo>
                      <a:pt x="239" y="522"/>
                    </a:lnTo>
                    <a:lnTo>
                      <a:pt x="217" y="522"/>
                    </a:lnTo>
                    <a:lnTo>
                      <a:pt x="217" y="488"/>
                    </a:lnTo>
                    <a:lnTo>
                      <a:pt x="257" y="460"/>
                    </a:lnTo>
                    <a:lnTo>
                      <a:pt x="234" y="426"/>
                    </a:lnTo>
                    <a:lnTo>
                      <a:pt x="205" y="397"/>
                    </a:lnTo>
                    <a:lnTo>
                      <a:pt x="142" y="380"/>
                    </a:lnTo>
                    <a:lnTo>
                      <a:pt x="91" y="397"/>
                    </a:lnTo>
                    <a:lnTo>
                      <a:pt x="74" y="449"/>
                    </a:lnTo>
                    <a:lnTo>
                      <a:pt x="57" y="466"/>
                    </a:lnTo>
                    <a:lnTo>
                      <a:pt x="0" y="420"/>
                    </a:lnTo>
                    <a:lnTo>
                      <a:pt x="28" y="352"/>
                    </a:lnTo>
                    <a:lnTo>
                      <a:pt x="74" y="329"/>
                    </a:lnTo>
                    <a:lnTo>
                      <a:pt x="108" y="250"/>
                    </a:lnTo>
                    <a:lnTo>
                      <a:pt x="182" y="227"/>
                    </a:lnTo>
                    <a:lnTo>
                      <a:pt x="245" y="182"/>
                    </a:lnTo>
                    <a:lnTo>
                      <a:pt x="251" y="114"/>
                    </a:lnTo>
                    <a:lnTo>
                      <a:pt x="285" y="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88" name="Freeform 95"/>
              <p:cNvSpPr>
                <a:spLocks/>
              </p:cNvSpPr>
              <p:nvPr/>
            </p:nvSpPr>
            <p:spPr bwMode="auto">
              <a:xfrm>
                <a:off x="857" y="3707"/>
                <a:ext cx="548" cy="522"/>
              </a:xfrm>
              <a:custGeom>
                <a:avLst/>
                <a:gdLst>
                  <a:gd name="T0" fmla="*/ 285 w 548"/>
                  <a:gd name="T1" fmla="*/ 80 h 522"/>
                  <a:gd name="T2" fmla="*/ 314 w 548"/>
                  <a:gd name="T3" fmla="*/ 97 h 522"/>
                  <a:gd name="T4" fmla="*/ 336 w 548"/>
                  <a:gd name="T5" fmla="*/ 74 h 522"/>
                  <a:gd name="T6" fmla="*/ 331 w 548"/>
                  <a:gd name="T7" fmla="*/ 12 h 522"/>
                  <a:gd name="T8" fmla="*/ 376 w 548"/>
                  <a:gd name="T9" fmla="*/ 0 h 522"/>
                  <a:gd name="T10" fmla="*/ 394 w 548"/>
                  <a:gd name="T11" fmla="*/ 46 h 522"/>
                  <a:gd name="T12" fmla="*/ 456 w 548"/>
                  <a:gd name="T13" fmla="*/ 34 h 522"/>
                  <a:gd name="T14" fmla="*/ 508 w 548"/>
                  <a:gd name="T15" fmla="*/ 69 h 522"/>
                  <a:gd name="T16" fmla="*/ 502 w 548"/>
                  <a:gd name="T17" fmla="*/ 97 h 522"/>
                  <a:gd name="T18" fmla="*/ 530 w 548"/>
                  <a:gd name="T19" fmla="*/ 137 h 522"/>
                  <a:gd name="T20" fmla="*/ 542 w 548"/>
                  <a:gd name="T21" fmla="*/ 205 h 522"/>
                  <a:gd name="T22" fmla="*/ 548 w 548"/>
                  <a:gd name="T23" fmla="*/ 244 h 522"/>
                  <a:gd name="T24" fmla="*/ 473 w 548"/>
                  <a:gd name="T25" fmla="*/ 324 h 522"/>
                  <a:gd name="T26" fmla="*/ 399 w 548"/>
                  <a:gd name="T27" fmla="*/ 301 h 522"/>
                  <a:gd name="T28" fmla="*/ 399 w 548"/>
                  <a:gd name="T29" fmla="*/ 466 h 522"/>
                  <a:gd name="T30" fmla="*/ 354 w 548"/>
                  <a:gd name="T31" fmla="*/ 500 h 522"/>
                  <a:gd name="T32" fmla="*/ 308 w 548"/>
                  <a:gd name="T33" fmla="*/ 471 h 522"/>
                  <a:gd name="T34" fmla="*/ 279 w 548"/>
                  <a:gd name="T35" fmla="*/ 500 h 522"/>
                  <a:gd name="T36" fmla="*/ 262 w 548"/>
                  <a:gd name="T37" fmla="*/ 483 h 522"/>
                  <a:gd name="T38" fmla="*/ 239 w 548"/>
                  <a:gd name="T39" fmla="*/ 522 h 522"/>
                  <a:gd name="T40" fmla="*/ 217 w 548"/>
                  <a:gd name="T41" fmla="*/ 522 h 522"/>
                  <a:gd name="T42" fmla="*/ 217 w 548"/>
                  <a:gd name="T43" fmla="*/ 488 h 522"/>
                  <a:gd name="T44" fmla="*/ 257 w 548"/>
                  <a:gd name="T45" fmla="*/ 460 h 522"/>
                  <a:gd name="T46" fmla="*/ 234 w 548"/>
                  <a:gd name="T47" fmla="*/ 426 h 522"/>
                  <a:gd name="T48" fmla="*/ 205 w 548"/>
                  <a:gd name="T49" fmla="*/ 397 h 522"/>
                  <a:gd name="T50" fmla="*/ 142 w 548"/>
                  <a:gd name="T51" fmla="*/ 380 h 522"/>
                  <a:gd name="T52" fmla="*/ 91 w 548"/>
                  <a:gd name="T53" fmla="*/ 397 h 522"/>
                  <a:gd name="T54" fmla="*/ 74 w 548"/>
                  <a:gd name="T55" fmla="*/ 449 h 522"/>
                  <a:gd name="T56" fmla="*/ 57 w 548"/>
                  <a:gd name="T57" fmla="*/ 466 h 522"/>
                  <a:gd name="T58" fmla="*/ 0 w 548"/>
                  <a:gd name="T59" fmla="*/ 420 h 522"/>
                  <a:gd name="T60" fmla="*/ 28 w 548"/>
                  <a:gd name="T61" fmla="*/ 352 h 522"/>
                  <a:gd name="T62" fmla="*/ 74 w 548"/>
                  <a:gd name="T63" fmla="*/ 329 h 522"/>
                  <a:gd name="T64" fmla="*/ 108 w 548"/>
                  <a:gd name="T65" fmla="*/ 250 h 522"/>
                  <a:gd name="T66" fmla="*/ 182 w 548"/>
                  <a:gd name="T67" fmla="*/ 227 h 522"/>
                  <a:gd name="T68" fmla="*/ 245 w 548"/>
                  <a:gd name="T69" fmla="*/ 182 h 522"/>
                  <a:gd name="T70" fmla="*/ 251 w 548"/>
                  <a:gd name="T71" fmla="*/ 114 h 522"/>
                  <a:gd name="T72" fmla="*/ 285 w 548"/>
                  <a:gd name="T73" fmla="*/ 80 h 52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548"/>
                  <a:gd name="T112" fmla="*/ 0 h 522"/>
                  <a:gd name="T113" fmla="*/ 548 w 548"/>
                  <a:gd name="T114" fmla="*/ 522 h 52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548" h="522">
                    <a:moveTo>
                      <a:pt x="285" y="80"/>
                    </a:moveTo>
                    <a:lnTo>
                      <a:pt x="314" y="97"/>
                    </a:lnTo>
                    <a:lnTo>
                      <a:pt x="336" y="74"/>
                    </a:lnTo>
                    <a:lnTo>
                      <a:pt x="331" y="12"/>
                    </a:lnTo>
                    <a:lnTo>
                      <a:pt x="376" y="0"/>
                    </a:lnTo>
                    <a:lnTo>
                      <a:pt x="394" y="46"/>
                    </a:lnTo>
                    <a:lnTo>
                      <a:pt x="456" y="34"/>
                    </a:lnTo>
                    <a:lnTo>
                      <a:pt x="508" y="69"/>
                    </a:lnTo>
                    <a:lnTo>
                      <a:pt x="502" y="97"/>
                    </a:lnTo>
                    <a:lnTo>
                      <a:pt x="530" y="137"/>
                    </a:lnTo>
                    <a:lnTo>
                      <a:pt x="542" y="205"/>
                    </a:lnTo>
                    <a:lnTo>
                      <a:pt x="548" y="244"/>
                    </a:lnTo>
                    <a:lnTo>
                      <a:pt x="473" y="324"/>
                    </a:lnTo>
                    <a:lnTo>
                      <a:pt x="399" y="301"/>
                    </a:lnTo>
                    <a:lnTo>
                      <a:pt x="399" y="466"/>
                    </a:lnTo>
                    <a:lnTo>
                      <a:pt x="354" y="500"/>
                    </a:lnTo>
                    <a:lnTo>
                      <a:pt x="308" y="471"/>
                    </a:lnTo>
                    <a:lnTo>
                      <a:pt x="279" y="500"/>
                    </a:lnTo>
                    <a:lnTo>
                      <a:pt x="262" y="483"/>
                    </a:lnTo>
                    <a:lnTo>
                      <a:pt x="239" y="522"/>
                    </a:lnTo>
                    <a:lnTo>
                      <a:pt x="217" y="522"/>
                    </a:lnTo>
                    <a:lnTo>
                      <a:pt x="217" y="488"/>
                    </a:lnTo>
                    <a:lnTo>
                      <a:pt x="257" y="460"/>
                    </a:lnTo>
                    <a:lnTo>
                      <a:pt x="234" y="426"/>
                    </a:lnTo>
                    <a:lnTo>
                      <a:pt x="205" y="397"/>
                    </a:lnTo>
                    <a:lnTo>
                      <a:pt x="142" y="380"/>
                    </a:lnTo>
                    <a:lnTo>
                      <a:pt x="91" y="397"/>
                    </a:lnTo>
                    <a:lnTo>
                      <a:pt x="74" y="449"/>
                    </a:lnTo>
                    <a:lnTo>
                      <a:pt x="57" y="466"/>
                    </a:lnTo>
                    <a:lnTo>
                      <a:pt x="0" y="420"/>
                    </a:lnTo>
                    <a:lnTo>
                      <a:pt x="28" y="352"/>
                    </a:lnTo>
                    <a:lnTo>
                      <a:pt x="74" y="329"/>
                    </a:lnTo>
                    <a:lnTo>
                      <a:pt x="108" y="250"/>
                    </a:lnTo>
                    <a:lnTo>
                      <a:pt x="182" y="227"/>
                    </a:lnTo>
                    <a:lnTo>
                      <a:pt x="245" y="182"/>
                    </a:lnTo>
                    <a:lnTo>
                      <a:pt x="251" y="114"/>
                    </a:lnTo>
                    <a:lnTo>
                      <a:pt x="285" y="80"/>
                    </a:lnTo>
                    <a:close/>
                  </a:path>
                </a:pathLst>
              </a:custGeom>
              <a:solidFill>
                <a:srgbClr val="92D050"/>
              </a:solidFill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92" name="Freeform 96"/>
              <p:cNvSpPr>
                <a:spLocks/>
              </p:cNvSpPr>
              <p:nvPr/>
            </p:nvSpPr>
            <p:spPr bwMode="auto">
              <a:xfrm>
                <a:off x="1263" y="3834"/>
                <a:ext cx="765" cy="434"/>
              </a:xfrm>
              <a:custGeom>
                <a:avLst/>
                <a:gdLst/>
                <a:ahLst/>
                <a:cxnLst>
                  <a:cxn ang="0">
                    <a:pos x="137" y="85"/>
                  </a:cxn>
                  <a:cxn ang="0">
                    <a:pos x="234" y="91"/>
                  </a:cxn>
                  <a:cxn ang="0">
                    <a:pos x="251" y="74"/>
                  </a:cxn>
                  <a:cxn ang="0">
                    <a:pos x="302" y="80"/>
                  </a:cxn>
                  <a:cxn ang="0">
                    <a:pos x="325" y="108"/>
                  </a:cxn>
                  <a:cxn ang="0">
                    <a:pos x="365" y="68"/>
                  </a:cxn>
                  <a:cxn ang="0">
                    <a:pos x="422" y="80"/>
                  </a:cxn>
                  <a:cxn ang="0">
                    <a:pos x="422" y="51"/>
                  </a:cxn>
                  <a:cxn ang="0">
                    <a:pos x="382" y="40"/>
                  </a:cxn>
                  <a:cxn ang="0">
                    <a:pos x="399" y="12"/>
                  </a:cxn>
                  <a:cxn ang="0">
                    <a:pos x="422" y="17"/>
                  </a:cxn>
                  <a:cxn ang="0">
                    <a:pos x="451" y="0"/>
                  </a:cxn>
                  <a:cxn ang="0">
                    <a:pos x="479" y="40"/>
                  </a:cxn>
                  <a:cxn ang="0">
                    <a:pos x="542" y="34"/>
                  </a:cxn>
                  <a:cxn ang="0">
                    <a:pos x="559" y="68"/>
                  </a:cxn>
                  <a:cxn ang="0">
                    <a:pos x="553" y="102"/>
                  </a:cxn>
                  <a:cxn ang="0">
                    <a:pos x="582" y="119"/>
                  </a:cxn>
                  <a:cxn ang="0">
                    <a:pos x="582" y="153"/>
                  </a:cxn>
                  <a:cxn ang="0">
                    <a:pos x="639" y="131"/>
                  </a:cxn>
                  <a:cxn ang="0">
                    <a:pos x="765" y="199"/>
                  </a:cxn>
                  <a:cxn ang="0">
                    <a:pos x="759" y="221"/>
                  </a:cxn>
                  <a:cxn ang="0">
                    <a:pos x="725" y="238"/>
                  </a:cxn>
                  <a:cxn ang="0">
                    <a:pos x="673" y="307"/>
                  </a:cxn>
                  <a:cxn ang="0">
                    <a:pos x="645" y="318"/>
                  </a:cxn>
                  <a:cxn ang="0">
                    <a:pos x="650" y="335"/>
                  </a:cxn>
                  <a:cxn ang="0">
                    <a:pos x="588" y="341"/>
                  </a:cxn>
                  <a:cxn ang="0">
                    <a:pos x="559" y="369"/>
                  </a:cxn>
                  <a:cxn ang="0">
                    <a:pos x="502" y="363"/>
                  </a:cxn>
                  <a:cxn ang="0">
                    <a:pos x="445" y="426"/>
                  </a:cxn>
                  <a:cxn ang="0">
                    <a:pos x="422" y="397"/>
                  </a:cxn>
                  <a:cxn ang="0">
                    <a:pos x="405" y="409"/>
                  </a:cxn>
                  <a:cxn ang="0">
                    <a:pos x="365" y="392"/>
                  </a:cxn>
                  <a:cxn ang="0">
                    <a:pos x="319" y="431"/>
                  </a:cxn>
                  <a:cxn ang="0">
                    <a:pos x="262" y="386"/>
                  </a:cxn>
                  <a:cxn ang="0">
                    <a:pos x="222" y="369"/>
                  </a:cxn>
                  <a:cxn ang="0">
                    <a:pos x="143" y="369"/>
                  </a:cxn>
                  <a:cxn ang="0">
                    <a:pos x="108" y="409"/>
                  </a:cxn>
                  <a:cxn ang="0">
                    <a:pos x="114" y="358"/>
                  </a:cxn>
                  <a:cxn ang="0">
                    <a:pos x="86" y="324"/>
                  </a:cxn>
                  <a:cxn ang="0">
                    <a:pos x="63" y="369"/>
                  </a:cxn>
                  <a:cxn ang="0">
                    <a:pos x="46" y="341"/>
                  </a:cxn>
                  <a:cxn ang="0">
                    <a:pos x="23" y="363"/>
                  </a:cxn>
                  <a:cxn ang="0">
                    <a:pos x="17" y="346"/>
                  </a:cxn>
                  <a:cxn ang="0">
                    <a:pos x="0" y="346"/>
                  </a:cxn>
                  <a:cxn ang="0">
                    <a:pos x="0" y="182"/>
                  </a:cxn>
                  <a:cxn ang="0">
                    <a:pos x="68" y="199"/>
                  </a:cxn>
                  <a:cxn ang="0">
                    <a:pos x="143" y="131"/>
                  </a:cxn>
                  <a:cxn ang="0">
                    <a:pos x="137" y="85"/>
                  </a:cxn>
                </a:cxnLst>
                <a:rect l="0" t="0" r="r" b="b"/>
                <a:pathLst>
                  <a:path w="765" h="431">
                    <a:moveTo>
                      <a:pt x="137" y="85"/>
                    </a:moveTo>
                    <a:lnTo>
                      <a:pt x="234" y="91"/>
                    </a:lnTo>
                    <a:lnTo>
                      <a:pt x="251" y="74"/>
                    </a:lnTo>
                    <a:lnTo>
                      <a:pt x="302" y="80"/>
                    </a:lnTo>
                    <a:lnTo>
                      <a:pt x="325" y="108"/>
                    </a:lnTo>
                    <a:lnTo>
                      <a:pt x="365" y="68"/>
                    </a:lnTo>
                    <a:lnTo>
                      <a:pt x="422" y="80"/>
                    </a:lnTo>
                    <a:lnTo>
                      <a:pt x="422" y="51"/>
                    </a:lnTo>
                    <a:lnTo>
                      <a:pt x="382" y="40"/>
                    </a:lnTo>
                    <a:lnTo>
                      <a:pt x="399" y="12"/>
                    </a:lnTo>
                    <a:lnTo>
                      <a:pt x="422" y="17"/>
                    </a:lnTo>
                    <a:lnTo>
                      <a:pt x="451" y="0"/>
                    </a:lnTo>
                    <a:lnTo>
                      <a:pt x="479" y="40"/>
                    </a:lnTo>
                    <a:lnTo>
                      <a:pt x="542" y="34"/>
                    </a:lnTo>
                    <a:lnTo>
                      <a:pt x="559" y="68"/>
                    </a:lnTo>
                    <a:lnTo>
                      <a:pt x="553" y="102"/>
                    </a:lnTo>
                    <a:lnTo>
                      <a:pt x="582" y="119"/>
                    </a:lnTo>
                    <a:lnTo>
                      <a:pt x="582" y="153"/>
                    </a:lnTo>
                    <a:lnTo>
                      <a:pt x="639" y="131"/>
                    </a:lnTo>
                    <a:lnTo>
                      <a:pt x="765" y="199"/>
                    </a:lnTo>
                    <a:lnTo>
                      <a:pt x="759" y="221"/>
                    </a:lnTo>
                    <a:lnTo>
                      <a:pt x="725" y="238"/>
                    </a:lnTo>
                    <a:lnTo>
                      <a:pt x="673" y="307"/>
                    </a:lnTo>
                    <a:lnTo>
                      <a:pt x="645" y="318"/>
                    </a:lnTo>
                    <a:lnTo>
                      <a:pt x="650" y="335"/>
                    </a:lnTo>
                    <a:lnTo>
                      <a:pt x="588" y="341"/>
                    </a:lnTo>
                    <a:lnTo>
                      <a:pt x="559" y="369"/>
                    </a:lnTo>
                    <a:lnTo>
                      <a:pt x="502" y="363"/>
                    </a:lnTo>
                    <a:lnTo>
                      <a:pt x="445" y="426"/>
                    </a:lnTo>
                    <a:lnTo>
                      <a:pt x="422" y="397"/>
                    </a:lnTo>
                    <a:lnTo>
                      <a:pt x="405" y="409"/>
                    </a:lnTo>
                    <a:lnTo>
                      <a:pt x="365" y="392"/>
                    </a:lnTo>
                    <a:lnTo>
                      <a:pt x="319" y="431"/>
                    </a:lnTo>
                    <a:lnTo>
                      <a:pt x="262" y="386"/>
                    </a:lnTo>
                    <a:lnTo>
                      <a:pt x="222" y="369"/>
                    </a:lnTo>
                    <a:lnTo>
                      <a:pt x="143" y="369"/>
                    </a:lnTo>
                    <a:lnTo>
                      <a:pt x="108" y="409"/>
                    </a:lnTo>
                    <a:lnTo>
                      <a:pt x="114" y="358"/>
                    </a:lnTo>
                    <a:lnTo>
                      <a:pt x="86" y="324"/>
                    </a:lnTo>
                    <a:lnTo>
                      <a:pt x="63" y="369"/>
                    </a:lnTo>
                    <a:lnTo>
                      <a:pt x="46" y="341"/>
                    </a:lnTo>
                    <a:lnTo>
                      <a:pt x="23" y="363"/>
                    </a:lnTo>
                    <a:lnTo>
                      <a:pt x="17" y="346"/>
                    </a:lnTo>
                    <a:lnTo>
                      <a:pt x="0" y="346"/>
                    </a:lnTo>
                    <a:lnTo>
                      <a:pt x="0" y="182"/>
                    </a:lnTo>
                    <a:lnTo>
                      <a:pt x="68" y="199"/>
                    </a:lnTo>
                    <a:lnTo>
                      <a:pt x="143" y="131"/>
                    </a:lnTo>
                    <a:lnTo>
                      <a:pt x="137" y="8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ru-RU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90" name="Freeform 97"/>
              <p:cNvSpPr>
                <a:spLocks/>
              </p:cNvSpPr>
              <p:nvPr/>
            </p:nvSpPr>
            <p:spPr bwMode="auto">
              <a:xfrm>
                <a:off x="1262" y="3834"/>
                <a:ext cx="765" cy="434"/>
              </a:xfrm>
              <a:custGeom>
                <a:avLst/>
                <a:gdLst>
                  <a:gd name="T0" fmla="*/ 137 w 765"/>
                  <a:gd name="T1" fmla="*/ 85 h 431"/>
                  <a:gd name="T2" fmla="*/ 234 w 765"/>
                  <a:gd name="T3" fmla="*/ 91 h 431"/>
                  <a:gd name="T4" fmla="*/ 251 w 765"/>
                  <a:gd name="T5" fmla="*/ 74 h 431"/>
                  <a:gd name="T6" fmla="*/ 302 w 765"/>
                  <a:gd name="T7" fmla="*/ 80 h 431"/>
                  <a:gd name="T8" fmla="*/ 325 w 765"/>
                  <a:gd name="T9" fmla="*/ 108 h 431"/>
                  <a:gd name="T10" fmla="*/ 365 w 765"/>
                  <a:gd name="T11" fmla="*/ 68 h 431"/>
                  <a:gd name="T12" fmla="*/ 422 w 765"/>
                  <a:gd name="T13" fmla="*/ 80 h 431"/>
                  <a:gd name="T14" fmla="*/ 422 w 765"/>
                  <a:gd name="T15" fmla="*/ 51 h 431"/>
                  <a:gd name="T16" fmla="*/ 382 w 765"/>
                  <a:gd name="T17" fmla="*/ 40 h 431"/>
                  <a:gd name="T18" fmla="*/ 399 w 765"/>
                  <a:gd name="T19" fmla="*/ 12 h 431"/>
                  <a:gd name="T20" fmla="*/ 422 w 765"/>
                  <a:gd name="T21" fmla="*/ 17 h 431"/>
                  <a:gd name="T22" fmla="*/ 451 w 765"/>
                  <a:gd name="T23" fmla="*/ 0 h 431"/>
                  <a:gd name="T24" fmla="*/ 479 w 765"/>
                  <a:gd name="T25" fmla="*/ 40 h 431"/>
                  <a:gd name="T26" fmla="*/ 542 w 765"/>
                  <a:gd name="T27" fmla="*/ 34 h 431"/>
                  <a:gd name="T28" fmla="*/ 559 w 765"/>
                  <a:gd name="T29" fmla="*/ 68 h 431"/>
                  <a:gd name="T30" fmla="*/ 553 w 765"/>
                  <a:gd name="T31" fmla="*/ 102 h 431"/>
                  <a:gd name="T32" fmla="*/ 582 w 765"/>
                  <a:gd name="T33" fmla="*/ 119 h 431"/>
                  <a:gd name="T34" fmla="*/ 582 w 765"/>
                  <a:gd name="T35" fmla="*/ 153 h 431"/>
                  <a:gd name="T36" fmla="*/ 639 w 765"/>
                  <a:gd name="T37" fmla="*/ 131 h 431"/>
                  <a:gd name="T38" fmla="*/ 765 w 765"/>
                  <a:gd name="T39" fmla="*/ 199 h 431"/>
                  <a:gd name="T40" fmla="*/ 759 w 765"/>
                  <a:gd name="T41" fmla="*/ 221 h 431"/>
                  <a:gd name="T42" fmla="*/ 725 w 765"/>
                  <a:gd name="T43" fmla="*/ 238 h 431"/>
                  <a:gd name="T44" fmla="*/ 673 w 765"/>
                  <a:gd name="T45" fmla="*/ 307 h 431"/>
                  <a:gd name="T46" fmla="*/ 645 w 765"/>
                  <a:gd name="T47" fmla="*/ 318 h 431"/>
                  <a:gd name="T48" fmla="*/ 650 w 765"/>
                  <a:gd name="T49" fmla="*/ 335 h 431"/>
                  <a:gd name="T50" fmla="*/ 588 w 765"/>
                  <a:gd name="T51" fmla="*/ 341 h 431"/>
                  <a:gd name="T52" fmla="*/ 559 w 765"/>
                  <a:gd name="T53" fmla="*/ 369 h 431"/>
                  <a:gd name="T54" fmla="*/ 502 w 765"/>
                  <a:gd name="T55" fmla="*/ 363 h 431"/>
                  <a:gd name="T56" fmla="*/ 445 w 765"/>
                  <a:gd name="T57" fmla="*/ 426 h 431"/>
                  <a:gd name="T58" fmla="*/ 422 w 765"/>
                  <a:gd name="T59" fmla="*/ 397 h 431"/>
                  <a:gd name="T60" fmla="*/ 405 w 765"/>
                  <a:gd name="T61" fmla="*/ 409 h 431"/>
                  <a:gd name="T62" fmla="*/ 365 w 765"/>
                  <a:gd name="T63" fmla="*/ 392 h 431"/>
                  <a:gd name="T64" fmla="*/ 319 w 765"/>
                  <a:gd name="T65" fmla="*/ 431 h 431"/>
                  <a:gd name="T66" fmla="*/ 262 w 765"/>
                  <a:gd name="T67" fmla="*/ 386 h 431"/>
                  <a:gd name="T68" fmla="*/ 222 w 765"/>
                  <a:gd name="T69" fmla="*/ 369 h 431"/>
                  <a:gd name="T70" fmla="*/ 143 w 765"/>
                  <a:gd name="T71" fmla="*/ 369 h 431"/>
                  <a:gd name="T72" fmla="*/ 108 w 765"/>
                  <a:gd name="T73" fmla="*/ 409 h 431"/>
                  <a:gd name="T74" fmla="*/ 114 w 765"/>
                  <a:gd name="T75" fmla="*/ 358 h 431"/>
                  <a:gd name="T76" fmla="*/ 86 w 765"/>
                  <a:gd name="T77" fmla="*/ 324 h 431"/>
                  <a:gd name="T78" fmla="*/ 63 w 765"/>
                  <a:gd name="T79" fmla="*/ 369 h 431"/>
                  <a:gd name="T80" fmla="*/ 46 w 765"/>
                  <a:gd name="T81" fmla="*/ 341 h 431"/>
                  <a:gd name="T82" fmla="*/ 23 w 765"/>
                  <a:gd name="T83" fmla="*/ 363 h 431"/>
                  <a:gd name="T84" fmla="*/ 17 w 765"/>
                  <a:gd name="T85" fmla="*/ 346 h 431"/>
                  <a:gd name="T86" fmla="*/ 0 w 765"/>
                  <a:gd name="T87" fmla="*/ 346 h 431"/>
                  <a:gd name="T88" fmla="*/ 0 w 765"/>
                  <a:gd name="T89" fmla="*/ 182 h 431"/>
                  <a:gd name="T90" fmla="*/ 68 w 765"/>
                  <a:gd name="T91" fmla="*/ 199 h 431"/>
                  <a:gd name="T92" fmla="*/ 143 w 765"/>
                  <a:gd name="T93" fmla="*/ 131 h 431"/>
                  <a:gd name="T94" fmla="*/ 137 w 765"/>
                  <a:gd name="T95" fmla="*/ 85 h 43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765"/>
                  <a:gd name="T145" fmla="*/ 0 h 431"/>
                  <a:gd name="T146" fmla="*/ 765 w 765"/>
                  <a:gd name="T147" fmla="*/ 431 h 43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765" h="431">
                    <a:moveTo>
                      <a:pt x="137" y="85"/>
                    </a:moveTo>
                    <a:lnTo>
                      <a:pt x="234" y="91"/>
                    </a:lnTo>
                    <a:lnTo>
                      <a:pt x="251" y="74"/>
                    </a:lnTo>
                    <a:lnTo>
                      <a:pt x="302" y="80"/>
                    </a:lnTo>
                    <a:lnTo>
                      <a:pt x="325" y="108"/>
                    </a:lnTo>
                    <a:lnTo>
                      <a:pt x="365" y="68"/>
                    </a:lnTo>
                    <a:lnTo>
                      <a:pt x="422" y="80"/>
                    </a:lnTo>
                    <a:lnTo>
                      <a:pt x="422" y="51"/>
                    </a:lnTo>
                    <a:lnTo>
                      <a:pt x="382" y="40"/>
                    </a:lnTo>
                    <a:lnTo>
                      <a:pt x="399" y="12"/>
                    </a:lnTo>
                    <a:lnTo>
                      <a:pt x="422" y="17"/>
                    </a:lnTo>
                    <a:lnTo>
                      <a:pt x="451" y="0"/>
                    </a:lnTo>
                    <a:lnTo>
                      <a:pt x="479" y="40"/>
                    </a:lnTo>
                    <a:lnTo>
                      <a:pt x="542" y="34"/>
                    </a:lnTo>
                    <a:lnTo>
                      <a:pt x="559" y="68"/>
                    </a:lnTo>
                    <a:lnTo>
                      <a:pt x="553" y="102"/>
                    </a:lnTo>
                    <a:lnTo>
                      <a:pt x="582" y="119"/>
                    </a:lnTo>
                    <a:lnTo>
                      <a:pt x="582" y="153"/>
                    </a:lnTo>
                    <a:lnTo>
                      <a:pt x="639" y="131"/>
                    </a:lnTo>
                    <a:lnTo>
                      <a:pt x="765" y="199"/>
                    </a:lnTo>
                    <a:lnTo>
                      <a:pt x="759" y="221"/>
                    </a:lnTo>
                    <a:lnTo>
                      <a:pt x="725" y="238"/>
                    </a:lnTo>
                    <a:lnTo>
                      <a:pt x="673" y="307"/>
                    </a:lnTo>
                    <a:lnTo>
                      <a:pt x="645" y="318"/>
                    </a:lnTo>
                    <a:lnTo>
                      <a:pt x="650" y="335"/>
                    </a:lnTo>
                    <a:lnTo>
                      <a:pt x="588" y="341"/>
                    </a:lnTo>
                    <a:lnTo>
                      <a:pt x="559" y="369"/>
                    </a:lnTo>
                    <a:lnTo>
                      <a:pt x="502" y="363"/>
                    </a:lnTo>
                    <a:lnTo>
                      <a:pt x="445" y="426"/>
                    </a:lnTo>
                    <a:lnTo>
                      <a:pt x="422" y="397"/>
                    </a:lnTo>
                    <a:lnTo>
                      <a:pt x="405" y="409"/>
                    </a:lnTo>
                    <a:lnTo>
                      <a:pt x="365" y="392"/>
                    </a:lnTo>
                    <a:lnTo>
                      <a:pt x="319" y="431"/>
                    </a:lnTo>
                    <a:lnTo>
                      <a:pt x="262" y="386"/>
                    </a:lnTo>
                    <a:lnTo>
                      <a:pt x="222" y="369"/>
                    </a:lnTo>
                    <a:lnTo>
                      <a:pt x="143" y="369"/>
                    </a:lnTo>
                    <a:lnTo>
                      <a:pt x="108" y="409"/>
                    </a:lnTo>
                    <a:lnTo>
                      <a:pt x="114" y="358"/>
                    </a:lnTo>
                    <a:lnTo>
                      <a:pt x="86" y="324"/>
                    </a:lnTo>
                    <a:lnTo>
                      <a:pt x="63" y="369"/>
                    </a:lnTo>
                    <a:lnTo>
                      <a:pt x="46" y="341"/>
                    </a:lnTo>
                    <a:lnTo>
                      <a:pt x="23" y="363"/>
                    </a:lnTo>
                    <a:lnTo>
                      <a:pt x="17" y="346"/>
                    </a:lnTo>
                    <a:lnTo>
                      <a:pt x="0" y="346"/>
                    </a:lnTo>
                    <a:lnTo>
                      <a:pt x="0" y="182"/>
                    </a:lnTo>
                    <a:lnTo>
                      <a:pt x="68" y="199"/>
                    </a:lnTo>
                    <a:lnTo>
                      <a:pt x="143" y="131"/>
                    </a:lnTo>
                    <a:lnTo>
                      <a:pt x="137" y="85"/>
                    </a:lnTo>
                    <a:close/>
                  </a:path>
                </a:pathLst>
              </a:custGeom>
              <a:solidFill>
                <a:srgbClr val="92D050"/>
              </a:solidFill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900" dirty="0"/>
              </a:p>
            </p:txBody>
          </p:sp>
          <p:sp>
            <p:nvSpPr>
              <p:cNvPr id="12416" name="Rectangle 105"/>
              <p:cNvSpPr>
                <a:spLocks noChangeArrowheads="1"/>
              </p:cNvSpPr>
              <p:nvPr/>
            </p:nvSpPr>
            <p:spPr bwMode="auto">
              <a:xfrm>
                <a:off x="3897" y="2188"/>
                <a:ext cx="368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ru-RU" altLang="ru-RU" sz="900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Кесовогорский</a:t>
                </a: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algn="ctr" eaLnBrk="1" hangingPunct="1">
                  <a:buFont typeface="Arial" charset="0"/>
                  <a:buNone/>
                </a:pP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р-н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17" name="Rectangle 108"/>
              <p:cNvSpPr>
                <a:spLocks noChangeArrowheads="1"/>
              </p:cNvSpPr>
              <p:nvPr/>
            </p:nvSpPr>
            <p:spPr bwMode="auto">
              <a:xfrm>
                <a:off x="4015" y="2371"/>
                <a:ext cx="485" cy="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eaLnBrk="1" hangingPunct="1">
                  <a:buFont typeface="Arial" charset="0"/>
                  <a:buNone/>
                </a:pPr>
                <a:r>
                  <a:rPr lang="ru-RU" altLang="ru-RU" sz="900" dirty="0" err="1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Кашинский</a:t>
                </a:r>
                <a:r>
                  <a:rPr lang="ru-RU" altLang="ru-RU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г.о.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18" name="Rectangle 111"/>
              <p:cNvSpPr>
                <a:spLocks noChangeArrowheads="1"/>
              </p:cNvSpPr>
              <p:nvPr/>
            </p:nvSpPr>
            <p:spPr bwMode="auto">
              <a:xfrm>
                <a:off x="4288" y="2586"/>
                <a:ext cx="304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ru-RU" altLang="ru-RU" sz="900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Калязинский</a:t>
                </a:r>
                <a:endParaRPr lang="ru-RU" altLang="ru-RU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 eaLnBrk="1" hangingPunct="1">
                  <a:buFont typeface="Arial" charset="0"/>
                  <a:buNone/>
                </a:pP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р-н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19" name="Rectangle 114"/>
              <p:cNvSpPr>
                <a:spLocks noChangeArrowheads="1"/>
              </p:cNvSpPr>
              <p:nvPr/>
            </p:nvSpPr>
            <p:spPr bwMode="auto">
              <a:xfrm>
                <a:off x="3874" y="1992"/>
                <a:ext cx="298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ru-RU" altLang="ru-RU" sz="900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Сонковский</a:t>
                </a: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algn="ctr" eaLnBrk="1" hangingPunct="1">
                  <a:buFont typeface="Arial" charset="0"/>
                  <a:buNone/>
                </a:pP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р-н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20" name="Rectangle 117"/>
              <p:cNvSpPr>
                <a:spLocks noChangeArrowheads="1"/>
              </p:cNvSpPr>
              <p:nvPr/>
            </p:nvSpPr>
            <p:spPr bwMode="auto">
              <a:xfrm>
                <a:off x="3871" y="1661"/>
                <a:ext cx="39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Краснохолмский</a:t>
                </a:r>
              </a:p>
              <a:p>
                <a:pPr algn="ctr" eaLnBrk="1" hangingPunct="1">
                  <a:buFont typeface="Arial" charset="0"/>
                  <a:buNone/>
                </a:pP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р-н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21" name="Rectangle 120"/>
              <p:cNvSpPr>
                <a:spLocks noChangeArrowheads="1"/>
              </p:cNvSpPr>
              <p:nvPr/>
            </p:nvSpPr>
            <p:spPr bwMode="auto">
              <a:xfrm>
                <a:off x="3251" y="1397"/>
                <a:ext cx="319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eaLnBrk="1" hangingPunct="1">
                  <a:buFont typeface="Arial" charset="0"/>
                  <a:buNone/>
                </a:pPr>
                <a:r>
                  <a:rPr lang="ru-RU" altLang="ru-RU" sz="900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Сандовский</a:t>
                </a: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algn="ctr" eaLnBrk="1" hangingPunct="1">
                  <a:buFont typeface="Arial" charset="0"/>
                  <a:buNone/>
                </a:pP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р-н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22" name="Rectangle 123"/>
              <p:cNvSpPr>
                <a:spLocks noChangeArrowheads="1"/>
              </p:cNvSpPr>
              <p:nvPr/>
            </p:nvSpPr>
            <p:spPr bwMode="auto">
              <a:xfrm>
                <a:off x="3744" y="1170"/>
                <a:ext cx="325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Весьегонский</a:t>
                </a:r>
              </a:p>
              <a:p>
                <a:pPr algn="ctr" eaLnBrk="1" hangingPunct="1">
                  <a:buFont typeface="Arial" charset="0"/>
                  <a:buNone/>
                </a:pP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р-н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23" name="Rectangle 126"/>
              <p:cNvSpPr>
                <a:spLocks noChangeArrowheads="1"/>
              </p:cNvSpPr>
              <p:nvPr/>
            </p:nvSpPr>
            <p:spPr bwMode="auto">
              <a:xfrm>
                <a:off x="3497" y="2034"/>
                <a:ext cx="432" cy="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eaLnBrk="1" hangingPunct="1">
                  <a:buFont typeface="Arial" charset="0"/>
                  <a:buNone/>
                </a:pP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Бежецкий р-н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24" name="Rectangle 129"/>
              <p:cNvSpPr>
                <a:spLocks noChangeArrowheads="1"/>
              </p:cNvSpPr>
              <p:nvPr/>
            </p:nvSpPr>
            <p:spPr bwMode="auto">
              <a:xfrm>
                <a:off x="3478" y="1589"/>
                <a:ext cx="422" cy="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ru-RU" altLang="ru-RU" sz="900" dirty="0" err="1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Молоковский</a:t>
                </a:r>
                <a:r>
                  <a:rPr lang="ru-RU" altLang="ru-RU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р-н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25" name="Rectangle 132"/>
              <p:cNvSpPr>
                <a:spLocks noChangeArrowheads="1"/>
              </p:cNvSpPr>
              <p:nvPr/>
            </p:nvSpPr>
            <p:spPr bwMode="auto">
              <a:xfrm>
                <a:off x="3015" y="1584"/>
                <a:ext cx="262" cy="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charset="0"/>
                  <a:buNone/>
                </a:pP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Лесной р-н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26" name="Rectangle 135"/>
              <p:cNvSpPr>
                <a:spLocks noChangeArrowheads="1"/>
              </p:cNvSpPr>
              <p:nvPr/>
            </p:nvSpPr>
            <p:spPr bwMode="auto">
              <a:xfrm>
                <a:off x="2777" y="2248"/>
                <a:ext cx="388" cy="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ru-RU" altLang="ru-RU" sz="900" dirty="0" err="1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Спировский</a:t>
                </a:r>
                <a:r>
                  <a:rPr lang="ru-RU" altLang="ru-RU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р-н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27" name="Rectangle 138"/>
              <p:cNvSpPr>
                <a:spLocks noChangeArrowheads="1"/>
              </p:cNvSpPr>
              <p:nvPr/>
            </p:nvSpPr>
            <p:spPr bwMode="auto">
              <a:xfrm>
                <a:off x="3100" y="1833"/>
                <a:ext cx="399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Максатихинский</a:t>
                </a:r>
              </a:p>
              <a:p>
                <a:pPr algn="ctr" eaLnBrk="1" hangingPunct="1">
                  <a:buFont typeface="Arial" charset="0"/>
                  <a:buNone/>
                </a:pP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р-н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28" name="Rectangle 141"/>
              <p:cNvSpPr>
                <a:spLocks noChangeArrowheads="1"/>
              </p:cNvSpPr>
              <p:nvPr/>
            </p:nvSpPr>
            <p:spPr bwMode="auto">
              <a:xfrm>
                <a:off x="3312" y="2556"/>
                <a:ext cx="435" cy="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charset="0"/>
                  <a:buNone/>
                </a:pPr>
                <a:r>
                  <a:rPr lang="ru-RU" altLang="ru-RU" sz="900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Рамешковский</a:t>
                </a: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р-н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29" name="Rectangle 144"/>
              <p:cNvSpPr>
                <a:spLocks noChangeArrowheads="1"/>
              </p:cNvSpPr>
              <p:nvPr/>
            </p:nvSpPr>
            <p:spPr bwMode="auto">
              <a:xfrm>
                <a:off x="3662" y="3105"/>
                <a:ext cx="359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ru-RU" altLang="ru-RU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Конаковский р-н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30" name="Rectangle 147"/>
              <p:cNvSpPr>
                <a:spLocks noChangeArrowheads="1"/>
              </p:cNvSpPr>
              <p:nvPr/>
            </p:nvSpPr>
            <p:spPr bwMode="auto">
              <a:xfrm>
                <a:off x="3093" y="2894"/>
                <a:ext cx="406" cy="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charset="0"/>
                  <a:buNone/>
                </a:pP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Калининский р-н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31" name="Rectangle 150"/>
              <p:cNvSpPr>
                <a:spLocks noChangeArrowheads="1"/>
              </p:cNvSpPr>
              <p:nvPr/>
            </p:nvSpPr>
            <p:spPr bwMode="auto">
              <a:xfrm>
                <a:off x="2384" y="3201"/>
                <a:ext cx="271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Старицкий </a:t>
                </a:r>
              </a:p>
              <a:p>
                <a:pPr algn="ctr" eaLnBrk="1" hangingPunct="1">
                  <a:buFont typeface="Arial" charset="0"/>
                  <a:buNone/>
                </a:pP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р-н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32" name="Rectangle 153"/>
              <p:cNvSpPr>
                <a:spLocks noChangeArrowheads="1"/>
              </p:cNvSpPr>
              <p:nvPr/>
            </p:nvSpPr>
            <p:spPr bwMode="auto">
              <a:xfrm>
                <a:off x="2507" y="2673"/>
                <a:ext cx="458" cy="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eaLnBrk="1" hangingPunct="1">
                  <a:buFont typeface="Arial" charset="0"/>
                  <a:buNone/>
                </a:pPr>
                <a:r>
                  <a:rPr lang="ru-RU" altLang="ru-RU" sz="900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Торжокский</a:t>
                </a: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р-н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33" name="Rectangle 156"/>
              <p:cNvSpPr>
                <a:spLocks noChangeArrowheads="1"/>
              </p:cNvSpPr>
              <p:nvPr/>
            </p:nvSpPr>
            <p:spPr bwMode="auto">
              <a:xfrm>
                <a:off x="2907" y="2489"/>
                <a:ext cx="3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ru-RU" altLang="ru-RU" sz="900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Лихославльский</a:t>
                </a:r>
                <a:endParaRPr lang="ru-RU" altLang="ru-RU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 eaLnBrk="1" hangingPunct="1">
                  <a:buFont typeface="Arial" charset="0"/>
                  <a:buNone/>
                </a:pP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р-н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34" name="Rectangle 159"/>
              <p:cNvSpPr>
                <a:spLocks noChangeArrowheads="1"/>
              </p:cNvSpPr>
              <p:nvPr/>
            </p:nvSpPr>
            <p:spPr bwMode="auto">
              <a:xfrm>
                <a:off x="2071" y="3332"/>
                <a:ext cx="318" cy="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charset="0"/>
                  <a:buNone/>
                </a:pP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Ржевский р-н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35" name="Rectangle 162"/>
              <p:cNvSpPr>
                <a:spLocks noChangeArrowheads="1"/>
              </p:cNvSpPr>
              <p:nvPr/>
            </p:nvSpPr>
            <p:spPr bwMode="auto">
              <a:xfrm>
                <a:off x="2329" y="2154"/>
                <a:ext cx="498" cy="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charset="0"/>
                  <a:buNone/>
                </a:pPr>
                <a:r>
                  <a:rPr lang="ru-RU" altLang="ru-RU" sz="900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Вышневолоцкий</a:t>
                </a: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altLang="ru-RU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г.о.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36" name="Rectangle 165"/>
              <p:cNvSpPr>
                <a:spLocks noChangeArrowheads="1"/>
              </p:cNvSpPr>
              <p:nvPr/>
            </p:nvSpPr>
            <p:spPr bwMode="auto">
              <a:xfrm>
                <a:off x="2581" y="1881"/>
                <a:ext cx="408" cy="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charset="0"/>
                  <a:buNone/>
                </a:pPr>
                <a:r>
                  <a:rPr lang="ru-RU" altLang="ru-RU" sz="900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Удомельский</a:t>
                </a: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г.о.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37" name="Rectangle 168"/>
              <p:cNvSpPr>
                <a:spLocks noChangeArrowheads="1"/>
              </p:cNvSpPr>
              <p:nvPr/>
            </p:nvSpPr>
            <p:spPr bwMode="auto">
              <a:xfrm>
                <a:off x="2044" y="1750"/>
                <a:ext cx="389" cy="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charset="0"/>
                  <a:buNone/>
                </a:pP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Бологовский р-н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38" name="Rectangle 171"/>
              <p:cNvSpPr>
                <a:spLocks noChangeArrowheads="1"/>
              </p:cNvSpPr>
              <p:nvPr/>
            </p:nvSpPr>
            <p:spPr bwMode="auto">
              <a:xfrm>
                <a:off x="1913" y="2258"/>
                <a:ext cx="278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ru-RU" altLang="ru-RU" sz="900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Фировский</a:t>
                </a: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algn="ctr" eaLnBrk="1" hangingPunct="1">
                  <a:buFont typeface="Arial" charset="0"/>
                  <a:buNone/>
                </a:pP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р-н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39" name="Rectangle 174"/>
              <p:cNvSpPr>
                <a:spLocks noChangeArrowheads="1"/>
              </p:cNvSpPr>
              <p:nvPr/>
            </p:nvSpPr>
            <p:spPr bwMode="auto">
              <a:xfrm>
                <a:off x="2123" y="2733"/>
                <a:ext cx="355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ru-RU" altLang="ru-RU" sz="900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Кувшиновский</a:t>
                </a:r>
                <a:endParaRPr lang="ru-RU" altLang="ru-RU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 eaLnBrk="1" hangingPunct="1">
                  <a:buFont typeface="Arial" charset="0"/>
                  <a:buNone/>
                </a:pP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р-н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40" name="Rectangle 177"/>
              <p:cNvSpPr>
                <a:spLocks noChangeArrowheads="1"/>
              </p:cNvSpPr>
              <p:nvPr/>
            </p:nvSpPr>
            <p:spPr bwMode="auto">
              <a:xfrm>
                <a:off x="1686" y="2966"/>
                <a:ext cx="460" cy="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charset="0"/>
                  <a:buNone/>
                </a:pPr>
                <a:r>
                  <a:rPr lang="ru-RU" altLang="ru-RU" sz="900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Селижаровский</a:t>
                </a: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р-н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41" name="Rectangle 180"/>
              <p:cNvSpPr>
                <a:spLocks noChangeArrowheads="1"/>
              </p:cNvSpPr>
              <p:nvPr/>
            </p:nvSpPr>
            <p:spPr bwMode="auto">
              <a:xfrm>
                <a:off x="1475" y="2505"/>
                <a:ext cx="435" cy="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charset="0"/>
                  <a:buNone/>
                </a:pPr>
                <a:r>
                  <a:rPr lang="ru-RU" altLang="ru-RU" sz="900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Осташковский</a:t>
                </a: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г.о.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42" name="Rectangle 183"/>
              <p:cNvSpPr>
                <a:spLocks noChangeArrowheads="1"/>
              </p:cNvSpPr>
              <p:nvPr/>
            </p:nvSpPr>
            <p:spPr bwMode="auto">
              <a:xfrm>
                <a:off x="1114" y="2768"/>
                <a:ext cx="346" cy="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charset="0"/>
                  <a:buNone/>
                </a:pPr>
                <a:r>
                  <a:rPr lang="ru-RU" altLang="ru-RU" sz="900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Пеновский</a:t>
                </a: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р-н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43" name="Rectangle 186"/>
              <p:cNvSpPr>
                <a:spLocks noChangeArrowheads="1"/>
              </p:cNvSpPr>
              <p:nvPr/>
            </p:nvSpPr>
            <p:spPr bwMode="auto">
              <a:xfrm>
                <a:off x="997" y="3183"/>
                <a:ext cx="511" cy="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eaLnBrk="1" hangingPunct="1">
                  <a:buFont typeface="Arial" charset="0"/>
                  <a:buNone/>
                </a:pPr>
                <a:r>
                  <a:rPr lang="ru-RU" altLang="ru-RU" sz="900" dirty="0" err="1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Андреапольский</a:t>
                </a:r>
                <a:r>
                  <a:rPr lang="ru-RU" altLang="ru-RU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м.о.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44" name="Rectangle 189"/>
              <p:cNvSpPr>
                <a:spLocks noChangeArrowheads="1"/>
              </p:cNvSpPr>
              <p:nvPr/>
            </p:nvSpPr>
            <p:spPr bwMode="auto">
              <a:xfrm>
                <a:off x="470" y="3043"/>
                <a:ext cx="374" cy="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charset="0"/>
                  <a:buNone/>
                </a:pPr>
                <a:r>
                  <a:rPr lang="ru-RU" altLang="ru-RU" sz="900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Торопецкий</a:t>
                </a: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р-н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45" name="Rectangle 192"/>
              <p:cNvSpPr>
                <a:spLocks noChangeArrowheads="1"/>
              </p:cNvSpPr>
              <p:nvPr/>
            </p:nvSpPr>
            <p:spPr bwMode="auto">
              <a:xfrm>
                <a:off x="2523" y="3621"/>
                <a:ext cx="489" cy="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eaLnBrk="1" hangingPunct="1">
                  <a:buFont typeface="Arial" charset="0"/>
                  <a:buNone/>
                </a:pPr>
                <a:r>
                  <a:rPr lang="ru-RU" altLang="ru-RU" sz="900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Зубцовский</a:t>
                </a: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р-н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46" name="Rectangle 195"/>
              <p:cNvSpPr>
                <a:spLocks noChangeArrowheads="1"/>
              </p:cNvSpPr>
              <p:nvPr/>
            </p:nvSpPr>
            <p:spPr bwMode="auto">
              <a:xfrm>
                <a:off x="1732" y="3709"/>
                <a:ext cx="380" cy="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charset="0"/>
                  <a:buNone/>
                </a:pPr>
                <a:r>
                  <a:rPr lang="ru-RU" altLang="ru-RU" sz="900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Оленинский</a:t>
                </a: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р-н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47" name="Rectangle 198"/>
              <p:cNvSpPr>
                <a:spLocks noChangeArrowheads="1"/>
              </p:cNvSpPr>
              <p:nvPr/>
            </p:nvSpPr>
            <p:spPr bwMode="auto">
              <a:xfrm>
                <a:off x="1322" y="3452"/>
                <a:ext cx="313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ru-RU" altLang="ru-RU" sz="900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Нелидовский</a:t>
                </a:r>
                <a:endParaRPr lang="ru-RU" altLang="ru-RU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 eaLnBrk="1" hangingPunct="1">
                  <a:buFont typeface="Arial" charset="0"/>
                  <a:buNone/>
                </a:pP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г.о.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48" name="Rectangle 201"/>
              <p:cNvSpPr>
                <a:spLocks noChangeArrowheads="1"/>
              </p:cNvSpPr>
              <p:nvPr/>
            </p:nvSpPr>
            <p:spPr bwMode="auto">
              <a:xfrm>
                <a:off x="772" y="3557"/>
                <a:ext cx="415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ru-RU" altLang="ru-RU" sz="900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Западнодвинский</a:t>
                </a:r>
                <a:endParaRPr lang="ru-RU" altLang="ru-RU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 eaLnBrk="1" hangingPunct="1">
                  <a:buFont typeface="Arial" charset="0"/>
                  <a:buNone/>
                </a:pP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р-н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49" name="Rectangle 204"/>
              <p:cNvSpPr>
                <a:spLocks noChangeArrowheads="1"/>
              </p:cNvSpPr>
              <p:nvPr/>
            </p:nvSpPr>
            <p:spPr bwMode="auto">
              <a:xfrm>
                <a:off x="1092" y="3839"/>
                <a:ext cx="342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eaLnBrk="1" hangingPunct="1">
                  <a:buFont typeface="Arial" charset="0"/>
                  <a:buNone/>
                </a:pP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Жарковский</a:t>
                </a:r>
              </a:p>
              <a:p>
                <a:pPr algn="ctr" eaLnBrk="1" hangingPunct="1">
                  <a:buFont typeface="Arial" charset="0"/>
                  <a:buNone/>
                </a:pPr>
                <a:r>
                  <a:rPr lang="ru-RU" altLang="ru-RU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р-н</a:t>
                </a:r>
                <a:endParaRPr lang="ru-RU" altLang="ru-RU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2337" name="Rectangle 208"/>
            <p:cNvSpPr>
              <a:spLocks noChangeArrowheads="1"/>
            </p:cNvSpPr>
            <p:nvPr/>
          </p:nvSpPr>
          <p:spPr bwMode="auto">
            <a:xfrm>
              <a:off x="1432" y="3924"/>
              <a:ext cx="412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buFont typeface="Arial" charset="0"/>
                <a:buNone/>
              </a:pPr>
              <a:r>
                <a:rPr lang="ru-RU" altLang="ru-RU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Бельский р-н</a:t>
              </a:r>
              <a:endParaRPr lang="ru-RU" altLang="ru-RU" sz="9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38" name="Rectangle 211"/>
            <p:cNvSpPr>
              <a:spLocks noChangeArrowheads="1"/>
            </p:cNvSpPr>
            <p:nvPr/>
          </p:nvSpPr>
          <p:spPr bwMode="auto">
            <a:xfrm>
              <a:off x="3112" y="3296"/>
              <a:ext cx="39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buFont typeface="Arial" charset="0"/>
                <a:buNone/>
              </a:pPr>
              <a:r>
                <a:rPr lang="ru-RU" altLang="ru-RU" sz="1500" b="1" dirty="0">
                  <a:latin typeface="Times New Roman" pitchFamily="18" charset="0"/>
                  <a:cs typeface="Times New Roman" pitchFamily="18" charset="0"/>
                </a:rPr>
                <a:t>г.Тверь</a:t>
              </a:r>
            </a:p>
          </p:txBody>
        </p:sp>
        <p:sp>
          <p:nvSpPr>
            <p:cNvPr id="12339" name="Rectangle 298"/>
            <p:cNvSpPr>
              <a:spLocks noChangeArrowheads="1"/>
            </p:cNvSpPr>
            <p:nvPr/>
          </p:nvSpPr>
          <p:spPr bwMode="auto">
            <a:xfrm>
              <a:off x="1191" y="3197"/>
              <a:ext cx="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buFont typeface="Arial" charset="0"/>
                <a:buNone/>
              </a:pPr>
              <a:endParaRPr lang="ru-RU" altLang="ru-RU" sz="19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8102438" y="4320932"/>
            <a:ext cx="615362" cy="4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643" tIns="29321" rIns="58643" bIns="29321">
            <a:spAutoFit/>
          </a:bodyPr>
          <a:lstStyle/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П- 2 749,1</a:t>
            </a:r>
          </a:p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К-7</a:t>
            </a:r>
          </a:p>
          <a:p>
            <a:pPr eaLnBrk="1" hangingPunct="1"/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Ч-183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4" name="TextBox 1024"/>
          <p:cNvSpPr txBox="1">
            <a:spLocks noChangeArrowheads="1"/>
          </p:cNvSpPr>
          <p:nvPr/>
        </p:nvSpPr>
        <p:spPr bwMode="auto">
          <a:xfrm>
            <a:off x="2992967" y="5822951"/>
            <a:ext cx="118533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643" tIns="29321" rIns="58643" bIns="29321">
            <a:spAutoFit/>
          </a:bodyPr>
          <a:lstStyle/>
          <a:p>
            <a:pPr eaLnBrk="1" hangingPunct="1"/>
            <a:endParaRPr lang="ru-RU" altLang="ru-RU" sz="900" dirty="0"/>
          </a:p>
        </p:txBody>
      </p:sp>
      <p:sp>
        <p:nvSpPr>
          <p:cNvPr id="12295" name="TextBox 1026"/>
          <p:cNvSpPr txBox="1">
            <a:spLocks noChangeArrowheads="1"/>
          </p:cNvSpPr>
          <p:nvPr/>
        </p:nvSpPr>
        <p:spPr bwMode="auto">
          <a:xfrm>
            <a:off x="6986466" y="3938302"/>
            <a:ext cx="641349" cy="4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8643" tIns="29321" rIns="58643" bIns="29321">
            <a:spAutoFit/>
          </a:bodyPr>
          <a:lstStyle/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П- </a:t>
            </a:r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41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К-1</a:t>
            </a:r>
          </a:p>
          <a:p>
            <a:pPr eaLnBrk="1" hangingPunct="1"/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Ч-1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6" name="TextBox 1031"/>
          <p:cNvSpPr txBox="1">
            <a:spLocks noChangeArrowheads="1"/>
          </p:cNvSpPr>
          <p:nvPr/>
        </p:nvSpPr>
        <p:spPr bwMode="auto">
          <a:xfrm>
            <a:off x="9858458" y="3250712"/>
            <a:ext cx="876300" cy="4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8643" tIns="29321" rIns="58643" bIns="29321">
            <a:spAutoFit/>
          </a:bodyPr>
          <a:lstStyle/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П – 1 </a:t>
            </a:r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570,60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К- 4</a:t>
            </a:r>
          </a:p>
          <a:p>
            <a:pPr eaLnBrk="1" hangingPunct="1"/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Ч-77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7" name="TextBox 1033"/>
          <p:cNvSpPr txBox="1">
            <a:spLocks noChangeArrowheads="1"/>
          </p:cNvSpPr>
          <p:nvPr/>
        </p:nvSpPr>
        <p:spPr bwMode="auto">
          <a:xfrm>
            <a:off x="5171505" y="4449072"/>
            <a:ext cx="770467" cy="4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8643" tIns="29321" rIns="58643" bIns="29321">
            <a:spAutoFit/>
          </a:bodyPr>
          <a:lstStyle/>
          <a:p>
            <a:pPr eaLnBrk="1" hangingPunct="1"/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П-8001,5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К-23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Ч-340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8" name="TextBox 1034"/>
          <p:cNvSpPr txBox="1">
            <a:spLocks noChangeArrowheads="1"/>
          </p:cNvSpPr>
          <p:nvPr/>
        </p:nvSpPr>
        <p:spPr bwMode="auto">
          <a:xfrm>
            <a:off x="6961879" y="4877452"/>
            <a:ext cx="528800" cy="4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643" tIns="29321" rIns="58643" bIns="29321">
            <a:spAutoFit/>
          </a:bodyPr>
          <a:lstStyle/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П- 147,3</a:t>
            </a:r>
          </a:p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К-1</a:t>
            </a:r>
          </a:p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Ч-7</a:t>
            </a:r>
          </a:p>
        </p:txBody>
      </p:sp>
      <p:sp>
        <p:nvSpPr>
          <p:cNvPr id="12299" name="TextBox 1035"/>
          <p:cNvSpPr txBox="1">
            <a:spLocks noChangeArrowheads="1"/>
          </p:cNvSpPr>
          <p:nvPr/>
        </p:nvSpPr>
        <p:spPr bwMode="auto">
          <a:xfrm>
            <a:off x="10726780" y="3792253"/>
            <a:ext cx="499946" cy="4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643" tIns="29321" rIns="58643" bIns="29321">
            <a:spAutoFit/>
          </a:bodyPr>
          <a:lstStyle/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П-263,1</a:t>
            </a:r>
          </a:p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К-2</a:t>
            </a:r>
          </a:p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Ч- 12</a:t>
            </a:r>
          </a:p>
        </p:txBody>
      </p:sp>
      <p:sp>
        <p:nvSpPr>
          <p:cNvPr id="12300" name="TextBox 1037"/>
          <p:cNvSpPr txBox="1">
            <a:spLocks noChangeArrowheads="1"/>
          </p:cNvSpPr>
          <p:nvPr/>
        </p:nvSpPr>
        <p:spPr bwMode="auto">
          <a:xfrm>
            <a:off x="6415618" y="2923932"/>
            <a:ext cx="644216" cy="4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643" tIns="29321" rIns="58643" bIns="29321">
            <a:spAutoFit/>
          </a:bodyPr>
          <a:lstStyle/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П-3 </a:t>
            </a:r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571,28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К-13</a:t>
            </a:r>
          </a:p>
          <a:p>
            <a:pPr eaLnBrk="1" hangingPunct="1"/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Ч-197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01" name="TextBox 1038"/>
          <p:cNvSpPr txBox="1">
            <a:spLocks noChangeArrowheads="1"/>
          </p:cNvSpPr>
          <p:nvPr/>
        </p:nvSpPr>
        <p:spPr bwMode="auto">
          <a:xfrm>
            <a:off x="4175532" y="5512290"/>
            <a:ext cx="901700" cy="4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8643" tIns="29321" rIns="58643" bIns="29321">
            <a:spAutoFit/>
          </a:bodyPr>
          <a:lstStyle/>
          <a:p>
            <a:pPr algn="ctr"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П- 24 </a:t>
            </a:r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170,11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К-94</a:t>
            </a:r>
          </a:p>
          <a:p>
            <a:pPr algn="ctr"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Ч-1 </a:t>
            </a:r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112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02" name="TextBox 1039"/>
          <p:cNvSpPr txBox="1">
            <a:spLocks noChangeArrowheads="1"/>
          </p:cNvSpPr>
          <p:nvPr/>
        </p:nvSpPr>
        <p:spPr bwMode="auto">
          <a:xfrm>
            <a:off x="8165287" y="2443123"/>
            <a:ext cx="586508" cy="4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643" tIns="29321" rIns="58643" bIns="29321">
            <a:spAutoFit/>
          </a:bodyPr>
          <a:lstStyle/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П-2 </a:t>
            </a:r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826,1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К-13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Ч-170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03" name="TextBox 1040"/>
          <p:cNvSpPr txBox="1">
            <a:spLocks noChangeArrowheads="1"/>
          </p:cNvSpPr>
          <p:nvPr/>
        </p:nvSpPr>
        <p:spPr bwMode="auto">
          <a:xfrm>
            <a:off x="8816895" y="4691511"/>
            <a:ext cx="863600" cy="4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8643" tIns="29321" rIns="58643" bIns="29321">
            <a:spAutoFit/>
          </a:bodyPr>
          <a:lstStyle/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П- </a:t>
            </a:r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3996,3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К- </a:t>
            </a:r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Ч- </a:t>
            </a:r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269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04" name="TextBox 1041"/>
          <p:cNvSpPr txBox="1">
            <a:spLocks noChangeArrowheads="1"/>
          </p:cNvSpPr>
          <p:nvPr/>
        </p:nvSpPr>
        <p:spPr bwMode="auto">
          <a:xfrm>
            <a:off x="6040805" y="5099539"/>
            <a:ext cx="716737" cy="705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643" tIns="29321" rIns="58643" bIns="29321">
            <a:spAutoFit/>
          </a:bodyPr>
          <a:lstStyle/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П-1 </a:t>
            </a:r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729,10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К-27</a:t>
            </a:r>
          </a:p>
          <a:p>
            <a:pPr eaLnBrk="1" hangingPunct="1"/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Ч-117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1500" b="1" dirty="0">
                <a:latin typeface="Times New Roman" pitchFamily="18" charset="0"/>
                <a:cs typeface="Times New Roman" pitchFamily="18" charset="0"/>
              </a:rPr>
              <a:t>г. Ржев</a:t>
            </a:r>
          </a:p>
        </p:txBody>
      </p:sp>
      <p:sp>
        <p:nvSpPr>
          <p:cNvPr id="12305" name="TextBox 1043"/>
          <p:cNvSpPr txBox="1">
            <a:spLocks noChangeArrowheads="1"/>
          </p:cNvSpPr>
          <p:nvPr/>
        </p:nvSpPr>
        <p:spPr bwMode="auto">
          <a:xfrm>
            <a:off x="4890802" y="3569352"/>
            <a:ext cx="673070" cy="4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643" tIns="29321" rIns="58643" bIns="29321">
            <a:spAutoFit/>
          </a:bodyPr>
          <a:lstStyle/>
          <a:p>
            <a:pPr eaLnBrk="1" hangingPunct="1"/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П-14753,21</a:t>
            </a:r>
          </a:p>
          <a:p>
            <a:pPr eaLnBrk="1" hangingPunct="1"/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К-58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Ч-954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06" name="TextBox 1047"/>
          <p:cNvSpPr txBox="1">
            <a:spLocks noChangeArrowheads="1"/>
          </p:cNvSpPr>
          <p:nvPr/>
        </p:nvSpPr>
        <p:spPr bwMode="auto">
          <a:xfrm>
            <a:off x="7208065" y="3084474"/>
            <a:ext cx="586508" cy="4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643" tIns="29321" rIns="58643" bIns="29321">
            <a:spAutoFit/>
          </a:bodyPr>
          <a:lstStyle/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П-2 </a:t>
            </a:r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161,4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К-7</a:t>
            </a:r>
          </a:p>
          <a:p>
            <a:pPr eaLnBrk="1" hangingPunct="1"/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Ч-80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07" name="TextBox 1050"/>
          <p:cNvSpPr txBox="1">
            <a:spLocks noChangeArrowheads="1"/>
          </p:cNvSpPr>
          <p:nvPr/>
        </p:nvSpPr>
        <p:spPr bwMode="auto">
          <a:xfrm>
            <a:off x="589086" y="5462468"/>
            <a:ext cx="2329961" cy="104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8643" tIns="29321" rIns="58643" bIns="29321">
            <a:spAutoFit/>
          </a:bodyPr>
          <a:lstStyle/>
          <a:p>
            <a:pPr eaLnBrk="1" hangingPunct="1"/>
            <a:r>
              <a:rPr lang="ru-RU" altLang="ru-RU" sz="1600" b="1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 – площадь, кв.м.</a:t>
            </a:r>
          </a:p>
          <a:p>
            <a:pPr eaLnBrk="1" hangingPunct="1"/>
            <a:r>
              <a:rPr lang="ru-RU" altLang="ru-RU" sz="1600" b="1" dirty="0"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  <a:t>количество</a:t>
            </a:r>
          </a:p>
          <a:p>
            <a:pPr eaLnBrk="1" hangingPunct="1"/>
            <a: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  <a:t>многоквартирных </a:t>
            </a:r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домов</a:t>
            </a:r>
          </a:p>
          <a:p>
            <a:pPr eaLnBrk="1" hangingPunct="1"/>
            <a:r>
              <a:rPr lang="ru-RU" altLang="ru-RU" sz="1600" b="1" dirty="0">
                <a:latin typeface="Times New Roman" pitchFamily="18" charset="0"/>
                <a:cs typeface="Times New Roman" pitchFamily="18" charset="0"/>
              </a:rPr>
              <a:t>Ч</a:t>
            </a:r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 – количество человек</a:t>
            </a:r>
          </a:p>
        </p:txBody>
      </p:sp>
      <p:sp>
        <p:nvSpPr>
          <p:cNvPr id="12308" name="TextBox 146"/>
          <p:cNvSpPr txBox="1">
            <a:spLocks noChangeArrowheads="1"/>
          </p:cNvSpPr>
          <p:nvPr/>
        </p:nvSpPr>
        <p:spPr bwMode="auto">
          <a:xfrm>
            <a:off x="7662172" y="5974211"/>
            <a:ext cx="1079500" cy="659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8643" tIns="29321" rIns="58643" bIns="29321">
            <a:spAutoFit/>
          </a:bodyPr>
          <a:lstStyle/>
          <a:p>
            <a:pPr eaLnBrk="1" hangingPunct="1"/>
            <a:r>
              <a:rPr lang="ru-RU" altLang="ru-RU" sz="1300" dirty="0">
                <a:latin typeface="Times New Roman" pitchFamily="18" charset="0"/>
                <a:cs typeface="Times New Roman" pitchFamily="18" charset="0"/>
              </a:rPr>
              <a:t>П- 5 </a:t>
            </a:r>
            <a:r>
              <a:rPr lang="ru-RU" altLang="ru-RU" sz="1300" dirty="0" smtClean="0">
                <a:latin typeface="Times New Roman" pitchFamily="18" charset="0"/>
                <a:cs typeface="Times New Roman" pitchFamily="18" charset="0"/>
              </a:rPr>
              <a:t>320,28</a:t>
            </a:r>
            <a:endParaRPr lang="ru-RU" altLang="ru-RU" sz="13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1300" dirty="0">
                <a:latin typeface="Times New Roman" pitchFamily="18" charset="0"/>
                <a:cs typeface="Times New Roman" pitchFamily="18" charset="0"/>
              </a:rPr>
              <a:t>К- 17</a:t>
            </a:r>
          </a:p>
          <a:p>
            <a:pPr eaLnBrk="1" hangingPunct="1"/>
            <a:r>
              <a:rPr lang="ru-RU" altLang="ru-RU" sz="1300" dirty="0" smtClean="0">
                <a:latin typeface="Times New Roman" pitchFamily="18" charset="0"/>
                <a:cs typeface="Times New Roman" pitchFamily="18" charset="0"/>
              </a:rPr>
              <a:t>Ч-379</a:t>
            </a:r>
            <a:endParaRPr lang="ru-RU" altLang="ru-RU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09" name="TextBox 8"/>
          <p:cNvSpPr txBox="1">
            <a:spLocks noChangeArrowheads="1"/>
          </p:cNvSpPr>
          <p:nvPr/>
        </p:nvSpPr>
        <p:spPr bwMode="auto">
          <a:xfrm>
            <a:off x="1337406" y="2304562"/>
            <a:ext cx="3556000" cy="17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8643" tIns="29321" rIns="58643" bIns="29321">
            <a:spAutoFit/>
          </a:bodyPr>
          <a:lstStyle/>
          <a:p>
            <a:pPr eaLnBrk="1" hangingPunct="1"/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  <a:t> Не участвуют в </a:t>
            </a:r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программе</a:t>
            </a:r>
          </a:p>
          <a:p>
            <a:pPr eaLnBrk="1" hangingPunct="1"/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причины неучастия:</a:t>
            </a:r>
          </a:p>
          <a:p>
            <a:pPr eaLnBrk="1" hangingPunct="1"/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-расселенный аварийный жилищный фонд;</a:t>
            </a:r>
          </a:p>
          <a:p>
            <a:pPr eaLnBrk="1" hangingPunct="1"/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  <a:t>аварийный жилищный фонд</a:t>
            </a:r>
            <a:endParaRPr lang="ru-RU" altLang="ru-RU" sz="16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не поставлен </a:t>
            </a:r>
            <a: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учет</a:t>
            </a:r>
          </a:p>
          <a:p>
            <a:pPr eaLnBrk="1" hangingPunct="1"/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до  </a:t>
            </a:r>
            <a: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  <a:t>01.01.2017</a:t>
            </a:r>
            <a:endParaRPr lang="ru-RU" alt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342291" y="2379786"/>
            <a:ext cx="169333" cy="1566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58643" tIns="29321" rIns="58643" bIns="29321" anchor="ctr"/>
          <a:lstStyle/>
          <a:p>
            <a:pPr algn="ctr">
              <a:defRPr/>
            </a:pPr>
            <a:endParaRPr lang="ru-RU" sz="1900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1359878" y="1850292"/>
            <a:ext cx="167217" cy="1629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643" tIns="29321" rIns="58643" bIns="29321" anchor="ctr"/>
          <a:lstStyle/>
          <a:p>
            <a:pPr algn="ctr">
              <a:defRPr/>
            </a:pPr>
            <a:endParaRPr lang="ru-RU" sz="1900" dirty="0"/>
          </a:p>
        </p:txBody>
      </p:sp>
      <p:sp>
        <p:nvSpPr>
          <p:cNvPr id="12312" name="TextBox 155"/>
          <p:cNvSpPr txBox="1">
            <a:spLocks noChangeArrowheads="1"/>
          </p:cNvSpPr>
          <p:nvPr/>
        </p:nvSpPr>
        <p:spPr bwMode="auto">
          <a:xfrm>
            <a:off x="2723467" y="4639407"/>
            <a:ext cx="586508" cy="4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643" tIns="29321" rIns="58643" bIns="29321">
            <a:spAutoFit/>
          </a:bodyPr>
          <a:lstStyle/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П- </a:t>
            </a:r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1341,5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К-6</a:t>
            </a:r>
          </a:p>
          <a:p>
            <a:pPr eaLnBrk="1" hangingPunct="1"/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Ч-113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13" name="TextBox 156"/>
          <p:cNvSpPr txBox="1">
            <a:spLocks noChangeArrowheads="1"/>
          </p:cNvSpPr>
          <p:nvPr/>
        </p:nvSpPr>
        <p:spPr bwMode="auto">
          <a:xfrm>
            <a:off x="5900276" y="2159163"/>
            <a:ext cx="721160" cy="4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643" tIns="29321" rIns="58643" bIns="29321">
            <a:spAutoFit/>
          </a:bodyPr>
          <a:lstStyle/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П – 1 903,68</a:t>
            </a:r>
          </a:p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К- 6</a:t>
            </a:r>
          </a:p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Ч- 109</a:t>
            </a:r>
          </a:p>
        </p:txBody>
      </p:sp>
      <p:sp>
        <p:nvSpPr>
          <p:cNvPr id="12314" name="TextBox 157"/>
          <p:cNvSpPr txBox="1">
            <a:spLocks noChangeArrowheads="1"/>
          </p:cNvSpPr>
          <p:nvPr/>
        </p:nvSpPr>
        <p:spPr bwMode="auto">
          <a:xfrm>
            <a:off x="8945523" y="1117274"/>
            <a:ext cx="628649" cy="4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8643" tIns="29321" rIns="58643" bIns="29321">
            <a:spAutoFit/>
          </a:bodyPr>
          <a:lstStyle/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П </a:t>
            </a:r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–32,7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К- 1</a:t>
            </a:r>
          </a:p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Ч- 4</a:t>
            </a:r>
          </a:p>
        </p:txBody>
      </p:sp>
      <p:sp>
        <p:nvSpPr>
          <p:cNvPr id="12315" name="TextBox 7"/>
          <p:cNvSpPr txBox="1">
            <a:spLocks noChangeArrowheads="1"/>
          </p:cNvSpPr>
          <p:nvPr/>
        </p:nvSpPr>
        <p:spPr bwMode="auto">
          <a:xfrm>
            <a:off x="5778500" y="6198621"/>
            <a:ext cx="1117600" cy="659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8643" tIns="29321" rIns="58643" bIns="29321">
            <a:spAutoFit/>
          </a:bodyPr>
          <a:lstStyle/>
          <a:p>
            <a:pPr eaLnBrk="1" hangingPunct="1"/>
            <a:r>
              <a:rPr lang="ru-RU" altLang="ru-RU" sz="1300" dirty="0">
                <a:latin typeface="Times New Roman" pitchFamily="18" charset="0"/>
                <a:cs typeface="Times New Roman" pitchFamily="18" charset="0"/>
              </a:rPr>
              <a:t>П- 7 </a:t>
            </a:r>
            <a:r>
              <a:rPr lang="ru-RU" altLang="ru-RU" sz="1300" dirty="0" smtClean="0">
                <a:latin typeface="Times New Roman" pitchFamily="18" charset="0"/>
                <a:cs typeface="Times New Roman" pitchFamily="18" charset="0"/>
              </a:rPr>
              <a:t>744,87</a:t>
            </a:r>
            <a:endParaRPr lang="ru-RU" altLang="ru-RU" sz="13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1300" dirty="0">
                <a:latin typeface="Times New Roman" pitchFamily="18" charset="0"/>
                <a:cs typeface="Times New Roman" pitchFamily="18" charset="0"/>
              </a:rPr>
              <a:t>К-33</a:t>
            </a:r>
          </a:p>
          <a:p>
            <a:pPr eaLnBrk="1" hangingPunct="1"/>
            <a:r>
              <a:rPr lang="ru-RU" altLang="ru-RU" sz="1300" dirty="0" smtClean="0">
                <a:latin typeface="Times New Roman" pitchFamily="18" charset="0"/>
                <a:cs typeface="Times New Roman" pitchFamily="18" charset="0"/>
              </a:rPr>
              <a:t>Ч-561</a:t>
            </a:r>
            <a:endParaRPr lang="ru-RU" altLang="ru-RU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16" name="TextBox 4"/>
          <p:cNvSpPr txBox="1">
            <a:spLocks noChangeArrowheads="1"/>
          </p:cNvSpPr>
          <p:nvPr/>
        </p:nvSpPr>
        <p:spPr bwMode="auto">
          <a:xfrm>
            <a:off x="9834034" y="5437717"/>
            <a:ext cx="2535767" cy="1244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8643" tIns="29321" rIns="58643" bIns="29321">
            <a:spAutoFit/>
          </a:bodyPr>
          <a:lstStyle/>
          <a:p>
            <a:pPr eaLnBrk="1" hangingPunct="1"/>
            <a:r>
              <a:rPr lang="ru-RU" altLang="ru-RU" sz="1900" b="1" dirty="0">
                <a:latin typeface="Times New Roman" pitchFamily="18" charset="0"/>
                <a:cs typeface="Times New Roman" pitchFamily="18" charset="0"/>
              </a:rPr>
              <a:t>Итого по субъекту:</a:t>
            </a:r>
          </a:p>
          <a:p>
            <a:r>
              <a:rPr lang="ru-RU" altLang="ru-RU" sz="1900" b="1" dirty="0">
                <a:latin typeface="Times New Roman" pitchFamily="18" charset="0"/>
                <a:cs typeface="Times New Roman" pitchFamily="18" charset="0"/>
              </a:rPr>
              <a:t>П- 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89 405,67 </a:t>
            </a:r>
            <a:r>
              <a:rPr lang="ru-RU" altLang="ru-RU" sz="1900" b="1" dirty="0" smtClean="0">
                <a:latin typeface="Times New Roman" pitchFamily="18" charset="0"/>
                <a:cs typeface="Times New Roman" pitchFamily="18" charset="0"/>
              </a:rPr>
              <a:t>кв.м</a:t>
            </a:r>
            <a:endParaRPr lang="ru-RU" altLang="ru-RU" sz="19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1900" b="1" dirty="0" smtClean="0">
                <a:latin typeface="Times New Roman" pitchFamily="18" charset="0"/>
                <a:cs typeface="Times New Roman" pitchFamily="18" charset="0"/>
              </a:rPr>
              <a:t>К-362</a:t>
            </a:r>
            <a:endParaRPr lang="ru-RU" altLang="ru-RU" sz="19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1900" b="1" dirty="0" smtClean="0">
                <a:latin typeface="Times New Roman" pitchFamily="18" charset="0"/>
                <a:cs typeface="Times New Roman" pitchFamily="18" charset="0"/>
              </a:rPr>
              <a:t>Ч-5 113</a:t>
            </a:r>
            <a:endParaRPr lang="ru-RU" altLang="ru-RU" sz="19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7" name="Прямая со стрелкой 146"/>
          <p:cNvCxnSpPr/>
          <p:nvPr/>
        </p:nvCxnSpPr>
        <p:spPr>
          <a:xfrm>
            <a:off x="7280031" y="4659923"/>
            <a:ext cx="759069" cy="12879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8" name="TextBox 149"/>
          <p:cNvSpPr txBox="1">
            <a:spLocks noChangeArrowheads="1"/>
          </p:cNvSpPr>
          <p:nvPr/>
        </p:nvSpPr>
        <p:spPr bwMode="auto">
          <a:xfrm>
            <a:off x="6636564" y="4404621"/>
            <a:ext cx="1007533" cy="29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8643" tIns="29321" rIns="58643" bIns="29321">
            <a:spAutoFit/>
          </a:bodyPr>
          <a:lstStyle/>
          <a:p>
            <a:pPr eaLnBrk="1" hangingPunct="1"/>
            <a:r>
              <a:rPr lang="ru-RU" altLang="ru-RU" sz="1500" b="1" dirty="0">
                <a:latin typeface="Times New Roman" pitchFamily="18" charset="0"/>
                <a:cs typeface="Times New Roman" pitchFamily="18" charset="0"/>
              </a:rPr>
              <a:t>г.Торжок</a:t>
            </a:r>
            <a:endParaRPr lang="ru-RU" altLang="ru-RU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19" name="TextBox 146"/>
          <p:cNvSpPr txBox="1">
            <a:spLocks noChangeArrowheads="1"/>
          </p:cNvSpPr>
          <p:nvPr/>
        </p:nvSpPr>
        <p:spPr bwMode="auto">
          <a:xfrm>
            <a:off x="8523167" y="5379917"/>
            <a:ext cx="1079500" cy="659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8643" tIns="29321" rIns="58643" bIns="29321">
            <a:spAutoFit/>
          </a:bodyPr>
          <a:lstStyle/>
          <a:p>
            <a:pPr eaLnBrk="1" hangingPunct="1"/>
            <a:r>
              <a:rPr lang="ru-RU" altLang="ru-RU" sz="1300" dirty="0">
                <a:latin typeface="Times New Roman" pitchFamily="18" charset="0"/>
                <a:cs typeface="Times New Roman" pitchFamily="18" charset="0"/>
              </a:rPr>
              <a:t>П- 2 </a:t>
            </a:r>
            <a:r>
              <a:rPr lang="ru-RU" altLang="ru-RU" sz="1300" dirty="0" smtClean="0">
                <a:latin typeface="Times New Roman" pitchFamily="18" charset="0"/>
                <a:cs typeface="Times New Roman" pitchFamily="18" charset="0"/>
              </a:rPr>
              <a:t>159,84</a:t>
            </a:r>
            <a:endParaRPr lang="ru-RU" altLang="ru-RU" sz="13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1300" dirty="0">
                <a:latin typeface="Times New Roman" pitchFamily="18" charset="0"/>
                <a:cs typeface="Times New Roman" pitchFamily="18" charset="0"/>
              </a:rPr>
              <a:t>К- 9</a:t>
            </a:r>
          </a:p>
          <a:p>
            <a:pPr eaLnBrk="1" hangingPunct="1"/>
            <a:r>
              <a:rPr lang="ru-RU" altLang="ru-RU" sz="1300" dirty="0" smtClean="0">
                <a:latin typeface="Times New Roman" pitchFamily="18" charset="0"/>
                <a:cs typeface="Times New Roman" pitchFamily="18" charset="0"/>
              </a:rPr>
              <a:t>Ч-131</a:t>
            </a:r>
            <a:endParaRPr lang="ru-RU" altLang="ru-RU" sz="13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4" name="Прямая со стрелкой 153"/>
          <p:cNvCxnSpPr/>
          <p:nvPr/>
        </p:nvCxnSpPr>
        <p:spPr>
          <a:xfrm>
            <a:off x="8290658" y="5103446"/>
            <a:ext cx="229088" cy="3389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/>
          <p:cNvCxnSpPr/>
          <p:nvPr/>
        </p:nvCxnSpPr>
        <p:spPr>
          <a:xfrm flipH="1">
            <a:off x="6207369" y="5776546"/>
            <a:ext cx="96716" cy="4308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2" name="TextBox 155"/>
          <p:cNvSpPr txBox="1">
            <a:spLocks noChangeArrowheads="1"/>
          </p:cNvSpPr>
          <p:nvPr/>
        </p:nvSpPr>
        <p:spPr bwMode="auto">
          <a:xfrm>
            <a:off x="3420698" y="4202725"/>
            <a:ext cx="719667" cy="4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8643" tIns="29321" rIns="58643" bIns="29321">
            <a:spAutoFit/>
          </a:bodyPr>
          <a:lstStyle/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П- </a:t>
            </a:r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1210,2</a:t>
            </a:r>
          </a:p>
          <a:p>
            <a:pPr eaLnBrk="1" hangingPunct="1"/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К-2</a:t>
            </a:r>
          </a:p>
          <a:p>
            <a:pPr eaLnBrk="1" hangingPunct="1"/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Ч-59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23" name="TextBox 155"/>
          <p:cNvSpPr txBox="1">
            <a:spLocks noChangeArrowheads="1"/>
          </p:cNvSpPr>
          <p:nvPr/>
        </p:nvSpPr>
        <p:spPr bwMode="auto">
          <a:xfrm>
            <a:off x="4630454" y="6241886"/>
            <a:ext cx="937683" cy="4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8643" tIns="29321" rIns="58643" bIns="29321">
            <a:spAutoFit/>
          </a:bodyPr>
          <a:lstStyle/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П- 1 </a:t>
            </a:r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124,7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К-12</a:t>
            </a:r>
          </a:p>
          <a:p>
            <a:pPr eaLnBrk="1" hangingPunct="1"/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Ч-74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24" name="TextBox 1034"/>
          <p:cNvSpPr txBox="1">
            <a:spLocks noChangeArrowheads="1"/>
          </p:cNvSpPr>
          <p:nvPr/>
        </p:nvSpPr>
        <p:spPr bwMode="auto">
          <a:xfrm>
            <a:off x="6861908" y="5681785"/>
            <a:ext cx="935567" cy="4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8643" tIns="29321" rIns="58643" bIns="29321">
            <a:spAutoFit/>
          </a:bodyPr>
          <a:lstStyle/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П- </a:t>
            </a:r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906,1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К-4</a:t>
            </a:r>
          </a:p>
          <a:p>
            <a:pPr eaLnBrk="1" hangingPunct="1"/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Ч-71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25" name="TextBox 155"/>
          <p:cNvSpPr txBox="1">
            <a:spLocks noChangeArrowheads="1"/>
          </p:cNvSpPr>
          <p:nvPr/>
        </p:nvSpPr>
        <p:spPr bwMode="auto">
          <a:xfrm>
            <a:off x="3656462" y="6051551"/>
            <a:ext cx="791633" cy="4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8643" tIns="29321" rIns="58643" bIns="29321">
            <a:spAutoFit/>
          </a:bodyPr>
          <a:lstStyle/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П- </a:t>
            </a:r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547</a:t>
            </a:r>
          </a:p>
          <a:p>
            <a:pPr eaLnBrk="1" hangingPunct="1"/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К-2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Ч-15</a:t>
            </a:r>
          </a:p>
        </p:txBody>
      </p:sp>
      <p:sp>
        <p:nvSpPr>
          <p:cNvPr id="12326" name="TextBox 1031"/>
          <p:cNvSpPr txBox="1">
            <a:spLocks noChangeArrowheads="1"/>
          </p:cNvSpPr>
          <p:nvPr/>
        </p:nvSpPr>
        <p:spPr bwMode="auto">
          <a:xfrm>
            <a:off x="8968643" y="2672538"/>
            <a:ext cx="876300" cy="4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8643" tIns="29321" rIns="58643" bIns="29321">
            <a:spAutoFit/>
          </a:bodyPr>
          <a:lstStyle/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П – </a:t>
            </a:r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318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К- 2</a:t>
            </a:r>
          </a:p>
          <a:p>
            <a:pPr eaLnBrk="1" hangingPunct="1"/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Ч-23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27" name="Rectangle 211"/>
          <p:cNvSpPr>
            <a:spLocks noChangeArrowheads="1"/>
          </p:cNvSpPr>
          <p:nvPr/>
        </p:nvSpPr>
        <p:spPr bwMode="auto">
          <a:xfrm>
            <a:off x="9455802" y="3800232"/>
            <a:ext cx="79163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500" b="1" dirty="0">
                <a:latin typeface="Times New Roman" pitchFamily="18" charset="0"/>
                <a:cs typeface="Times New Roman" pitchFamily="18" charset="0"/>
              </a:rPr>
              <a:t>г.Кимры</a:t>
            </a:r>
          </a:p>
        </p:txBody>
      </p:sp>
      <p:sp>
        <p:nvSpPr>
          <p:cNvPr id="12329" name="TextBox 146"/>
          <p:cNvSpPr txBox="1">
            <a:spLocks noChangeArrowheads="1"/>
          </p:cNvSpPr>
          <p:nvPr/>
        </p:nvSpPr>
        <p:spPr bwMode="auto">
          <a:xfrm>
            <a:off x="9799678" y="4003430"/>
            <a:ext cx="886883" cy="4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8643" tIns="29321" rIns="58643" bIns="29321">
            <a:spAutoFit/>
          </a:bodyPr>
          <a:lstStyle/>
          <a:p>
            <a:pPr eaLnBrk="1" fontAlgn="ctr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П- 145,7</a:t>
            </a:r>
          </a:p>
          <a:p>
            <a:pPr eaLnBrk="1" fontAlgn="ctr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К – 1</a:t>
            </a:r>
          </a:p>
          <a:p>
            <a:pPr eaLnBrk="1" fontAlgn="ctr" hangingPunct="1"/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Ч - 17</a:t>
            </a:r>
          </a:p>
        </p:txBody>
      </p:sp>
      <p:pic>
        <p:nvPicPr>
          <p:cNvPr id="12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00" y="116418"/>
            <a:ext cx="865717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31" name="TextBox 155"/>
          <p:cNvSpPr txBox="1">
            <a:spLocks noChangeArrowheads="1"/>
          </p:cNvSpPr>
          <p:nvPr/>
        </p:nvSpPr>
        <p:spPr bwMode="auto">
          <a:xfrm>
            <a:off x="10363200" y="2134578"/>
            <a:ext cx="627185" cy="538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П-165,5</a:t>
            </a:r>
          </a:p>
          <a:p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К – 1</a:t>
            </a:r>
          </a:p>
          <a:p>
            <a:r>
              <a:rPr lang="ru-RU" altLang="ru-RU" sz="900" dirty="0">
                <a:latin typeface="Times New Roman" pitchFamily="18" charset="0"/>
                <a:cs typeface="Times New Roman" pitchFamily="18" charset="0"/>
              </a:rPr>
              <a:t>Ч - 6</a:t>
            </a:r>
          </a:p>
        </p:txBody>
      </p:sp>
      <p:cxnSp>
        <p:nvCxnSpPr>
          <p:cNvPr id="158" name="Прямая со стрелкой 157"/>
          <p:cNvCxnSpPr/>
          <p:nvPr/>
        </p:nvCxnSpPr>
        <p:spPr>
          <a:xfrm flipV="1">
            <a:off x="10166047" y="2312377"/>
            <a:ext cx="288007" cy="98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33" name="TextBox 8"/>
          <p:cNvSpPr txBox="1">
            <a:spLocks noChangeArrowheads="1"/>
          </p:cNvSpPr>
          <p:nvPr/>
        </p:nvSpPr>
        <p:spPr bwMode="auto">
          <a:xfrm>
            <a:off x="1633416" y="1783862"/>
            <a:ext cx="243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8643" tIns="29321" rIns="58643" bIns="29321">
            <a:spAutoFit/>
          </a:bodyPr>
          <a:lstStyle/>
          <a:p>
            <a:pPr eaLnBrk="1" hangingPunct="1"/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Участвуют в программе</a:t>
            </a:r>
          </a:p>
        </p:txBody>
      </p:sp>
      <p:sp>
        <p:nvSpPr>
          <p:cNvPr id="12334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9237133" y="6388100"/>
            <a:ext cx="2804584" cy="287867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EB9F36A-A763-4D1A-8B42-347E4FDEC515}" type="slidenum">
              <a:rPr lang="ru-RU" altLang="ru-RU" sz="190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ru-RU" altLang="ru-RU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TextBox 1043"/>
          <p:cNvSpPr txBox="1">
            <a:spLocks noChangeArrowheads="1"/>
          </p:cNvSpPr>
          <p:nvPr/>
        </p:nvSpPr>
        <p:spPr bwMode="auto">
          <a:xfrm>
            <a:off x="4216725" y="4055860"/>
            <a:ext cx="499946" cy="4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643" tIns="29321" rIns="58643" bIns="29321">
            <a:spAutoFit/>
          </a:bodyPr>
          <a:lstStyle/>
          <a:p>
            <a:pPr eaLnBrk="1" hangingPunct="1"/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П-240,5</a:t>
            </a:r>
          </a:p>
          <a:p>
            <a:pPr eaLnBrk="1" hangingPunct="1"/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К-1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Ч-15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" name="TextBox 1043"/>
          <p:cNvSpPr txBox="1">
            <a:spLocks noChangeArrowheads="1"/>
          </p:cNvSpPr>
          <p:nvPr/>
        </p:nvSpPr>
        <p:spPr bwMode="auto">
          <a:xfrm>
            <a:off x="9078872" y="1761067"/>
            <a:ext cx="413384" cy="4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643" tIns="29321" rIns="58643" bIns="29321">
            <a:spAutoFit/>
          </a:bodyPr>
          <a:lstStyle/>
          <a:p>
            <a:pPr eaLnBrk="1" hangingPunct="1"/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П-116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К-1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Ч-6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" name="TextBox 1043"/>
          <p:cNvSpPr txBox="1">
            <a:spLocks noChangeArrowheads="1"/>
          </p:cNvSpPr>
          <p:nvPr/>
        </p:nvSpPr>
        <p:spPr bwMode="auto">
          <a:xfrm>
            <a:off x="7821571" y="3642621"/>
            <a:ext cx="413384" cy="4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643" tIns="29321" rIns="58643" bIns="29321">
            <a:spAutoFit/>
          </a:bodyPr>
          <a:lstStyle/>
          <a:p>
            <a:pPr eaLnBrk="1" hangingPunct="1"/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П-149</a:t>
            </a:r>
          </a:p>
          <a:p>
            <a:pPr eaLnBrk="1" hangingPunct="1"/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К-1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900" dirty="0" smtClean="0">
                <a:latin typeface="Times New Roman" pitchFamily="18" charset="0"/>
                <a:cs typeface="Times New Roman" pitchFamily="18" charset="0"/>
              </a:rPr>
              <a:t>Ч-11</a:t>
            </a:r>
            <a:endParaRPr lang="ru-RU" altLang="ru-RU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2" name="Прямоугольник 171"/>
          <p:cNvSpPr/>
          <p:nvPr/>
        </p:nvSpPr>
        <p:spPr>
          <a:xfrm>
            <a:off x="1345225" y="2116992"/>
            <a:ext cx="167217" cy="1629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643" tIns="29321" rIns="58643" bIns="29321" anchor="ctr"/>
          <a:lstStyle/>
          <a:p>
            <a:pPr algn="ctr">
              <a:defRPr/>
            </a:pPr>
            <a:endParaRPr lang="ru-RU" sz="1900" dirty="0"/>
          </a:p>
        </p:txBody>
      </p:sp>
      <p:sp>
        <p:nvSpPr>
          <p:cNvPr id="173" name="TextBox 8"/>
          <p:cNvSpPr txBox="1">
            <a:spLocks noChangeArrowheads="1"/>
          </p:cNvSpPr>
          <p:nvPr/>
        </p:nvSpPr>
        <p:spPr bwMode="auto">
          <a:xfrm>
            <a:off x="1645137" y="2059354"/>
            <a:ext cx="3823678" cy="305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8643" tIns="29321" rIns="58643" bIns="29321">
            <a:spAutoFit/>
          </a:bodyPr>
          <a:lstStyle/>
          <a:p>
            <a:pPr eaLnBrk="1" hangingPunct="1"/>
            <a: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  <a:t>Дополнительно включены в программу</a:t>
            </a:r>
            <a:endParaRPr lang="ru-RU" alt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" name="TextBox 1050"/>
          <p:cNvSpPr txBox="1">
            <a:spLocks noChangeArrowheads="1"/>
          </p:cNvSpPr>
          <p:nvPr/>
        </p:nvSpPr>
        <p:spPr bwMode="auto">
          <a:xfrm>
            <a:off x="1374532" y="1157169"/>
            <a:ext cx="6011006" cy="551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8643" tIns="29321" rIns="58643" bIns="29321">
            <a:spAutoFit/>
          </a:bodyPr>
          <a:lstStyle/>
          <a:p>
            <a:pPr eaLnBrk="1" hangingPunct="1"/>
            <a:r>
              <a:rPr lang="ru-RU" altLang="ru-RU" sz="1600" b="1" dirty="0" smtClean="0">
                <a:latin typeface="Times New Roman" pitchFamily="18" charset="0"/>
                <a:cs typeface="Times New Roman" pitchFamily="18" charset="0"/>
              </a:rPr>
              <a:t>29 МУНИЦИПАЛЬНЫХ ОБРАЗОВАНИЙ, УЧАСТВУЮЩИХ В ПРОГРАММЕ ПЕРЕСЕЛЕНИЯ </a:t>
            </a:r>
            <a:endParaRPr lang="ru-RU" alt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8"/>
          <p:cNvSpPr>
            <a:spLocks noGrp="1"/>
          </p:cNvSpPr>
          <p:nvPr>
            <p:ph type="title"/>
          </p:nvPr>
        </p:nvSpPr>
        <p:spPr>
          <a:xfrm>
            <a:off x="1114425" y="306996"/>
            <a:ext cx="10858499" cy="442963"/>
          </a:xfrm>
        </p:spPr>
        <p:txBody>
          <a:bodyPr tIns="3600" bIns="35999">
            <a:noAutofit/>
          </a:bodyPr>
          <a:lstStyle/>
          <a:p>
            <a:pPr algn="ctr" defTabSz="914194"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МУНИЦИПАЛЬНЫЕ ОБРАЗОВАНИЯ, УЧАСТВУЮЩИЕ В</a:t>
            </a:r>
            <a:b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РЕАЛИЗАЦИИ  ПРОГРАММЫ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200" y="1"/>
            <a:ext cx="865717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33918689"/>
              </p:ext>
            </p:extLst>
          </p:nvPr>
        </p:nvGraphicFramePr>
        <p:xfrm>
          <a:off x="1103445" y="952498"/>
          <a:ext cx="10849206" cy="5315462"/>
        </p:xfrm>
        <a:graphic>
          <a:graphicData uri="http://schemas.openxmlformats.org/drawingml/2006/table">
            <a:tbl>
              <a:tblPr>
                <a:effectLst/>
                <a:tableStyleId>{616DA210-FB5B-4158-B5E0-FEB733F419BA}</a:tableStyleId>
              </a:tblPr>
              <a:tblGrid>
                <a:gridCol w="1351280"/>
                <a:gridCol w="4513155"/>
                <a:gridCol w="4984771"/>
              </a:tblGrid>
              <a:tr h="872612"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/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Этап</a:t>
                      </a:r>
                      <a:r>
                        <a:rPr lang="ru-RU" sz="16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реализации проекта</a:t>
                      </a:r>
                      <a:endParaRPr lang="ru-RU" sz="16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699" marR="12699" marT="12699" marB="0" anchor="ctr">
                    <a:solidFill>
                      <a:srgbClr val="E5F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Действующая редакция</a:t>
                      </a:r>
                    </a:p>
                  </a:txBody>
                  <a:tcPr marL="12699" marR="12699" marT="12699" marB="0" anchor="ctr">
                    <a:solidFill>
                      <a:srgbClr val="E5FF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 учетом вносимых изменений</a:t>
                      </a:r>
                    </a:p>
                  </a:txBody>
                  <a:tcPr marL="12699" marR="12699" marT="12699" marB="0" anchor="ctr">
                    <a:solidFill>
                      <a:srgbClr val="E5FFE5"/>
                    </a:solidFill>
                  </a:tcPr>
                </a:tc>
              </a:tr>
              <a:tr h="5304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этап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(2019-2020)</a:t>
                      </a:r>
                    </a:p>
                  </a:txBody>
                  <a:tcPr marL="96000" marR="12700" marT="1269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города</a:t>
                      </a:r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Ржев, Торжок, </a:t>
                      </a:r>
                      <a:r>
                        <a:rPr lang="ru-RU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Зубцовский</a:t>
                      </a:r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Конаковский,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0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Торопецкий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районы</a:t>
                      </a:r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ru-RU" sz="1600" b="0" i="0" u="none" strike="noStrik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700" marR="12700" marT="12800" marB="128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города</a:t>
                      </a:r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Ржев, Торжок, </a:t>
                      </a:r>
                      <a:r>
                        <a:rPr lang="ru-RU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Зубцовский</a:t>
                      </a:r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Конаковский,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0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Торопецкий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районы, </a:t>
                      </a:r>
                      <a:r>
                        <a:rPr lang="ru-RU" sz="1600" b="1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Вышневолоцкий</a:t>
                      </a:r>
                      <a:r>
                        <a:rPr lang="ru-RU" sz="1600" b="1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городской округ</a:t>
                      </a:r>
                      <a:r>
                        <a:rPr lang="ru-RU" sz="1600" b="1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ru-RU" sz="1600" b="1" i="0" u="none" strike="noStrik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700" marR="12700" marT="12800" marB="12800" anchor="ctr">
                    <a:solidFill>
                      <a:schemeClr val="bg1"/>
                    </a:solidFill>
                  </a:tcPr>
                </a:tc>
              </a:tr>
              <a:tr h="7824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 этап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(2020-2021)</a:t>
                      </a:r>
                    </a:p>
                  </a:txBody>
                  <a:tcPr marL="96000" marR="48000" marT="1269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город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Ржев, Конаковский, </a:t>
                      </a:r>
                      <a:r>
                        <a:rPr lang="ru-RU" sz="1600" b="0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Сандовский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600" b="1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Спировский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Старицкий районы, </a:t>
                      </a:r>
                      <a:r>
                        <a:rPr lang="ru-RU" sz="1600" b="0" i="0" u="none" strike="noStrike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Нелидовский</a:t>
                      </a: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городской округ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700" marR="12700" marT="12800" marB="128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города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Ржев, </a:t>
                      </a:r>
                      <a:r>
                        <a:rPr lang="ru-RU" sz="1600" b="1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Тверь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600" b="1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Зубцовский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Конаковский, </a:t>
                      </a:r>
                      <a:r>
                        <a:rPr lang="ru-RU" sz="1600" b="0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Сандовский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Старицкий районы, </a:t>
                      </a:r>
                      <a:r>
                        <a:rPr lang="ru-RU" sz="1600" b="0" i="0" u="none" strike="noStrike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Нелидовский</a:t>
                      </a: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600" b="1" i="0" u="none" strike="noStrike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Вышневолоцкий</a:t>
                      </a: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городские округа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700" marR="12700" marT="12800" marB="12800">
                    <a:solidFill>
                      <a:schemeClr val="bg1"/>
                    </a:solidFill>
                  </a:tcPr>
                </a:tc>
              </a:tr>
              <a:tr h="5304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 этап </a:t>
                      </a:r>
                      <a:br>
                        <a:rPr lang="ru-RU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(2021-2022)</a:t>
                      </a:r>
                    </a:p>
                  </a:txBody>
                  <a:tcPr marL="96000" marR="48000" marT="1269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город Ржев, Конаковский район, </a:t>
                      </a:r>
                      <a:r>
                        <a:rPr lang="ru-RU" sz="1600" b="0" i="0" u="none" strike="noStrike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Нелидовский</a:t>
                      </a: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городской округ</a:t>
                      </a:r>
                    </a:p>
                  </a:txBody>
                  <a:tcPr marL="12700" marR="12700" marT="12800" marB="128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город Ржев, Конаковский, </a:t>
                      </a:r>
                      <a:r>
                        <a:rPr lang="ru-RU" sz="1600" b="1" i="0" u="none" strike="noStrike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Спировский</a:t>
                      </a: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районы, </a:t>
                      </a:r>
                      <a:r>
                        <a:rPr lang="ru-RU" sz="1600" b="0" i="0" u="none" strike="noStrike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Нелидовский</a:t>
                      </a: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городской округ</a:t>
                      </a:r>
                    </a:p>
                  </a:txBody>
                  <a:tcPr marL="12700" marR="12700" marT="12800" marB="128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24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 этап 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(2022-2023)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6000" marR="48000" marT="1269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город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Торжок, </a:t>
                      </a:r>
                      <a:r>
                        <a:rPr lang="ru-RU" sz="1600" b="0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Андреапольский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600" b="0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Бежецкий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Бологовский, Жарковский, </a:t>
                      </a:r>
                      <a:r>
                        <a:rPr lang="ru-RU" sz="1600" b="0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Селижаровский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600" b="0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Торжокский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районы, </a:t>
                      </a:r>
                      <a:r>
                        <a:rPr lang="ru-RU" sz="1600" b="0" i="0" u="none" strike="noStrike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Нелидовский</a:t>
                      </a: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городской округ</a:t>
                      </a:r>
                    </a:p>
                  </a:txBody>
                  <a:tcPr marL="12700" marR="12700" marT="12800" marB="128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город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Торжок, </a:t>
                      </a:r>
                      <a:r>
                        <a:rPr lang="ru-RU" sz="1600" b="0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Андреапольский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600" b="0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Бежецкий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Бологовский, Жарковский, </a:t>
                      </a:r>
                      <a:r>
                        <a:rPr lang="ru-RU" sz="1600" b="0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Селижаровский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600" b="0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Торжокский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районы, </a:t>
                      </a:r>
                      <a:r>
                        <a:rPr lang="ru-RU" sz="1600" b="0" i="0" u="none" strike="noStrike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Нелидовский</a:t>
                      </a: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городской округ</a:t>
                      </a:r>
                    </a:p>
                  </a:txBody>
                  <a:tcPr marL="12700" marR="12700" marT="12800" marB="128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344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 этап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(2023-2024)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6000" marR="48000" marT="1269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город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Кимры, </a:t>
                      </a:r>
                      <a:r>
                        <a:rPr lang="ru-RU" sz="1600" b="0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Калязинский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600" b="0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Максатихинский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Ржевский, </a:t>
                      </a:r>
                      <a:r>
                        <a:rPr lang="ru-RU" sz="1600" b="0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Сонковский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районы, </a:t>
                      </a:r>
                      <a:r>
                        <a:rPr lang="ru-RU" sz="1600" b="0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Вышневолоцкий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и </a:t>
                      </a:r>
                      <a:r>
                        <a:rPr lang="ru-RU" sz="1600" b="0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Нелидовский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городские округа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700" marR="12700" marT="12800" marB="128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город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Кимры, </a:t>
                      </a:r>
                      <a:r>
                        <a:rPr lang="ru-RU" sz="1600" b="1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Бельский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600" b="0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Калязинский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600" b="1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Лихославльский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600" b="0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Максатихинский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600" b="1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Молоковский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Ржевский, </a:t>
                      </a:r>
                      <a:r>
                        <a:rPr lang="ru-RU" sz="1600" b="0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Сонковский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районы, </a:t>
                      </a:r>
                      <a:r>
                        <a:rPr lang="ru-RU" sz="1600" b="0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Вышневолоцкий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и </a:t>
                      </a:r>
                      <a:r>
                        <a:rPr lang="ru-RU" sz="1600" b="0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Нелидовский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городские округа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700" marR="12700" marT="12800" marB="128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24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 этап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(2024-2025)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6000" marR="48000" marT="1269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город Тверь, </a:t>
                      </a: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Бельский</a:t>
                      </a: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Калининский районы, </a:t>
                      </a:r>
                      <a:r>
                        <a:rPr lang="ru-RU" sz="1600" b="0" i="0" u="none" strike="noStrike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Нелидовский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600" b="0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Кашинский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600" b="0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Осташковский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городские округа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700" marR="12700" marT="12800" marB="128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город Тверь, 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Калининский, </a:t>
                      </a:r>
                      <a:r>
                        <a:rPr lang="ru-RU" sz="1600" b="1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Пеновский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районы, </a:t>
                      </a:r>
                      <a:r>
                        <a:rPr lang="ru-RU" sz="1600" b="0" i="0" u="none" strike="noStrike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Нелидовский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600" b="0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Кашинский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600" b="0" i="0" u="none" strike="noStrik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Осташковский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городские округа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700" marR="12700" marT="12800" marB="128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9237133" y="6388100"/>
            <a:ext cx="2804584" cy="287867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EB9F36A-A763-4D1A-8B42-347E4FDEC515}" type="slidenum">
              <a:rPr lang="ru-RU" altLang="ru-RU" sz="1900"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ru-RU" altLang="ru-RU" sz="1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743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sp>
        <p:nvSpPr>
          <p:cNvPr id="22" name="Заголовок 8"/>
          <p:cNvSpPr>
            <a:spLocks noGrp="1"/>
          </p:cNvSpPr>
          <p:nvPr>
            <p:ph type="title"/>
          </p:nvPr>
        </p:nvSpPr>
        <p:spPr>
          <a:xfrm>
            <a:off x="1337443" y="186765"/>
            <a:ext cx="10682523" cy="667249"/>
          </a:xfrm>
        </p:spPr>
        <p:txBody>
          <a:bodyPr tIns="3600" bIns="36000">
            <a:noAutofit/>
          </a:bodyPr>
          <a:lstStyle/>
          <a:p>
            <a:pPr lvl="0" algn="ctr" defTabSz="914217">
              <a:lnSpc>
                <a:spcPct val="100000"/>
              </a:lnSpc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УТОЧНЕНИЕ МЕХАНИЗМА</a:t>
            </a:r>
            <a:b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РЕАЛИЗАЦИИ 1 (2019-2020) и 2 (2020) ЭТАПОВ ПРОГРАММЫ </a:t>
            </a:r>
            <a:r>
              <a:rPr lang="ru-RU" sz="4000" b="1" baseline="30000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ru-RU" sz="2000" b="1" baseline="30000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199735" y="1094364"/>
            <a:ext cx="9005978" cy="415258"/>
          </a:xfrm>
          <a:prstGeom prst="roundRect">
            <a:avLst>
              <a:gd name="adj" fmla="val 1242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СТРОИТЕЛЬСТВО ДОМОВ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520112" y="1897812"/>
            <a:ext cx="4716786" cy="3381555"/>
          </a:xfrm>
          <a:prstGeom prst="roundRect">
            <a:avLst/>
          </a:prstGeom>
          <a:blipFill>
            <a:blip r:embed="rId4" cstate="print"/>
            <a:tile tx="0" ty="0" sx="100000" sy="100000" flip="none" algn="tl"/>
          </a:blip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ПРИОБРЕТЕНИЕ ЖИЛЫХ ПОМЕЩЕНИЙ У ЗАСТРОЙЩИКОВ В ДОМАХ, ВВЕДЕННЫХ В ЭКСПЛУАТАЦИЮ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(города Ржев, Тверь, Торжок, Конаковский район (г. Конаково),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Торопецкий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Зубцовский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районы,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Вышневолоцкий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Нелидовский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городские округа)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839736" y="1932317"/>
            <a:ext cx="4716786" cy="3398807"/>
          </a:xfrm>
          <a:prstGeom prst="roundRect">
            <a:avLst/>
          </a:prstGeom>
          <a:blipFill>
            <a:blip r:embed="rId4" cstate="print"/>
            <a:tile tx="0" ty="0" sx="100000" sy="100000" flip="none" algn="tl"/>
          </a:blip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ПРИОБРЕТЕНИЕ ЖИЛЫХ ПОМЕЩЕНИЙ, СООТВЕТСТВУЮЩИХ ТРЕБОВАНИЯМ </a:t>
            </a:r>
            <a:r>
              <a:rPr lang="ru-RU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ПРИКАЗА МИНСТРОЯ РФ ОТ 31.01.2019 № 65/ПР И ПОСТАНОВЛЕНИЯ ПРАВИТЕЛЬСТВА ТВЕРСКОЙ ОБЛАСТИ ОТ 10.04.2019 № 108-ПП, 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 ЛИЦ, НЕ ЯВЛЯЮЩИХСЯ ЗАСТРОЙЩИКАМИ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(город Ржев, Конаковский район 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пгт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Редкино),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Сандовский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район) 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Прямая со стрелкой 14"/>
          <p:cNvCxnSpPr>
            <a:stCxn id="9" idx="2"/>
            <a:endCxn id="12" idx="0"/>
          </p:cNvCxnSpPr>
          <p:nvPr/>
        </p:nvCxnSpPr>
        <p:spPr>
          <a:xfrm flipH="1">
            <a:off x="3878505" y="1509622"/>
            <a:ext cx="2824219" cy="38819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9" idx="2"/>
            <a:endCxn id="14" idx="0"/>
          </p:cNvCxnSpPr>
          <p:nvPr/>
        </p:nvCxnSpPr>
        <p:spPr>
          <a:xfrm>
            <a:off x="6702724" y="1509622"/>
            <a:ext cx="2495405" cy="42269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88032" y="5710968"/>
            <a:ext cx="10045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* Относительно мероприятий 1 (2019-2020) и 2 (2020) этапов программы.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Последующие этапы программы предусматривают строительство многоквартирных жилых домов.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9237133" y="6388100"/>
            <a:ext cx="2804584" cy="287867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EB9F36A-A763-4D1A-8B42-347E4FDEC515}" type="slidenum">
              <a:rPr lang="ru-RU" altLang="ru-RU" sz="1900"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ru-RU" altLang="ru-RU" sz="1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7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sp>
        <p:nvSpPr>
          <p:cNvPr id="22" name="Заголовок 8"/>
          <p:cNvSpPr>
            <a:spLocks noGrp="1"/>
          </p:cNvSpPr>
          <p:nvPr>
            <p:ph type="title"/>
          </p:nvPr>
        </p:nvSpPr>
        <p:spPr>
          <a:xfrm>
            <a:off x="1277058" y="152259"/>
            <a:ext cx="10682523" cy="537854"/>
          </a:xfrm>
        </p:spPr>
        <p:txBody>
          <a:bodyPr tIns="3600" bIns="36000">
            <a:noAutofit/>
          </a:bodyPr>
          <a:lstStyle/>
          <a:p>
            <a:pPr lvl="0" algn="ctr" defTabSz="914217">
              <a:lnSpc>
                <a:spcPct val="100000"/>
              </a:lnSpc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ЕДИНЫЕ ТРЕБОВАНИЯ К ПРИОБРЕТАЕМЫМ ЖИЛЫМ ПОМЕЩЕНИЯМ</a:t>
            </a:r>
            <a:b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У ЗАСТРОЙЩИКОВ И У ЛИЦ, НЕ ЯВЛЯЮЩИХСЯ ЗАСТРОЙЩИКАМИ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069676" y="785004"/>
            <a:ext cx="10921041" cy="879895"/>
          </a:xfrm>
          <a:prstGeom prst="roundRect">
            <a:avLst>
              <a:gd name="adj" fmla="val 12420"/>
            </a:avLst>
          </a:prstGeom>
          <a:blipFill>
            <a:blip r:embed="rId4" cstate="print"/>
            <a:tile tx="0" ty="0" sx="100000" sy="100000" flip="none" algn="tl"/>
          </a:blip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" algn="ctr" defTabSz="685663" fontAlgn="b">
              <a:defRPr/>
            </a:pPr>
            <a:r>
              <a:rPr lang="ru-RU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Жилые помещения для переселения граждан из аварийного жилья должны быть полностью благоустроенными и отвечающими требованиям приказа Минстроя РФ от 31.01.2019 № 65/</a:t>
            </a:r>
            <a:r>
              <a:rPr lang="ru-RU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</a:t>
            </a:r>
            <a:r>
              <a:rPr lang="ru-RU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и постановления Правительства Тверской области от 10.04.2019 № 108-пп</a:t>
            </a:r>
            <a:endParaRPr lang="ru-RU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9237133" y="6388100"/>
            <a:ext cx="2804584" cy="287867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EB9F36A-A763-4D1A-8B42-347E4FDEC515}" type="slidenum">
              <a:rPr lang="ru-RU" altLang="ru-RU" sz="1900"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ru-RU" altLang="ru-RU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1069675" y="1762125"/>
            <a:ext cx="1708031" cy="4686300"/>
          </a:xfrm>
          <a:prstGeom prst="roundRect">
            <a:avLst/>
          </a:prstGeom>
          <a:solidFill>
            <a:srgbClr val="F1F5E7"/>
          </a:solidFill>
          <a:ln>
            <a:solidFill>
              <a:srgbClr val="00B05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4000" defTabSz="685663" fontAlgn="b">
              <a:defRPr/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Стандарты и нормативы к основным элементам жилых домов и квартирам</a:t>
            </a: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3317573" y="2333625"/>
            <a:ext cx="8626417" cy="1156659"/>
          </a:xfrm>
          <a:prstGeom prst="roundRect">
            <a:avLst/>
          </a:prstGeom>
          <a:solidFill>
            <a:srgbClr val="F1F5E7"/>
          </a:solidFill>
          <a:ln>
            <a:solidFill>
              <a:srgbClr val="00B05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4000" defTabSz="685663" fontAlgn="b">
              <a:defRPr/>
            </a:pPr>
            <a:r>
              <a:rPr lang="ru-RU" sz="1750" dirty="0" smtClean="0">
                <a:latin typeface="Times New Roman" pitchFamily="18" charset="0"/>
                <a:cs typeface="Times New Roman" pitchFamily="18" charset="0"/>
              </a:rPr>
              <a:t>КЛАСС ЭНЕРГОЭФФЕКТИВНОСТИ не ниже «В» </a:t>
            </a:r>
          </a:p>
          <a:p>
            <a:pPr marL="54000" defTabSz="685663" fontAlgn="b">
              <a:defRPr/>
            </a:pPr>
            <a:r>
              <a:rPr lang="ru-RU" sz="1750" dirty="0" smtClean="0">
                <a:latin typeface="Times New Roman" pitchFamily="18" charset="0"/>
                <a:cs typeface="Times New Roman" pitchFamily="18" charset="0"/>
              </a:rPr>
              <a:t>(стеклопакеты класса не ниже «В», светодиодные светильники с датчиками движения и освещенности, приборы учета энергоресурсов, утепленные входные двери с </a:t>
            </a:r>
            <a:r>
              <a:rPr lang="ru-RU" sz="1750" dirty="0" err="1" smtClean="0">
                <a:latin typeface="Times New Roman" pitchFamily="18" charset="0"/>
                <a:cs typeface="Times New Roman" pitchFamily="18" charset="0"/>
              </a:rPr>
              <a:t>автодоводчиками</a:t>
            </a:r>
            <a:r>
              <a:rPr lang="ru-RU" sz="1750" dirty="0" smtClean="0">
                <a:latin typeface="Times New Roman" pitchFamily="18" charset="0"/>
                <a:cs typeface="Times New Roman" pitchFamily="18" charset="0"/>
              </a:rPr>
              <a:t>, наличие тамбура)</a:t>
            </a:r>
            <a:endParaRPr lang="ru-RU" altLang="ru-RU" sz="175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3324225" y="3656703"/>
            <a:ext cx="8621563" cy="520459"/>
          </a:xfrm>
          <a:prstGeom prst="roundRect">
            <a:avLst/>
          </a:prstGeom>
          <a:solidFill>
            <a:srgbClr val="F1F5E7"/>
          </a:solidFill>
          <a:ln>
            <a:solidFill>
              <a:srgbClr val="00B05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ru-RU" sz="1750" dirty="0" smtClean="0">
                <a:latin typeface="Times New Roman" pitchFamily="18" charset="0"/>
                <a:cs typeface="Times New Roman" pitchFamily="18" charset="0"/>
              </a:rPr>
              <a:t>ВХОДНЫЕ ГРУППЫ и МЕСТА ОБЩЕГО ПОЛЬЗОВАНИЯ </a:t>
            </a:r>
          </a:p>
          <a:p>
            <a:pPr>
              <a:defRPr/>
            </a:pPr>
            <a:r>
              <a:rPr lang="ru-RU" sz="175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750" dirty="0" err="1" smtClean="0">
                <a:latin typeface="Times New Roman" pitchFamily="18" charset="0"/>
                <a:cs typeface="Times New Roman" pitchFamily="18" charset="0"/>
              </a:rPr>
              <a:t>безбарьерная</a:t>
            </a:r>
            <a:r>
              <a:rPr lang="ru-RU" sz="1750" dirty="0" smtClean="0">
                <a:latin typeface="Times New Roman" pitchFamily="18" charset="0"/>
                <a:cs typeface="Times New Roman" pitchFamily="18" charset="0"/>
              </a:rPr>
              <a:t> среда для доступа МГН)</a:t>
            </a:r>
            <a:endParaRPr lang="ru-RU" sz="17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3342556" y="4338910"/>
            <a:ext cx="8609162" cy="592346"/>
          </a:xfrm>
          <a:prstGeom prst="roundRect">
            <a:avLst/>
          </a:prstGeom>
          <a:solidFill>
            <a:srgbClr val="F1F5E7"/>
          </a:solidFill>
          <a:ln>
            <a:solidFill>
              <a:srgbClr val="00B05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ru-RU" sz="1750" dirty="0" smtClean="0">
                <a:latin typeface="Times New Roman" pitchFamily="18" charset="0"/>
                <a:cs typeface="Times New Roman" pitchFamily="18" charset="0"/>
              </a:rPr>
              <a:t>ОТДЕЛКА ЖИЛЫХ ПОМЕЩЕНИЙ (100% готовая отделка, подключение к сетям </a:t>
            </a:r>
            <a:r>
              <a:rPr lang="ru-RU" sz="1750" dirty="0" err="1" smtClean="0">
                <a:latin typeface="Times New Roman" pitchFamily="18" charset="0"/>
                <a:cs typeface="Times New Roman" pitchFamily="18" charset="0"/>
              </a:rPr>
              <a:t>электро</a:t>
            </a:r>
            <a:r>
              <a:rPr lang="ru-RU" sz="1750" dirty="0" smtClean="0">
                <a:latin typeface="Times New Roman" pitchFamily="18" charset="0"/>
                <a:cs typeface="Times New Roman" pitchFamily="18" charset="0"/>
              </a:rPr>
              <a:t>-, </a:t>
            </a:r>
            <a:r>
              <a:rPr lang="ru-RU" sz="1750" dirty="0" err="1" smtClean="0">
                <a:latin typeface="Times New Roman" pitchFamily="18" charset="0"/>
                <a:cs typeface="Times New Roman" pitchFamily="18" charset="0"/>
              </a:rPr>
              <a:t>водо</a:t>
            </a:r>
            <a:r>
              <a:rPr lang="ru-RU" sz="1750" dirty="0" smtClean="0">
                <a:latin typeface="Times New Roman" pitchFamily="18" charset="0"/>
                <a:cs typeface="Times New Roman" pitchFamily="18" charset="0"/>
              </a:rPr>
              <a:t>-, </a:t>
            </a:r>
            <a:r>
              <a:rPr lang="ru-RU" sz="1750" dirty="0" err="1" smtClean="0">
                <a:latin typeface="Times New Roman" pitchFamily="18" charset="0"/>
                <a:cs typeface="Times New Roman" pitchFamily="18" charset="0"/>
              </a:rPr>
              <a:t>газо</a:t>
            </a:r>
            <a:r>
              <a:rPr lang="ru-RU" sz="1750" dirty="0" smtClean="0">
                <a:latin typeface="Times New Roman" pitchFamily="18" charset="0"/>
                <a:cs typeface="Times New Roman" pitchFamily="18" charset="0"/>
              </a:rPr>
              <a:t>-, теплоснабжения, водоотведения)</a:t>
            </a:r>
            <a:endParaRPr lang="ru-RU" sz="17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3325304" y="5098749"/>
            <a:ext cx="8609162" cy="621103"/>
          </a:xfrm>
          <a:prstGeom prst="roundRect">
            <a:avLst/>
          </a:prstGeom>
          <a:solidFill>
            <a:srgbClr val="F1F5E7"/>
          </a:solidFill>
          <a:ln>
            <a:solidFill>
              <a:srgbClr val="00B05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ru-RU" sz="1750" dirty="0" smtClean="0">
                <a:latin typeface="Times New Roman" pitchFamily="18" charset="0"/>
                <a:cs typeface="Times New Roman" pitchFamily="18" charset="0"/>
              </a:rPr>
              <a:t>БЛАГОУСТРОЙСТВО (наличие детской площадки, пешеходных дорожек, элементов озеленения, скамеек, парковочных мест, освещения, контейнерных площадок)</a:t>
            </a:r>
            <a:endParaRPr lang="ru-RU" sz="17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Стрелка вправо 53"/>
          <p:cNvSpPr/>
          <p:nvPr/>
        </p:nvSpPr>
        <p:spPr>
          <a:xfrm>
            <a:off x="2809515" y="5404809"/>
            <a:ext cx="487123" cy="95250"/>
          </a:xfrm>
          <a:prstGeom prst="rightArrow">
            <a:avLst/>
          </a:prstGeom>
          <a:ln w="38100">
            <a:solidFill>
              <a:srgbClr val="00B050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500" b="1" dirty="0">
              <a:ln w="38100"/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3333031" y="5901366"/>
            <a:ext cx="8620844" cy="353683"/>
          </a:xfrm>
          <a:prstGeom prst="roundRect">
            <a:avLst/>
          </a:prstGeom>
          <a:solidFill>
            <a:srgbClr val="F1F5E7"/>
          </a:solidFill>
          <a:ln>
            <a:solidFill>
              <a:srgbClr val="00B05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ru-RU" sz="1750" dirty="0" smtClean="0">
                <a:latin typeface="Times New Roman" pitchFamily="18" charset="0"/>
                <a:cs typeface="Times New Roman" pitchFamily="18" charset="0"/>
              </a:rPr>
              <a:t>КВАРТИРЫ ДОЛЖНЫ БЫТЬ НОВЫМИ, НЕ БЫВШИМИ В ЭКСПЛУАТАЦИИ</a:t>
            </a:r>
            <a:endParaRPr lang="ru-RU" sz="17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Стрелка вправо 55"/>
          <p:cNvSpPr/>
          <p:nvPr/>
        </p:nvSpPr>
        <p:spPr>
          <a:xfrm>
            <a:off x="2796216" y="6051071"/>
            <a:ext cx="487123" cy="95250"/>
          </a:xfrm>
          <a:prstGeom prst="rightArrow">
            <a:avLst/>
          </a:prstGeom>
          <a:ln w="38100">
            <a:solidFill>
              <a:srgbClr val="00B050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500" b="1" dirty="0">
              <a:ln w="38100"/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21" name="Стрелка вправо 20"/>
          <p:cNvSpPr/>
          <p:nvPr/>
        </p:nvSpPr>
        <p:spPr>
          <a:xfrm>
            <a:off x="2815266" y="4609742"/>
            <a:ext cx="487123" cy="95250"/>
          </a:xfrm>
          <a:prstGeom prst="rightArrow">
            <a:avLst/>
          </a:prstGeom>
          <a:ln w="38100">
            <a:solidFill>
              <a:srgbClr val="00B050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500" b="1" dirty="0">
              <a:ln w="38100"/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23" name="Стрелка вправо 22"/>
          <p:cNvSpPr/>
          <p:nvPr/>
        </p:nvSpPr>
        <p:spPr>
          <a:xfrm>
            <a:off x="2806640" y="3906509"/>
            <a:ext cx="487123" cy="95250"/>
          </a:xfrm>
          <a:prstGeom prst="rightArrow">
            <a:avLst/>
          </a:prstGeom>
          <a:ln w="38100">
            <a:solidFill>
              <a:srgbClr val="00B050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500" b="1" dirty="0">
              <a:ln w="38100"/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24" name="Стрелка вправо 23"/>
          <p:cNvSpPr/>
          <p:nvPr/>
        </p:nvSpPr>
        <p:spPr>
          <a:xfrm>
            <a:off x="2817063" y="2864330"/>
            <a:ext cx="487123" cy="95250"/>
          </a:xfrm>
          <a:prstGeom prst="rightArrow">
            <a:avLst/>
          </a:prstGeom>
          <a:ln w="38100">
            <a:solidFill>
              <a:srgbClr val="00B050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500" b="1" dirty="0">
              <a:ln w="38100"/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3331773" y="1850546"/>
            <a:ext cx="8631628" cy="339306"/>
          </a:xfrm>
          <a:prstGeom prst="roundRect">
            <a:avLst/>
          </a:prstGeom>
          <a:solidFill>
            <a:srgbClr val="F1F5E7"/>
          </a:solidFill>
          <a:ln>
            <a:solidFill>
              <a:srgbClr val="00B05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4000" defTabSz="685663" fontAlgn="b">
              <a:defRPr/>
            </a:pPr>
            <a:r>
              <a:rPr lang="ru-RU" sz="1750" dirty="0" smtClean="0">
                <a:latin typeface="Times New Roman" pitchFamily="18" charset="0"/>
                <a:ea typeface="Calibri"/>
                <a:cs typeface="Times New Roman" pitchFamily="18" charset="0"/>
              </a:rPr>
              <a:t>ЖИЛОЙ ДОМ, НАХОДЯЩИЙСЯ НА ГАРАНТИИ СТРОИТЕЛЬНОЙ ОРГАНИЗАЦИИ</a:t>
            </a:r>
            <a:endParaRPr lang="ru-RU" altLang="ru-RU" sz="175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Стрелка вправо 29"/>
          <p:cNvSpPr/>
          <p:nvPr/>
        </p:nvSpPr>
        <p:spPr>
          <a:xfrm>
            <a:off x="2827486" y="1958558"/>
            <a:ext cx="487123" cy="95250"/>
          </a:xfrm>
          <a:prstGeom prst="rightArrow">
            <a:avLst/>
          </a:prstGeom>
          <a:ln w="38100">
            <a:solidFill>
              <a:srgbClr val="00B050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500" b="1" dirty="0">
              <a:ln w="38100"/>
              <a:solidFill>
                <a:srgbClr val="00206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7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sp>
        <p:nvSpPr>
          <p:cNvPr id="22" name="Заголовок 8"/>
          <p:cNvSpPr>
            <a:spLocks noGrp="1"/>
          </p:cNvSpPr>
          <p:nvPr>
            <p:ph type="title"/>
          </p:nvPr>
        </p:nvSpPr>
        <p:spPr>
          <a:xfrm>
            <a:off x="1363322" y="350666"/>
            <a:ext cx="10682523" cy="442963"/>
          </a:xfrm>
        </p:spPr>
        <p:txBody>
          <a:bodyPr tIns="3600" bIns="36000">
            <a:noAutofit/>
          </a:bodyPr>
          <a:lstStyle/>
          <a:p>
            <a:pPr lvl="0" algn="ctr" defTabSz="914217">
              <a:lnSpc>
                <a:spcPct val="100000"/>
              </a:lnSpc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МЕХАНИЗМЫ КОНТРОЛЯ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473858" y="1168701"/>
            <a:ext cx="9654217" cy="1134552"/>
          </a:xfrm>
          <a:prstGeom prst="roundRect">
            <a:avLst>
              <a:gd name="adj" fmla="val 12420"/>
            </a:avLst>
          </a:prstGeom>
          <a:blipFill>
            <a:blip r:embed="rId4" cstate="print"/>
            <a:tile tx="0" ty="0" sx="100000" sy="100000" flip="none" algn="tl"/>
          </a:blipFill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Рабочая группа по контролю за качеством строящихся (приобретаемых) жилых помещений в рамках реализации мероприятий по переселению граждан из аварийного жилищного фонда</a:t>
            </a:r>
          </a:p>
          <a:p>
            <a:pPr marL="54000" algn="ctr" defTabSz="685663" fontAlgn="b">
              <a:defRPr/>
            </a:pPr>
            <a:endParaRPr lang="ru-RU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9387416" y="6570133"/>
            <a:ext cx="2804584" cy="287867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altLang="ru-RU" sz="1900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ru-RU" altLang="ru-RU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440611" y="2626922"/>
            <a:ext cx="9730597" cy="1487877"/>
          </a:xfrm>
          <a:prstGeom prst="roundRect">
            <a:avLst>
              <a:gd name="adj" fmla="val 12420"/>
            </a:avLst>
          </a:prstGeom>
          <a:blipFill>
            <a:blip r:embed="rId4" cstate="print"/>
            <a:tile tx="0" ty="0" sx="100000" sy="100000" flip="none" algn="tl"/>
          </a:blipFill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Комиссия по вопросам качества жилых помещений, предназначенных для переселения граждан из аварийного жилищного фонда в рамках реализации региональных адресных программ Тверской области по переселению граждан из аварийного жилищного фонда</a:t>
            </a:r>
          </a:p>
          <a:p>
            <a:pPr marL="54000" algn="ctr" defTabSz="685663" fontAlgn="b">
              <a:defRPr/>
            </a:pPr>
            <a:endParaRPr lang="ru-RU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431985" y="4500293"/>
            <a:ext cx="9808234" cy="1374296"/>
          </a:xfrm>
          <a:prstGeom prst="roundRect">
            <a:avLst>
              <a:gd name="adj" fmla="val 12420"/>
            </a:avLst>
          </a:prstGeom>
          <a:blipFill>
            <a:blip r:embed="rId4" cstate="print"/>
            <a:tile tx="0" ty="0" sx="100000" sy="100000" flip="none" algn="tl"/>
          </a:blipFill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Разработан проект постановления Правительства Тверской области «Об утверждении регламента проведения рабочей группой по контролю за качеством строящихся (приобретаемых) жилых помещений в рамках реализации мероприятий по переселению граждан из аварийного жилищного фонда выездных проверок строящихся (приобретаемых) жилых помещений»</a:t>
            </a:r>
          </a:p>
          <a:p>
            <a:endParaRPr lang="ru-RU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4000" algn="ctr" defTabSz="685663" fontAlgn="b">
              <a:defRPr/>
            </a:pPr>
            <a:endParaRPr lang="ru-RU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7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9179</TotalTime>
  <Words>1693</Words>
  <Application>Microsoft Office PowerPoint</Application>
  <PresentationFormat>Произвольный</PresentationFormat>
  <Paragraphs>511</Paragraphs>
  <Slides>14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Office Theme</vt:lpstr>
      <vt:lpstr> МИНИСТЕРСТВО СТРОИТЕЛЬСТВА ТВЕРСКОЙ ОБЛАСТИ </vt:lpstr>
      <vt:lpstr> ЦЕЛИ РАЗРАБОТКИ ПРАВОВОГО АКТА </vt:lpstr>
      <vt:lpstr> ИЗМЕНЕНИЕ ПОКАЗАТЕЛЕЙ  ПРОГРАММЫ </vt:lpstr>
      <vt:lpstr>Слайд 4</vt:lpstr>
      <vt:lpstr>СВЕДЕНИЯ О ЖИЛИЩНОМ ФОНДЕ, ПРИЗНАННОМ АВАРИЙНЫМ С 01.01.2012 ПО 01.01.2017</vt:lpstr>
      <vt:lpstr>МУНИЦИПАЛЬНЫЕ ОБРАЗОВАНИЯ, УЧАСТВУЮЩИЕ В  РЕАЛИЗАЦИИ  ПРОГРАММЫ</vt:lpstr>
      <vt:lpstr>УТОЧНЕНИЕ МЕХАНИЗМА РЕАЛИЗАЦИИ 1 (2019-2020) и 2 (2020) ЭТАПОВ ПРОГРАММЫ *</vt:lpstr>
      <vt:lpstr>ЕДИНЫЕ ТРЕБОВАНИЯ К ПРИОБРЕТАЕМЫМ ЖИЛЫМ ПОМЕЩЕНИЯМ  У ЗАСТРОЙЩИКОВ И У ЛИЦ, НЕ ЯВЛЯЮЩИХСЯ ЗАСТРОЙЩИКАМИ</vt:lpstr>
      <vt:lpstr>МЕХАНИЗМЫ КОНТРОЛЯ</vt:lpstr>
      <vt:lpstr>ИЗМЕНЕНИЕ ФИНАНСИРОВАНИЯ МЕРОПРИЯТИЙ ПРОГРАММЫ НА ВЕСЬ ПЕРИОД РЕАЛИЗАЦИИ (2019-2025 ГОДЫ)                (тыс. руб.) </vt:lpstr>
      <vt:lpstr>МЕРОПРИЯТИЯ ПО РЕАЛИЗАЦИИ 1 ЭТАПА (2019-2020) ПРОГРАММЫ</vt:lpstr>
      <vt:lpstr>ГРАФИК ЗАКЛЮЧЕНИЯ КОНТРАКТОВ НА ПРИОБРЕТЕНИЕ ЖИЛЫХ ПОМЕЩЕНИЙ, ОБЕСПЕЧИВАЮЩИХ РЕАЛИЗАЦИЮ 1 ЭТАПА (2019-2020) ПРОГРАММЫ        </vt:lpstr>
      <vt:lpstr>РЕЗУЛЬТАТ ПРИНЯТИЯ ПРАВОВОГО АКТА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Румянцева Ксения</dc:creator>
  <cp:lastModifiedBy>User</cp:lastModifiedBy>
  <cp:revision>1398</cp:revision>
  <cp:lastPrinted>2019-10-04T13:57:39Z</cp:lastPrinted>
  <dcterms:created xsi:type="dcterms:W3CDTF">2018-01-25T06:54:33Z</dcterms:created>
  <dcterms:modified xsi:type="dcterms:W3CDTF">2019-10-28T14:09:41Z</dcterms:modified>
</cp:coreProperties>
</file>