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97" r:id="rId2"/>
    <p:sldId id="394" r:id="rId3"/>
    <p:sldId id="455" r:id="rId4"/>
    <p:sldId id="443" r:id="rId5"/>
    <p:sldId id="452" r:id="rId6"/>
    <p:sldId id="454" r:id="rId7"/>
    <p:sldId id="453" r:id="rId8"/>
    <p:sldId id="458" r:id="rId9"/>
    <p:sldId id="456" r:id="rId10"/>
    <p:sldId id="457" r:id="rId11"/>
    <p:sldId id="459" r:id="rId12"/>
    <p:sldId id="337" r:id="rId13"/>
  </p:sldIdLst>
  <p:sldSz cx="9144000" cy="5143500" type="screen16x9"/>
  <p:notesSz cx="9947275" cy="6858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AB8408"/>
    <a:srgbClr val="FF4F4F"/>
    <a:srgbClr val="FFFFFF"/>
    <a:srgbClr val="928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16" d="100"/>
          <a:sy n="116" d="100"/>
        </p:scale>
        <p:origin x="-1494" y="-7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34490" y="0"/>
            <a:ext cx="4310486" cy="342900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1200"/>
            </a:lvl1pPr>
          </a:lstStyle>
          <a:p>
            <a:fld id="{B47258F4-6C54-4B71-8396-6D85420533BD}" type="datetimeFigureOut">
              <a:rPr lang="ru-RU" smtClean="0"/>
              <a:pPr/>
              <a:t>23.10.2019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34490" y="6513910"/>
            <a:ext cx="4310486" cy="342900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1200"/>
            </a:lvl1pPr>
          </a:lstStyle>
          <a:p>
            <a:fld id="{809084D4-55EB-4588-B821-0C5CB29874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0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4091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4490" y="0"/>
            <a:ext cx="4310486" cy="344091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1200"/>
            </a:lvl1pPr>
          </a:lstStyle>
          <a:p>
            <a:fld id="{8AD5A57E-74B3-4D11-BFC6-76B039B5569F}" type="datetimeFigureOut">
              <a:rPr lang="ru-RU" smtClean="0"/>
              <a:pPr/>
              <a:t>23.10.2019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16238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8" tIns="45708" rIns="91418" bIns="4570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4729" y="3300412"/>
            <a:ext cx="7957820" cy="2700338"/>
          </a:xfrm>
          <a:prstGeom prst="rect">
            <a:avLst/>
          </a:prstGeom>
        </p:spPr>
        <p:txBody>
          <a:bodyPr vert="horz" lIns="91418" tIns="45708" rIns="91418" bIns="4570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4090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4490" y="6513910"/>
            <a:ext cx="4310486" cy="344090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1200"/>
            </a:lvl1pPr>
          </a:lstStyle>
          <a:p>
            <a:fld id="{FDAC3EC2-4CCF-412D-A733-7FFC2A776F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6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916238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4354" indent="-28568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5892" indent="-228544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4567" indent="-228544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64828" indent="-228544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21915" indent="-2285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9002" indent="-2285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36088" indent="-2285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93176" indent="-2285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4CC9ECA-D07A-4E54-83BF-DCFF5F618BB1}" type="slidenum">
              <a:rPr lang="ru-RU" altLang="ru-RU" smtClean="0"/>
              <a:pPr/>
              <a:t>1</a:t>
            </a:fld>
            <a:endParaRPr lang="ru-RU" altLang="ru-RU"/>
          </a:p>
        </p:txBody>
      </p:sp>
      <p:sp>
        <p:nvSpPr>
          <p:cNvPr id="20485" name="Нижний колонтитул 4"/>
          <p:cNvSpPr>
            <a:spLocks noGrp="1"/>
          </p:cNvSpPr>
          <p:nvPr>
            <p:ph type="ftr" sz="quarter" idx="4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5664" indent="-28679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7174" indent="-22943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6043" indent="-22943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64913" indent="-22943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23783" indent="-229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82652" indent="-229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41521" indent="-229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00392" indent="-229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7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7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916238" y="857250"/>
            <a:ext cx="41148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27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916238" y="857250"/>
            <a:ext cx="41148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19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7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7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7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7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3EC2-4CCF-412D-A733-7FFC2A776FED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7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9C9-2844-4653-B943-A148AC0ADB30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1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A690-E16D-478B-A181-896BDFEE10D4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2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BE1-B739-47C5-8E29-8B01FDF6184A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06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9A35-D3DE-45C8-B0BA-300713635019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1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F58F-82AF-43D3-B2CE-9AD7A900AFBB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9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49C-2E99-469A-AE24-7E3EF778E32D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73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A114-E011-4E67-925A-B78B643FBE95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83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ECE9-9F25-46D6-9020-AA8BE020D2A9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1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B5BC-848E-4B49-BDC5-3DFCD9563EF1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4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70C9-0450-4E7A-9DE5-6B7B6B630677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8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FEBB-D0F3-414A-B8B0-DC197D6FCF5B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4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B6F3-375A-4D5C-A1CB-2C6A85F7791A}" type="datetime1">
              <a:rPr lang="ru-RU" smtClean="0"/>
              <a:pPr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E63E-D541-425F-8085-2C7AFE1579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3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836738" y="206760"/>
            <a:ext cx="5750719" cy="574589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14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МИНИСТЕРСТВО ЗДРАВООХРАНЕНИЯ </a:t>
            </a:r>
            <a:br>
              <a:rPr lang="ru-RU" sz="14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4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2051" name="Содержимое 4"/>
          <p:cNvSpPr>
            <a:spLocks noGrp="1"/>
          </p:cNvSpPr>
          <p:nvPr>
            <p:ph idx="1"/>
          </p:nvPr>
        </p:nvSpPr>
        <p:spPr>
          <a:xfrm>
            <a:off x="1767626" y="821504"/>
            <a:ext cx="5868212" cy="3618310"/>
          </a:xfrm>
        </p:spPr>
        <p:txBody>
          <a:bodyPr rtlCol="0">
            <a:normAutofit/>
          </a:bodyPr>
          <a:lstStyle/>
          <a:p>
            <a:pPr marL="257168" indent="-257168" algn="ctr">
              <a:buNone/>
              <a:defRPr/>
            </a:pPr>
            <a:endParaRPr lang="ru-RU" altLang="ru-RU" sz="2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68" indent="-257168" algn="ctr">
              <a:spcBef>
                <a:spcPts val="0"/>
              </a:spcBef>
              <a:buNone/>
              <a:defRPr/>
            </a:pPr>
            <a:endParaRPr lang="ru-RU" altLang="ru-RU" sz="23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57168" indent="-257168" algn="ctr">
              <a:spcBef>
                <a:spcPts val="0"/>
              </a:spcBef>
              <a:buNone/>
              <a:defRPr/>
            </a:pPr>
            <a:r>
              <a:rPr lang="ru-RU" altLang="ru-RU" sz="3000" b="1" dirty="0" smtClean="0">
                <a:latin typeface="Times New Roman" pitchFamily="18" charset="0"/>
                <a:cs typeface="Times New Roman" pitchFamily="18" charset="0"/>
              </a:rPr>
              <a:t>О программе модернизации учреждений первичного звена медицинской помощи Тверской области</a:t>
            </a:r>
            <a:endParaRPr lang="ru-RU" altLang="ru-RU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ru-RU" altLang="ru-RU">
              <a:solidFill>
                <a:srgbClr val="898989"/>
              </a:solidFill>
            </a:endParaRPr>
          </a:p>
          <a:p>
            <a:r>
              <a:rPr lang="ru-RU" altLang="ru-RU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143001" y="3761184"/>
            <a:ext cx="4164806" cy="538163"/>
          </a:xfrm>
          <a:prstGeom prst="rect">
            <a:avLst/>
          </a:prstGeom>
          <a:ln>
            <a:noFill/>
          </a:ln>
        </p:spPr>
        <p:txBody>
          <a:bodyPr lIns="0" tIns="0" rIns="13716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>
              <a:defRPr/>
            </a:pPr>
            <a:endParaRPr lang="ru-RU" sz="12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275286" y="4371975"/>
            <a:ext cx="484941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defRPr/>
            </a:pPr>
            <a:r>
              <a:rPr 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hangingPunct="1">
              <a:defRPr/>
            </a:pPr>
            <a:r>
              <a:rPr lang="ru-RU" sz="1200" b="1" dirty="0" smtClean="0">
                <a:solidFill>
                  <a:srgbClr val="AB8408"/>
                </a:solidFill>
                <a:latin typeface="Times New Roman" pitchFamily="18" charset="0"/>
                <a:cs typeface="Times New Roman" pitchFamily="18" charset="0"/>
              </a:rPr>
              <a:t>23 октября </a:t>
            </a:r>
            <a:r>
              <a:rPr lang="ru-RU" sz="1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2019 </a:t>
            </a:r>
            <a:r>
              <a:rPr 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4103" name="Рисунок 1"/>
          <p:cNvPicPr>
            <a:picLocks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37797" y="113335"/>
            <a:ext cx="5667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2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70001" y="27000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588072" y="4860032"/>
            <a:ext cx="1543050" cy="273844"/>
          </a:xfrm>
        </p:spPr>
        <p:txBody>
          <a:bodyPr/>
          <a:lstStyle/>
          <a:p>
            <a:fld id="{1896E63E-D541-425F-8085-2C7AFE1579E6}" type="slidenum">
              <a:rPr lang="ru-RU"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05643" y="1834088"/>
            <a:ext cx="7995774" cy="6913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региональной программы модернизации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Заголовок 6"/>
          <p:cNvSpPr>
            <a:spLocks noGrp="1"/>
          </p:cNvSpPr>
          <p:nvPr>
            <p:ph type="title"/>
          </p:nvPr>
        </p:nvSpPr>
        <p:spPr>
          <a:xfrm>
            <a:off x="923925" y="117475"/>
            <a:ext cx="7751763" cy="61753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b="1" cap="all" dirty="0" smtClean="0">
                <a:solidFill>
                  <a:srgbClr val="998300"/>
                </a:solidFill>
                <a:latin typeface="Times New Roman" pitchFamily="18" charset="0"/>
                <a:cs typeface="Times New Roman" pitchFamily="18" charset="0"/>
              </a:rPr>
              <a:t>ИТОГИ </a:t>
            </a:r>
            <a:endParaRPr lang="ru-RU" sz="2200" b="1" dirty="0">
              <a:solidFill>
                <a:srgbClr val="998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51427" y="3487693"/>
            <a:ext cx="8022494" cy="575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Проверка межведомственной рабочей группой и Минздравом РФ </a:t>
            </a:r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4702370" y="1472324"/>
            <a:ext cx="238895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64787" y="3031521"/>
            <a:ext cx="7968278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срок до 01 июня 2020 года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05643" y="861505"/>
            <a:ext cx="7968278" cy="6954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срок до 10 января 2020 года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4702370" y="2476169"/>
            <a:ext cx="238895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4702369" y="3987813"/>
            <a:ext cx="238895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51427" y="4370170"/>
            <a:ext cx="8022494" cy="575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Утверждение региональной программы модернизации первичной медико-санитарной помощи</a:t>
            </a:r>
          </a:p>
        </p:txBody>
      </p:sp>
    </p:spTree>
    <p:extLst>
      <p:ext uri="{BB962C8B-B14F-4D97-AF65-F5344CB8AC3E}">
        <p14:creationId xmlns:p14="http://schemas.microsoft.com/office/powerpoint/2010/main" val="21427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70001" y="27000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588072" y="4860032"/>
            <a:ext cx="1543050" cy="273844"/>
          </a:xfrm>
        </p:spPr>
        <p:txBody>
          <a:bodyPr/>
          <a:lstStyle/>
          <a:p>
            <a:fld id="{1896E63E-D541-425F-8085-2C7AFE1579E6}" type="slidenum">
              <a:rPr lang="ru-RU"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Заголовок 6"/>
          <p:cNvSpPr>
            <a:spLocks noGrp="1"/>
          </p:cNvSpPr>
          <p:nvPr>
            <p:ph type="title"/>
          </p:nvPr>
        </p:nvSpPr>
        <p:spPr>
          <a:xfrm>
            <a:off x="923925" y="117475"/>
            <a:ext cx="7751763" cy="61753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b="1" cap="all" dirty="0" smtClean="0">
                <a:solidFill>
                  <a:srgbClr val="998300"/>
                </a:solidFill>
                <a:latin typeface="Times New Roman" pitchFamily="18" charset="0"/>
                <a:cs typeface="Times New Roman" pitchFamily="18" charset="0"/>
              </a:rPr>
              <a:t>ИТОГИ (ПРОДОЛЖЕНИЕ)</a:t>
            </a:r>
            <a:endParaRPr lang="ru-RU" sz="2200" b="1" dirty="0">
              <a:solidFill>
                <a:srgbClr val="998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64787" y="915566"/>
            <a:ext cx="7968278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ИТОГИ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64787" y="1622855"/>
            <a:ext cx="5033505" cy="6260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Реновация, капитальные ремонты учреждений здравоохранения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91508" y="2450758"/>
            <a:ext cx="5006784" cy="4654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Закупка автотранспорта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64786" y="3097427"/>
            <a:ext cx="5033505" cy="5601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Дооснащение оборудованием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91506" y="3875903"/>
            <a:ext cx="5006785" cy="5601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Ликвидация кадрового дефицита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6021160" y="1705232"/>
            <a:ext cx="635013" cy="264434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010399" y="1622855"/>
            <a:ext cx="1850161" cy="281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Средства федерального бюджета</a:t>
            </a:r>
          </a:p>
        </p:txBody>
      </p:sp>
    </p:spTree>
    <p:extLst>
      <p:ext uri="{BB962C8B-B14F-4D97-AF65-F5344CB8AC3E}">
        <p14:creationId xmlns:p14="http://schemas.microsoft.com/office/powerpoint/2010/main" val="28378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70001" y="270000"/>
            <a:ext cx="621506" cy="771525"/>
          </a:xfrm>
          <a:prstGeom prst="rect">
            <a:avLst/>
          </a:prstGeom>
          <a:noFill/>
        </p:spPr>
      </p:pic>
      <p:sp>
        <p:nvSpPr>
          <p:cNvPr id="17" name="Объект 2"/>
          <p:cNvSpPr txBox="1">
            <a:spLocks/>
          </p:cNvSpPr>
          <p:nvPr/>
        </p:nvSpPr>
        <p:spPr bwMode="auto">
          <a:xfrm>
            <a:off x="977231" y="2761736"/>
            <a:ext cx="3449241" cy="156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Министерство здравоохранения </a:t>
            </a:r>
          </a:p>
          <a:p>
            <a:pPr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Тверской области</a:t>
            </a:r>
            <a:br>
              <a:rPr lang="ru-RU" alt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пл. Михаила Тверского, 5, 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. Тверь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Телефон 8 (4822) 320482</a:t>
            </a:r>
            <a:br>
              <a:rPr lang="ru-RU" alt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E-</a:t>
            </a:r>
            <a:r>
              <a:rPr lang="ru-RU" altLang="ru-RU" dirty="0" err="1">
                <a:latin typeface="Times New Roman" pitchFamily="18" charset="0"/>
                <a:cs typeface="Times New Roman" pitchFamily="18" charset="0"/>
              </a:rPr>
              <a:t>mail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altLang="ru-RU" dirty="0" err="1">
                <a:latin typeface="Times New Roman" pitchFamily="18" charset="0"/>
                <a:cs typeface="Times New Roman" pitchFamily="18" charset="0"/>
              </a:rPr>
              <a:t>dep_zdrav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ru-RU" dirty="0">
                <a:latin typeface="Times New Roman" pitchFamily="18" charset="0"/>
                <a:cs typeface="Times New Roman" pitchFamily="18" charset="0"/>
              </a:rPr>
              <a:t>tverreg.ru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Министр здравоохранения Тверской области </a:t>
            </a:r>
          </a:p>
          <a:p>
            <a:pPr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Максимов М.А.</a:t>
            </a:r>
            <a:endParaRPr lang="ru-RU" altLang="ru-RU" dirty="0">
              <a:latin typeface="Calibri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563713" y="4812507"/>
            <a:ext cx="1543050" cy="273844"/>
          </a:xfrm>
        </p:spPr>
        <p:txBody>
          <a:bodyPr/>
          <a:lstStyle/>
          <a:p>
            <a:fld id="{20C744D8-5D24-40B5-8211-596EBBEF60D4}" type="slidenum">
              <a:rPr lang="ru-RU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29535" y="97303"/>
            <a:ext cx="567000" cy="7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84" name="Rectangle 3"/>
          <p:cNvSpPr txBox="1">
            <a:spLocks noChangeArrowheads="1"/>
          </p:cNvSpPr>
          <p:nvPr/>
        </p:nvSpPr>
        <p:spPr bwMode="auto">
          <a:xfrm>
            <a:off x="1713831" y="240322"/>
            <a:ext cx="6241256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968" tIns="24484" rIns="48968" bIns="24484"/>
          <a:lstStyle>
            <a:lvl1pPr>
              <a:defRPr kumimoji="1" sz="3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/>
            <a:r>
              <a:rPr lang="ru-RU" altLang="ru-RU" sz="1800" b="1" dirty="0" smtClean="0">
                <a:solidFill>
                  <a:srgbClr val="AB8408"/>
                </a:solidFill>
                <a:latin typeface="Times New Roman" pitchFamily="18" charset="0"/>
                <a:cs typeface="Times New Roman" pitchFamily="18" charset="0"/>
              </a:rPr>
              <a:t>НОРМАТИВНАЯ БАЗА</a:t>
            </a:r>
            <a:endParaRPr lang="ru-RU" altLang="ru-RU" sz="1800" b="1" dirty="0">
              <a:solidFill>
                <a:srgbClr val="AB84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22"/>
          <p:cNvSpPr txBox="1"/>
          <p:nvPr/>
        </p:nvSpPr>
        <p:spPr>
          <a:xfrm>
            <a:off x="836998" y="577390"/>
            <a:ext cx="7723106" cy="708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7000" rIns="54000" bIns="27000" anchor="ctr"/>
          <a:lstStyle/>
          <a:p>
            <a:pPr marL="65485" algn="ctr">
              <a:lnSpc>
                <a:spcPct val="85000"/>
              </a:lnSpc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Постановление Правительства РФ № 1304 от 09.10.2019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«Об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утверждении принципов модернизации первичного звена здравоохранения Российской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Федерации…»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22"/>
          <p:cNvSpPr txBox="1"/>
          <p:nvPr/>
        </p:nvSpPr>
        <p:spPr>
          <a:xfrm>
            <a:off x="972905" y="2332714"/>
            <a:ext cx="7723107" cy="2623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22860" rIns="162000" bIns="0" rtlCol="0">
            <a:spAutoFit/>
          </a:bodyPr>
          <a:lstStyle/>
          <a:p>
            <a:pPr marL="279797" marR="3810" indent="-214313" algn="just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доступности и качества оказания первичной помощи в сельской местности, рабочих поселках, поселках городского типа и малых городах численностью населения менее 50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тыс.чел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79797" marR="3810" indent="-214313" algn="just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 интересов пациента при оказании первичной медико-санитарной помощи;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797" marR="3810" indent="-214313" algn="just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 профилактики при оказании первичной медико-санитарной помощи;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797" marR="3810" indent="-214313" algn="just">
              <a:spcBef>
                <a:spcPts val="450"/>
              </a:spcBef>
              <a:spcAft>
                <a:spcPts val="135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Ответственность органов государственной власт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 местного самоуправления, должностных лиц за обеспечение прав граждан при организации первичной медико-санитарной помощи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1845394" y="1272483"/>
            <a:ext cx="597812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Утверждено</a:t>
            </a:r>
            <a:endParaRPr lang="ru-RU" alt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02994" y="4745718"/>
            <a:ext cx="729779" cy="257318"/>
          </a:xfrm>
        </p:spPr>
        <p:txBody>
          <a:bodyPr/>
          <a:lstStyle/>
          <a:p>
            <a:fld id="{1896E63E-D541-425F-8085-2C7AFE1579E6}" type="slidenum">
              <a:rPr lang="ru-RU"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22684" y="1525406"/>
            <a:ext cx="3632839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Принципы модернизации первичного звена здравоохранения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927265" y="1525406"/>
            <a:ext cx="3632839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Правила проведения экспертизы проектов региональных программ модернизации здравоохранения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Содержимое 2"/>
          <p:cNvSpPr>
            <a:spLocks noGrp="1"/>
          </p:cNvSpPr>
          <p:nvPr>
            <p:ph idx="1"/>
          </p:nvPr>
        </p:nvSpPr>
        <p:spPr>
          <a:xfrm>
            <a:off x="1008363" y="711800"/>
            <a:ext cx="7686675" cy="344383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Arial" pitchFamily="34" charset="0"/>
              <a:buNone/>
            </a:pPr>
            <a:r>
              <a:rPr lang="ru-RU" altLang="ru-RU" sz="1700" b="1" dirty="0" smtClean="0">
                <a:latin typeface="Times New Roman" pitchFamily="18" charset="0"/>
                <a:cs typeface="Times New Roman" pitchFamily="18" charset="0"/>
              </a:rPr>
              <a:t>Цель: </a:t>
            </a:r>
          </a:p>
          <a:p>
            <a:pPr algn="just"/>
            <a:r>
              <a:rPr lang="ru-RU" altLang="ru-RU" sz="1700" b="1" dirty="0" smtClean="0">
                <a:latin typeface="Times New Roman" pitchFamily="18" charset="0"/>
                <a:cs typeface="Times New Roman" pitchFamily="18" charset="0"/>
              </a:rPr>
              <a:t>Обеспечение качества и доступности первичной медико-санитарной помощи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ru-RU" altLang="ru-RU" sz="1700" b="1" dirty="0" smtClean="0">
                <a:latin typeface="Times New Roman" pitchFamily="18" charset="0"/>
                <a:cs typeface="Times New Roman" pitchFamily="18" charset="0"/>
              </a:rPr>
              <a:t>Способ решения: </a:t>
            </a:r>
            <a:endParaRPr lang="ru-RU" altLang="ru-RU" sz="17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altLang="ru-RU" sz="1700" dirty="0" smtClean="0">
                <a:latin typeface="Times New Roman" pitchFamily="18" charset="0"/>
                <a:cs typeface="Times New Roman" pitchFamily="18" charset="0"/>
              </a:rPr>
              <a:t>Строительство, реконструкция и капитальные ремонты объектов здравоохранения;</a:t>
            </a:r>
            <a:endParaRPr lang="ru-RU" altLang="ru-RU" sz="17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1700" dirty="0" smtClean="0">
                <a:latin typeface="Times New Roman" pitchFamily="18" charset="0"/>
                <a:cs typeface="Times New Roman" pitchFamily="18" charset="0"/>
              </a:rPr>
              <a:t>Дооснащение медицинским оборудованием;</a:t>
            </a:r>
            <a:endParaRPr lang="ru-RU" alt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1700" dirty="0" smtClean="0">
                <a:latin typeface="Times New Roman" pitchFamily="18" charset="0"/>
                <a:cs typeface="Times New Roman" pitchFamily="18" charset="0"/>
              </a:rPr>
              <a:t>Устранение кадрового дефицита;</a:t>
            </a:r>
          </a:p>
          <a:p>
            <a:pPr algn="just" eaLnBrk="1" hangingPunct="1"/>
            <a:r>
              <a:rPr lang="ru-RU" altLang="ru-RU" sz="1700" dirty="0" smtClean="0">
                <a:latin typeface="Times New Roman" pitchFamily="18" charset="0"/>
                <a:cs typeface="Times New Roman" pitchFamily="18" charset="0"/>
              </a:rPr>
              <a:t>Оснащение автомобильным транспортом;</a:t>
            </a:r>
          </a:p>
          <a:p>
            <a:pPr algn="just" eaLnBrk="1" hangingPunct="1"/>
            <a:r>
              <a:rPr lang="ru-RU" altLang="ru-RU" sz="1700" dirty="0" smtClean="0">
                <a:latin typeface="Times New Roman" pitchFamily="18" charset="0"/>
                <a:cs typeface="Times New Roman" pitchFamily="18" charset="0"/>
              </a:rPr>
              <a:t>Вторичная профилактика осложнений болезней кровообращения</a:t>
            </a:r>
          </a:p>
          <a:p>
            <a:pPr marL="0" indent="0" algn="just" eaLnBrk="1" hangingPunct="1">
              <a:buNone/>
            </a:pP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9928B04E-6945-420E-B7C0-FFD6C849CD05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altLang="ru-R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4313" y="106363"/>
            <a:ext cx="72548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1071563" y="195263"/>
            <a:ext cx="7615237" cy="64829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8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МОДЕРНИЗАЦИЯ ПЕРВИЧНОГО ЗВЕНА ЗДРАВООХРАНЕНИЯ</a:t>
            </a:r>
            <a:endParaRPr lang="ru-RU" sz="18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 rot="5400000">
            <a:off x="4386341" y="3430739"/>
            <a:ext cx="17919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39799" y="4417031"/>
            <a:ext cx="7736337" cy="543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Участие в федеральном проекте модернизации учреждений здравоохранения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39798" y="3762651"/>
            <a:ext cx="7736337" cy="5436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региональной программы модернизации. Срок – 10.01.2020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4420594" y="4119374"/>
            <a:ext cx="110683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9225" y="100012"/>
            <a:ext cx="8286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84" name="Rectangle 3"/>
          <p:cNvSpPr txBox="1">
            <a:spLocks noChangeArrowheads="1"/>
          </p:cNvSpPr>
          <p:nvPr/>
        </p:nvSpPr>
        <p:spPr bwMode="auto">
          <a:xfrm>
            <a:off x="822326" y="164307"/>
            <a:ext cx="8321675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968" tIns="24484" rIns="48968" bIns="24484"/>
          <a:lstStyle>
            <a:lvl1pPr>
              <a:defRPr kumimoji="1" sz="3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/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МОДЕРНИЗАЦИЯ ПЕРВИЧНОГО ЗВЕНА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22"/>
          <p:cNvSpPr txBox="1"/>
          <p:nvPr/>
        </p:nvSpPr>
        <p:spPr>
          <a:xfrm>
            <a:off x="1125795" y="1072286"/>
            <a:ext cx="7714733" cy="326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7000" rIns="54000" bIns="27000" anchor="ctr"/>
          <a:lstStyle>
            <a:defPPr>
              <a:defRPr lang="ru-RU"/>
            </a:defPPr>
            <a:lvl1pPr marL="65485" algn="ctr">
              <a:lnSpc>
                <a:spcPct val="85000"/>
              </a:lnSpc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/>
            <a:r>
              <a:rPr lang="ru-RU" dirty="0"/>
              <a:t>1. Поликлиники</a:t>
            </a:r>
            <a:endParaRPr dirty="0"/>
          </a:p>
        </p:txBody>
      </p:sp>
      <p:sp>
        <p:nvSpPr>
          <p:cNvPr id="12" name="object 28"/>
          <p:cNvSpPr txBox="1"/>
          <p:nvPr/>
        </p:nvSpPr>
        <p:spPr>
          <a:xfrm>
            <a:off x="1164000" y="1573719"/>
            <a:ext cx="7676529" cy="408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7000" rIns="54000" bIns="27000" anchor="ctr"/>
          <a:lstStyle>
            <a:defPPr>
              <a:defRPr lang="ru-RU"/>
            </a:defPPr>
            <a:lvl1pPr marL="65485">
              <a:lnSpc>
                <a:spcPct val="85000"/>
              </a:lnSpc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2. </a:t>
            </a:r>
            <a:r>
              <a:rPr lang="ru-RU" dirty="0"/>
              <a:t>Поликлинические подразделения</a:t>
            </a:r>
            <a:endParaRPr dirty="0"/>
          </a:p>
        </p:txBody>
      </p:sp>
      <p:sp>
        <p:nvSpPr>
          <p:cNvPr id="13" name="object 30"/>
          <p:cNvSpPr txBox="1"/>
          <p:nvPr/>
        </p:nvSpPr>
        <p:spPr>
          <a:xfrm>
            <a:off x="1164000" y="2545492"/>
            <a:ext cx="7706950" cy="3314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7000" rIns="54000" bIns="27000" anchor="ctr"/>
          <a:lstStyle>
            <a:defPPr>
              <a:defRPr lang="ru-RU"/>
            </a:defPPr>
            <a:lvl1pPr marL="65485">
              <a:lnSpc>
                <a:spcPct val="85000"/>
              </a:lnSpc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4. Отделения (офисы) врачей общей практики</a:t>
            </a:r>
          </a:p>
        </p:txBody>
      </p:sp>
      <p:sp>
        <p:nvSpPr>
          <p:cNvPr id="14" name="object 24"/>
          <p:cNvSpPr txBox="1"/>
          <p:nvPr/>
        </p:nvSpPr>
        <p:spPr>
          <a:xfrm>
            <a:off x="1164000" y="2117124"/>
            <a:ext cx="7699167" cy="305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7000" rIns="54000" bIns="27000" anchor="ctr"/>
          <a:lstStyle>
            <a:defPPr>
              <a:defRPr lang="ru-RU"/>
            </a:defPPr>
            <a:lvl1pPr marL="65485">
              <a:lnSpc>
                <a:spcPct val="85000"/>
              </a:lnSpc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3. Амбулатории</a:t>
            </a:r>
            <a:endParaRPr dirty="0"/>
          </a:p>
        </p:txBody>
      </p:sp>
      <p:sp>
        <p:nvSpPr>
          <p:cNvPr id="15" name="object 30"/>
          <p:cNvSpPr txBox="1"/>
          <p:nvPr/>
        </p:nvSpPr>
        <p:spPr>
          <a:xfrm>
            <a:off x="1156217" y="3031525"/>
            <a:ext cx="7706950" cy="3560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7000" rIns="54000" bIns="27000" anchor="ctr"/>
          <a:lstStyle>
            <a:defPPr>
              <a:defRPr lang="ru-RU"/>
            </a:defPPr>
            <a:lvl1pPr marL="65485">
              <a:lnSpc>
                <a:spcPct val="85000"/>
              </a:lnSpc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5. Фельдшерские, фельдшерско-акушерские пункты</a:t>
            </a:r>
            <a:endParaRPr dirty="0"/>
          </a:p>
        </p:txBody>
      </p:sp>
      <p:sp>
        <p:nvSpPr>
          <p:cNvPr id="16" name="object 30"/>
          <p:cNvSpPr txBox="1"/>
          <p:nvPr/>
        </p:nvSpPr>
        <p:spPr>
          <a:xfrm>
            <a:off x="1156217" y="3566983"/>
            <a:ext cx="7706950" cy="378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7000" rIns="54000" bIns="27000" anchor="ctr"/>
          <a:lstStyle>
            <a:defPPr>
              <a:defRPr lang="ru-RU"/>
            </a:defPPr>
            <a:lvl1pPr marL="65485">
              <a:lnSpc>
                <a:spcPct val="85000"/>
              </a:lnSpc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6. Центральные районные больницы </a:t>
            </a:r>
            <a:endParaRPr lang="ru-RU" dirty="0"/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774702" y="594122"/>
            <a:ext cx="7970837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Медучреждения, участвующие в программе модернизации</a:t>
            </a:r>
            <a:endParaRPr lang="ru-RU" alt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E63E-D541-425F-8085-2C7AFE1579E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70001" y="27000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588072" y="4860032"/>
            <a:ext cx="1543050" cy="273844"/>
          </a:xfrm>
        </p:spPr>
        <p:txBody>
          <a:bodyPr/>
          <a:lstStyle/>
          <a:p>
            <a:fld id="{1896E63E-D541-425F-8085-2C7AFE1579E6}" type="slidenum">
              <a:rPr lang="ru-RU"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6587" y="1707656"/>
            <a:ext cx="7733141" cy="7267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численности проживающего населения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13392" y="915567"/>
            <a:ext cx="7736337" cy="5436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Привязка к населенным пунктам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91507" y="2730812"/>
            <a:ext cx="7733140" cy="5751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750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Развитие </a:t>
            </a:r>
            <a:r>
              <a:rPr lang="ru-RU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транспортой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инфраструктуры и коммуникации 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13393" y="3671260"/>
            <a:ext cx="7736335" cy="77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Учет требований к размещению медицинских организаций государственной системы здравоохранения (Приказ № 132н от 27.02.2016)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Заголовок 6"/>
          <p:cNvSpPr>
            <a:spLocks noGrp="1"/>
          </p:cNvSpPr>
          <p:nvPr>
            <p:ph type="title"/>
          </p:nvPr>
        </p:nvSpPr>
        <p:spPr>
          <a:xfrm>
            <a:off x="923925" y="117475"/>
            <a:ext cx="7751763" cy="6175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b="1" cap="all" dirty="0" smtClean="0">
                <a:solidFill>
                  <a:srgbClr val="998300"/>
                </a:solidFill>
                <a:latin typeface="Times New Roman" pitchFamily="18" charset="0"/>
                <a:cs typeface="Times New Roman" pitchFamily="18" charset="0"/>
              </a:rPr>
              <a:t>АНАЛИЗ РАЗМЕЩЕНИЯ ОБЪЕКТОВ ПЕРВИЧНОЙ МЕДИКО-</a:t>
            </a:r>
            <a:r>
              <a:rPr lang="ru-RU" sz="2200" b="1" cap="all" dirty="0" err="1" smtClean="0">
                <a:solidFill>
                  <a:srgbClr val="998300"/>
                </a:solidFill>
                <a:latin typeface="Times New Roman" pitchFamily="18" charset="0"/>
                <a:cs typeface="Times New Roman" pitchFamily="18" charset="0"/>
              </a:rPr>
              <a:t>САНИТарНОЙ</a:t>
            </a:r>
            <a:r>
              <a:rPr lang="ru-RU" sz="2200" b="1" cap="all" dirty="0" smtClean="0">
                <a:solidFill>
                  <a:srgbClr val="998300"/>
                </a:solidFill>
                <a:latin typeface="Times New Roman" pitchFamily="18" charset="0"/>
                <a:cs typeface="Times New Roman" pitchFamily="18" charset="0"/>
              </a:rPr>
              <a:t> ПОМОЩИ, а также ЦРБ</a:t>
            </a:r>
            <a:endParaRPr lang="ru-RU" sz="2200" b="1" dirty="0">
              <a:solidFill>
                <a:srgbClr val="998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70001" y="27000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588072" y="4860032"/>
            <a:ext cx="1543050" cy="273844"/>
          </a:xfrm>
        </p:spPr>
        <p:txBody>
          <a:bodyPr/>
          <a:lstStyle/>
          <a:p>
            <a:fld id="{1896E63E-D541-425F-8085-2C7AFE1579E6}" type="slidenum">
              <a:rPr lang="ru-RU"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64787" y="2265987"/>
            <a:ext cx="7995774" cy="10801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оптимальных схем размещения объектов здравоохранения, с приложением паспортов медицинских организаций (на основании приказа МЗ РФ № 132н «О требованиях к размещению медицинских организаций государственной системы здравоохранения и муниципальной системы здравоохранения исходя из потребностей населения» 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Заголовок 6"/>
          <p:cNvSpPr>
            <a:spLocks noGrp="1"/>
          </p:cNvSpPr>
          <p:nvPr>
            <p:ph type="title"/>
          </p:nvPr>
        </p:nvSpPr>
        <p:spPr>
          <a:xfrm>
            <a:off x="923925" y="117475"/>
            <a:ext cx="7751763" cy="617538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b="1" cap="all" dirty="0" smtClean="0">
                <a:solidFill>
                  <a:srgbClr val="998300"/>
                </a:solidFill>
                <a:latin typeface="Times New Roman" pitchFamily="18" charset="0"/>
                <a:cs typeface="Times New Roman" pitchFamily="18" charset="0"/>
              </a:rPr>
              <a:t>ПАСПОРТИЗАЦИЯ СИСТЕМЫ ПЕРВИЧНОЙ МЕДИКО-САНИТАРНОЙ ПОМОЩИ</a:t>
            </a:r>
            <a:endParaRPr lang="ru-RU" sz="2200" b="1" dirty="0">
              <a:solidFill>
                <a:srgbClr val="998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64787" y="915566"/>
            <a:ext cx="7968278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срок до 10 ноября 2019 года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51427" y="4087512"/>
            <a:ext cx="8022494" cy="8140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Направление в Минздрав РФ оптимальных схем размещения объектов здравоохранения, паспортов медицинских организаций с привязкой кадровой укомплектованности на бумажном носителе и в электронном виде 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99824" y="1482810"/>
            <a:ext cx="1125700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Минздрав ТО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4622125" y="3223243"/>
            <a:ext cx="238895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851426" y="1369850"/>
            <a:ext cx="8081963" cy="20957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748075" y="1482807"/>
            <a:ext cx="1125700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Главные врачи МО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37254" y="1482806"/>
            <a:ext cx="1532506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Главы муниципальных образований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64373" y="1482809"/>
            <a:ext cx="1125700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Совет главных врачей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39540" y="1482808"/>
            <a:ext cx="1125700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ТФОМС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37679" y="3585007"/>
            <a:ext cx="7968278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срок до 15 ноября 2019 года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70001" y="27000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588072" y="4860032"/>
            <a:ext cx="1543050" cy="273844"/>
          </a:xfrm>
        </p:spPr>
        <p:txBody>
          <a:bodyPr/>
          <a:lstStyle/>
          <a:p>
            <a:fld id="{1896E63E-D541-425F-8085-2C7AFE1579E6}" type="slidenum">
              <a:rPr lang="ru-RU"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955586" y="431717"/>
            <a:ext cx="8020893" cy="968715"/>
            <a:chOff x="1134893" y="3439891"/>
            <a:chExt cx="7747538" cy="2178381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134893" y="4477478"/>
              <a:ext cx="7738342" cy="1140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75000"/>
                </a:lnSpc>
              </a:pPr>
              <a:r>
                <a:rPr lang="ru-RU" sz="12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Структура медицинской организации </a:t>
              </a:r>
              <a:endParaRPr lang="ru-RU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Скругленный прямоугольник 19"/>
            <p:cNvSpPr/>
            <p:nvPr/>
          </p:nvSpPr>
          <p:spPr>
            <a:xfrm>
              <a:off x="6687696" y="3439891"/>
              <a:ext cx="2194735" cy="8478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75000"/>
                </a:lnSpc>
              </a:pPr>
              <a:r>
                <a:rPr lang="ru-RU" sz="12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Информация об обслуживаемом населении</a:t>
              </a:r>
              <a:endParaRPr lang="ru-RU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178011" y="37232"/>
            <a:ext cx="6948888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968" tIns="24484" rIns="48968" bIns="24484"/>
          <a:lstStyle>
            <a:lvl1pPr>
              <a:defRPr kumimoji="1" sz="32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/>
            <a:r>
              <a:rPr lang="ru-RU" altLang="ru-RU" sz="1800" b="1" dirty="0" smtClean="0">
                <a:solidFill>
                  <a:srgbClr val="AB8408"/>
                </a:solidFill>
                <a:latin typeface="Times New Roman" pitchFamily="18" charset="0"/>
                <a:cs typeface="Times New Roman" pitchFamily="18" charset="0"/>
              </a:rPr>
              <a:t>СТРУКТУРА ПАСПОРТА </a:t>
            </a:r>
            <a:endParaRPr lang="ru-RU" altLang="ru-RU" sz="1800" b="1" dirty="0">
              <a:solidFill>
                <a:srgbClr val="AB84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55587" y="475742"/>
            <a:ext cx="5601732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Общая информация об учреждении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965107" y="1561325"/>
            <a:ext cx="1572147" cy="7205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Здание № 1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4365950" y="1561326"/>
            <a:ext cx="1572147" cy="7205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Здание № 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n… 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2689653" y="1561326"/>
            <a:ext cx="1572147" cy="7205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Здание № 2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5997147" y="1561326"/>
            <a:ext cx="1334530" cy="7205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Автотранспорт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7404333" y="1561326"/>
            <a:ext cx="1572147" cy="7205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Передвижные мобильные комплексы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000894" y="2706126"/>
            <a:ext cx="1572147" cy="109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Кабинет врача-терапевта;</a:t>
            </a:r>
          </a:p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Кабинет врача-кардиолога</a:t>
            </a:r>
          </a:p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Терапевтическое отделение;</a:t>
            </a:r>
          </a:p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2689653" y="2706126"/>
            <a:ext cx="1572147" cy="109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Кабинет врача-терапевта;</a:t>
            </a:r>
          </a:p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Кабинет врача-кардиолога;</a:t>
            </a:r>
          </a:p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Хирургическое отделение;</a:t>
            </a:r>
          </a:p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4365950" y="2706126"/>
            <a:ext cx="1572147" cy="109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Фельдшерско-акушерский пункт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000894" y="2312778"/>
            <a:ext cx="4937203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Информация о каждом здании 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Стрелка вправо 54"/>
          <p:cNvSpPr/>
          <p:nvPr/>
        </p:nvSpPr>
        <p:spPr>
          <a:xfrm rot="5400000">
            <a:off x="3393991" y="1664036"/>
            <a:ext cx="238894" cy="4670854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1000892" y="4182762"/>
            <a:ext cx="1572147" cy="7455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Кадровое обеспечение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793802" y="4182762"/>
            <a:ext cx="1572147" cy="7455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Медицинское оборудование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4425000" y="4182762"/>
            <a:ext cx="1572147" cy="7455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IT-</a:t>
            </a: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инфраструктура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5997147" y="2346085"/>
            <a:ext cx="2979333" cy="14515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Информация о каждой единице автотранспорта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6536996" y="4051988"/>
            <a:ext cx="2228333" cy="876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срок до 15.11.2019!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Стрелка вправо 60"/>
          <p:cNvSpPr/>
          <p:nvPr/>
        </p:nvSpPr>
        <p:spPr>
          <a:xfrm>
            <a:off x="6185394" y="4313209"/>
            <a:ext cx="238895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 вправо 61"/>
          <p:cNvSpPr/>
          <p:nvPr/>
        </p:nvSpPr>
        <p:spPr>
          <a:xfrm rot="5400000">
            <a:off x="7427518" y="3702250"/>
            <a:ext cx="238895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70001" y="27000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588072" y="4860032"/>
            <a:ext cx="1543050" cy="273844"/>
          </a:xfrm>
        </p:spPr>
        <p:txBody>
          <a:bodyPr/>
          <a:lstStyle/>
          <a:p>
            <a:fld id="{1896E63E-D541-425F-8085-2C7AFE1579E6}" type="slidenum">
              <a:rPr lang="ru-RU"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Заголовок 6"/>
          <p:cNvSpPr>
            <a:spLocks noGrp="1"/>
          </p:cNvSpPr>
          <p:nvPr>
            <p:ph type="title"/>
          </p:nvPr>
        </p:nvSpPr>
        <p:spPr>
          <a:xfrm>
            <a:off x="923925" y="117475"/>
            <a:ext cx="7751763" cy="617538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b="1" cap="all" dirty="0" smtClean="0">
                <a:solidFill>
                  <a:srgbClr val="998300"/>
                </a:solidFill>
                <a:latin typeface="Times New Roman" pitchFamily="18" charset="0"/>
                <a:cs typeface="Times New Roman" pitchFamily="18" charset="0"/>
              </a:rPr>
              <a:t>СТРУКТУРА ПАСПОРТА (ПРОДОЛЖЕНИЕ)</a:t>
            </a:r>
            <a:endParaRPr lang="ru-RU" sz="2200" b="1" dirty="0">
              <a:solidFill>
                <a:srgbClr val="998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61" y="560172"/>
            <a:ext cx="3856456" cy="42785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15" y="560172"/>
            <a:ext cx="3600911" cy="19111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14" y="2583345"/>
            <a:ext cx="3600911" cy="20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70001" y="27000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588072" y="4860032"/>
            <a:ext cx="1543050" cy="273844"/>
          </a:xfrm>
        </p:spPr>
        <p:txBody>
          <a:bodyPr/>
          <a:lstStyle/>
          <a:p>
            <a:fld id="{1896E63E-D541-425F-8085-2C7AFE1579E6}" type="slidenum">
              <a:rPr lang="ru-RU" sz="11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51427" y="2175370"/>
            <a:ext cx="7995774" cy="3454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кадровой обеспеченности в учреждениях здравоохранения 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Заголовок 6"/>
          <p:cNvSpPr>
            <a:spLocks noGrp="1"/>
          </p:cNvSpPr>
          <p:nvPr>
            <p:ph type="title"/>
          </p:nvPr>
        </p:nvSpPr>
        <p:spPr>
          <a:xfrm>
            <a:off x="923925" y="117475"/>
            <a:ext cx="7751763" cy="61753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b="1" cap="all" dirty="0" smtClean="0">
                <a:solidFill>
                  <a:srgbClr val="998300"/>
                </a:solidFill>
                <a:latin typeface="Times New Roman" pitchFamily="18" charset="0"/>
                <a:cs typeface="Times New Roman" pitchFamily="18" charset="0"/>
              </a:rPr>
              <a:t>Анализ кадровой обеспеченности </a:t>
            </a:r>
            <a:endParaRPr lang="ru-RU" sz="2200" b="1" dirty="0">
              <a:solidFill>
                <a:srgbClr val="998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64787" y="915566"/>
            <a:ext cx="7968278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срок до 07 ноября 2019 года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27674" y="3256086"/>
            <a:ext cx="8022494" cy="7639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750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Направление в Минздрав ТО  Проектов штатных расписаний с учетом анализа кадрового обеспечения и новых схем территориального планирования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99824" y="1482810"/>
            <a:ext cx="1125700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Минздрав ТО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4607305" y="2894322"/>
            <a:ext cx="238895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837679" y="1367481"/>
            <a:ext cx="8081963" cy="123616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748075" y="1482807"/>
            <a:ext cx="1125700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Главные врачи МО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37254" y="1482806"/>
            <a:ext cx="1532506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Главы муниципальных образований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64373" y="1482809"/>
            <a:ext cx="1125700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Совет главных врачей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39540" y="1482808"/>
            <a:ext cx="1125700" cy="617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75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ТФОМС</a:t>
            </a:r>
            <a:endParaRPr lang="ru-R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78535" y="2657150"/>
            <a:ext cx="7968278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75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срок до 25.11.2019 года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9340</TotalTime>
  <Words>551</Words>
  <Application>Microsoft Office PowerPoint</Application>
  <PresentationFormat>Экран (16:9)</PresentationFormat>
  <Paragraphs>125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МИНИСТЕРСТВО ЗДРАВООХРАНЕНИЯ  ТВЕРСКОЙ ОБЛАСТИ</vt:lpstr>
      <vt:lpstr>Презентация PowerPoint</vt:lpstr>
      <vt:lpstr>МОДЕРНИЗАЦИЯ ПЕРВИЧНОГО ЗВЕНА ЗДРАВООХРАНЕНИЯ</vt:lpstr>
      <vt:lpstr>Презентация PowerPoint</vt:lpstr>
      <vt:lpstr>АНАЛИЗ РАЗМЕЩЕНИЯ ОБЪЕКТОВ ПЕРВИЧНОЙ МЕДИКО-САНИТарНОЙ ПОМОЩИ, а также ЦРБ</vt:lpstr>
      <vt:lpstr>ПАСПОРТИЗАЦИЯ СИСТЕМЫ ПЕРВИЧНОЙ МЕДИКО-САНИТАРНОЙ ПОМОЩИ</vt:lpstr>
      <vt:lpstr>Презентация PowerPoint</vt:lpstr>
      <vt:lpstr>СТРУКТУРА ПАСПОРТА (ПРОДОЛЖЕНИЕ)</vt:lpstr>
      <vt:lpstr>Анализ кадровой обеспеченности </vt:lpstr>
      <vt:lpstr>ИТОГИ </vt:lpstr>
      <vt:lpstr>ИТОГИ (ПРОДОЛЖЕНИЕ)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1</cp:lastModifiedBy>
  <cp:revision>329</cp:revision>
  <cp:lastPrinted>2019-10-09T10:33:25Z</cp:lastPrinted>
  <dcterms:created xsi:type="dcterms:W3CDTF">2019-02-27T14:05:45Z</dcterms:created>
  <dcterms:modified xsi:type="dcterms:W3CDTF">2019-10-23T06:04:49Z</dcterms:modified>
</cp:coreProperties>
</file>